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handoutMasterIdLst>
    <p:handoutMasterId r:id="rId25"/>
  </p:handoutMasterIdLst>
  <p:sldIdLst>
    <p:sldId id="257" r:id="rId2"/>
    <p:sldId id="258" r:id="rId3"/>
    <p:sldId id="261" r:id="rId4"/>
    <p:sldId id="259" r:id="rId5"/>
    <p:sldId id="264" r:id="rId6"/>
    <p:sldId id="263" r:id="rId7"/>
    <p:sldId id="276" r:id="rId8"/>
    <p:sldId id="266" r:id="rId9"/>
    <p:sldId id="289" r:id="rId10"/>
    <p:sldId id="268" r:id="rId11"/>
    <p:sldId id="269" r:id="rId12"/>
    <p:sldId id="285" r:id="rId13"/>
    <p:sldId id="288" r:id="rId14"/>
    <p:sldId id="287" r:id="rId15"/>
    <p:sldId id="286" r:id="rId16"/>
    <p:sldId id="272" r:id="rId17"/>
    <p:sldId id="277" r:id="rId18"/>
    <p:sldId id="267" r:id="rId19"/>
    <p:sldId id="278" r:id="rId20"/>
    <p:sldId id="281" r:id="rId21"/>
    <p:sldId id="290" r:id="rId22"/>
    <p:sldId id="274" r:id="rId23"/>
    <p:sldId id="283" r:id="rId24"/>
  </p:sldIdLst>
  <p:sldSz cx="9144000" cy="6858000" type="screen4x3"/>
  <p:notesSz cx="6881813"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827" autoAdjust="0"/>
    <p:restoredTop sz="94660"/>
  </p:normalViewPr>
  <p:slideViewPr>
    <p:cSldViewPr>
      <p:cViewPr>
        <p:scale>
          <a:sx n="118" d="100"/>
          <a:sy n="118" d="100"/>
        </p:scale>
        <p:origin x="-1554" y="-288"/>
      </p:cViewPr>
      <p:guideLst>
        <p:guide orient="horz" pos="2160"/>
        <p:guide pos="2880"/>
      </p:guideLst>
    </p:cSldViewPr>
  </p:slideViewPr>
  <p:notesTextViewPr>
    <p:cViewPr>
      <p:scale>
        <a:sx n="1" d="1"/>
        <a:sy n="1" d="1"/>
      </p:scale>
      <p:origin x="0" y="0"/>
    </p:cViewPr>
  </p:notesTextViewPr>
  <p:notesViewPr>
    <p:cSldViewPr>
      <p:cViewPr varScale="1">
        <p:scale>
          <a:sx n="87" d="100"/>
          <a:sy n="87" d="100"/>
        </p:scale>
        <p:origin x="-3804" y="-78"/>
      </p:cViewPr>
      <p:guideLst>
        <p:guide orient="horz" pos="2928"/>
        <p:guide pos="216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3"/>
          </p:nvPr>
        </p:nvSpPr>
        <p:spPr>
          <a:xfrm>
            <a:off x="3897313" y="8829675"/>
            <a:ext cx="2982912" cy="465138"/>
          </a:xfrm>
          <a:prstGeom prst="rect">
            <a:avLst/>
          </a:prstGeom>
        </p:spPr>
        <p:txBody>
          <a:bodyPr vert="horz" lIns="91440" tIns="45720" rIns="91440" bIns="45720" rtlCol="0" anchor="b"/>
          <a:lstStyle>
            <a:lvl1pPr algn="r">
              <a:defRPr sz="1200"/>
            </a:lvl1pPr>
          </a:lstStyle>
          <a:p>
            <a:fld id="{170B4A43-296F-4162-AC2A-39C3430430C9}" type="slidenum">
              <a:rPr lang="en-US" smtClean="0"/>
              <a:t>‹#›</a:t>
            </a:fld>
            <a:endParaRPr lang="en-US" dirty="0"/>
          </a:p>
        </p:txBody>
      </p:sp>
    </p:spTree>
    <p:extLst>
      <p:ext uri="{BB962C8B-B14F-4D97-AF65-F5344CB8AC3E}">
        <p14:creationId xmlns:p14="http://schemas.microsoft.com/office/powerpoint/2010/main" val="1408465054"/>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E40827C-A85B-40B8-B387-32642D901281}" type="datetimeFigureOut">
              <a:rPr lang="en-US" smtClean="0"/>
              <a:t>3/20/2013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9ED3B52-6652-43F0-9C4B-E195A96E2254}" type="slidenum">
              <a:rPr lang="en-US" smtClean="0"/>
              <a:t>‹#›</a:t>
            </a:fld>
            <a:endParaRPr lang="en-US" dirty="0"/>
          </a:p>
        </p:txBody>
      </p:sp>
    </p:spTree>
    <p:extLst>
      <p:ext uri="{BB962C8B-B14F-4D97-AF65-F5344CB8AC3E}">
        <p14:creationId xmlns:p14="http://schemas.microsoft.com/office/powerpoint/2010/main" val="16967064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E40827C-A85B-40B8-B387-32642D901281}" type="datetimeFigureOut">
              <a:rPr lang="en-US" smtClean="0"/>
              <a:t>3/20/2013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9ED3B52-6652-43F0-9C4B-E195A96E2254}" type="slidenum">
              <a:rPr lang="en-US" smtClean="0"/>
              <a:t>‹#›</a:t>
            </a:fld>
            <a:endParaRPr lang="en-US" dirty="0"/>
          </a:p>
        </p:txBody>
      </p:sp>
    </p:spTree>
    <p:extLst>
      <p:ext uri="{BB962C8B-B14F-4D97-AF65-F5344CB8AC3E}">
        <p14:creationId xmlns:p14="http://schemas.microsoft.com/office/powerpoint/2010/main" val="17947517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E40827C-A85B-40B8-B387-32642D901281}" type="datetimeFigureOut">
              <a:rPr lang="en-US" smtClean="0"/>
              <a:t>3/20/2013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9ED3B52-6652-43F0-9C4B-E195A96E2254}" type="slidenum">
              <a:rPr lang="en-US" smtClean="0"/>
              <a:t>‹#›</a:t>
            </a:fld>
            <a:endParaRPr lang="en-US" dirty="0"/>
          </a:p>
        </p:txBody>
      </p:sp>
    </p:spTree>
    <p:extLst>
      <p:ext uri="{BB962C8B-B14F-4D97-AF65-F5344CB8AC3E}">
        <p14:creationId xmlns:p14="http://schemas.microsoft.com/office/powerpoint/2010/main" val="2682798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E40827C-A85B-40B8-B387-32642D901281}" type="datetimeFigureOut">
              <a:rPr lang="en-US" smtClean="0"/>
              <a:t>3/20/2013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9ED3B52-6652-43F0-9C4B-E195A96E2254}" type="slidenum">
              <a:rPr lang="en-US" smtClean="0"/>
              <a:t>‹#›</a:t>
            </a:fld>
            <a:endParaRPr lang="en-US" dirty="0"/>
          </a:p>
        </p:txBody>
      </p:sp>
    </p:spTree>
    <p:extLst>
      <p:ext uri="{BB962C8B-B14F-4D97-AF65-F5344CB8AC3E}">
        <p14:creationId xmlns:p14="http://schemas.microsoft.com/office/powerpoint/2010/main" val="3550606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E40827C-A85B-40B8-B387-32642D901281}" type="datetimeFigureOut">
              <a:rPr lang="en-US" smtClean="0"/>
              <a:t>3/20/2013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9ED3B52-6652-43F0-9C4B-E195A96E2254}" type="slidenum">
              <a:rPr lang="en-US" smtClean="0"/>
              <a:t>‹#›</a:t>
            </a:fld>
            <a:endParaRPr lang="en-US" dirty="0"/>
          </a:p>
        </p:txBody>
      </p:sp>
    </p:spTree>
    <p:extLst>
      <p:ext uri="{BB962C8B-B14F-4D97-AF65-F5344CB8AC3E}">
        <p14:creationId xmlns:p14="http://schemas.microsoft.com/office/powerpoint/2010/main" val="42208226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E40827C-A85B-40B8-B387-32642D901281}" type="datetimeFigureOut">
              <a:rPr lang="en-US" smtClean="0"/>
              <a:t>3/20/2013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9ED3B52-6652-43F0-9C4B-E195A96E2254}" type="slidenum">
              <a:rPr lang="en-US" smtClean="0"/>
              <a:t>‹#›</a:t>
            </a:fld>
            <a:endParaRPr lang="en-US" dirty="0"/>
          </a:p>
        </p:txBody>
      </p:sp>
    </p:spTree>
    <p:extLst>
      <p:ext uri="{BB962C8B-B14F-4D97-AF65-F5344CB8AC3E}">
        <p14:creationId xmlns:p14="http://schemas.microsoft.com/office/powerpoint/2010/main" val="20593603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E40827C-A85B-40B8-B387-32642D901281}" type="datetimeFigureOut">
              <a:rPr lang="en-US" smtClean="0"/>
              <a:t>3/20/2013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9ED3B52-6652-43F0-9C4B-E195A96E2254}" type="slidenum">
              <a:rPr lang="en-US" smtClean="0"/>
              <a:t>‹#›</a:t>
            </a:fld>
            <a:endParaRPr lang="en-US" dirty="0"/>
          </a:p>
        </p:txBody>
      </p:sp>
    </p:spTree>
    <p:extLst>
      <p:ext uri="{BB962C8B-B14F-4D97-AF65-F5344CB8AC3E}">
        <p14:creationId xmlns:p14="http://schemas.microsoft.com/office/powerpoint/2010/main" val="6114751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E40827C-A85B-40B8-B387-32642D901281}" type="datetimeFigureOut">
              <a:rPr lang="en-US" smtClean="0"/>
              <a:t>3/20/2013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9ED3B52-6652-43F0-9C4B-E195A96E2254}" type="slidenum">
              <a:rPr lang="en-US" smtClean="0"/>
              <a:t>‹#›</a:t>
            </a:fld>
            <a:endParaRPr lang="en-US" dirty="0"/>
          </a:p>
        </p:txBody>
      </p:sp>
    </p:spTree>
    <p:extLst>
      <p:ext uri="{BB962C8B-B14F-4D97-AF65-F5344CB8AC3E}">
        <p14:creationId xmlns:p14="http://schemas.microsoft.com/office/powerpoint/2010/main" val="3495489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40827C-A85B-40B8-B387-32642D901281}" type="datetimeFigureOut">
              <a:rPr lang="en-US" smtClean="0"/>
              <a:t>3/20/2013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9ED3B52-6652-43F0-9C4B-E195A96E2254}" type="slidenum">
              <a:rPr lang="en-US" smtClean="0"/>
              <a:t>‹#›</a:t>
            </a:fld>
            <a:endParaRPr lang="en-US" dirty="0"/>
          </a:p>
        </p:txBody>
      </p:sp>
    </p:spTree>
    <p:extLst>
      <p:ext uri="{BB962C8B-B14F-4D97-AF65-F5344CB8AC3E}">
        <p14:creationId xmlns:p14="http://schemas.microsoft.com/office/powerpoint/2010/main" val="11804537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E40827C-A85B-40B8-B387-32642D901281}" type="datetimeFigureOut">
              <a:rPr lang="en-US" smtClean="0"/>
              <a:t>3/20/2013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9ED3B52-6652-43F0-9C4B-E195A96E2254}" type="slidenum">
              <a:rPr lang="en-US" smtClean="0"/>
              <a:t>‹#›</a:t>
            </a:fld>
            <a:endParaRPr lang="en-US" dirty="0"/>
          </a:p>
        </p:txBody>
      </p:sp>
    </p:spTree>
    <p:extLst>
      <p:ext uri="{BB962C8B-B14F-4D97-AF65-F5344CB8AC3E}">
        <p14:creationId xmlns:p14="http://schemas.microsoft.com/office/powerpoint/2010/main" val="29730399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E40827C-A85B-40B8-B387-32642D901281}" type="datetimeFigureOut">
              <a:rPr lang="en-US" smtClean="0"/>
              <a:t>3/20/2013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9ED3B52-6652-43F0-9C4B-E195A96E2254}" type="slidenum">
              <a:rPr lang="en-US" smtClean="0"/>
              <a:t>‹#›</a:t>
            </a:fld>
            <a:endParaRPr lang="en-US" dirty="0"/>
          </a:p>
        </p:txBody>
      </p:sp>
    </p:spTree>
    <p:extLst>
      <p:ext uri="{BB962C8B-B14F-4D97-AF65-F5344CB8AC3E}">
        <p14:creationId xmlns:p14="http://schemas.microsoft.com/office/powerpoint/2010/main" val="14422168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40827C-A85B-40B8-B387-32642D901281}" type="datetimeFigureOut">
              <a:rPr lang="en-US" smtClean="0"/>
              <a:t>3/20/2013</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ED3B52-6652-43F0-9C4B-E195A96E2254}" type="slidenum">
              <a:rPr lang="en-US" smtClean="0"/>
              <a:t>‹#›</a:t>
            </a:fld>
            <a:endParaRPr lang="en-US" dirty="0"/>
          </a:p>
        </p:txBody>
      </p:sp>
    </p:spTree>
    <p:extLst>
      <p:ext uri="{BB962C8B-B14F-4D97-AF65-F5344CB8AC3E}">
        <p14:creationId xmlns:p14="http://schemas.microsoft.com/office/powerpoint/2010/main" val="8708653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emf"/><Relationship Id="rId13" Type="http://schemas.openxmlformats.org/officeDocument/2006/relationships/image" Target="../media/image12.emf"/><Relationship Id="rId3" Type="http://schemas.openxmlformats.org/officeDocument/2006/relationships/image" Target="../media/image2.emf"/><Relationship Id="rId7" Type="http://schemas.openxmlformats.org/officeDocument/2006/relationships/image" Target="../media/image6.emf"/><Relationship Id="rId12" Type="http://schemas.openxmlformats.org/officeDocument/2006/relationships/image" Target="../media/image11.emf"/><Relationship Id="rId2" Type="http://schemas.openxmlformats.org/officeDocument/2006/relationships/image" Target="../media/image1.emf"/><Relationship Id="rId16" Type="http://schemas.openxmlformats.org/officeDocument/2006/relationships/image" Target="../media/image15.emf"/><Relationship Id="rId1" Type="http://schemas.openxmlformats.org/officeDocument/2006/relationships/slideLayout" Target="../slideLayouts/slideLayout1.xml"/><Relationship Id="rId6" Type="http://schemas.openxmlformats.org/officeDocument/2006/relationships/image" Target="../media/image5.emf"/><Relationship Id="rId11" Type="http://schemas.openxmlformats.org/officeDocument/2006/relationships/image" Target="../media/image10.emf"/><Relationship Id="rId5" Type="http://schemas.openxmlformats.org/officeDocument/2006/relationships/image" Target="../media/image4.emf"/><Relationship Id="rId15" Type="http://schemas.openxmlformats.org/officeDocument/2006/relationships/image" Target="../media/image14.emf"/><Relationship Id="rId10" Type="http://schemas.openxmlformats.org/officeDocument/2006/relationships/image" Target="../media/image9.emf"/><Relationship Id="rId4" Type="http://schemas.openxmlformats.org/officeDocument/2006/relationships/image" Target="../media/image3.emf"/><Relationship Id="rId9" Type="http://schemas.openxmlformats.org/officeDocument/2006/relationships/image" Target="../media/image8.emf"/><Relationship Id="rId14" Type="http://schemas.openxmlformats.org/officeDocument/2006/relationships/image" Target="../media/image13.emf"/></Relationships>
</file>

<file path=ppt/slides/_rels/slide10.xml.rels><?xml version="1.0" encoding="UTF-8" standalone="yes"?>
<Relationships xmlns="http://schemas.openxmlformats.org/package/2006/relationships"><Relationship Id="rId8" Type="http://schemas.openxmlformats.org/officeDocument/2006/relationships/image" Target="../media/image7.emf"/><Relationship Id="rId13" Type="http://schemas.openxmlformats.org/officeDocument/2006/relationships/image" Target="../media/image12.emf"/><Relationship Id="rId3" Type="http://schemas.openxmlformats.org/officeDocument/2006/relationships/image" Target="../media/image2.emf"/><Relationship Id="rId7" Type="http://schemas.openxmlformats.org/officeDocument/2006/relationships/image" Target="../media/image6.emf"/><Relationship Id="rId12" Type="http://schemas.openxmlformats.org/officeDocument/2006/relationships/image" Target="../media/image11.emf"/><Relationship Id="rId2" Type="http://schemas.openxmlformats.org/officeDocument/2006/relationships/image" Target="../media/image1.emf"/><Relationship Id="rId16" Type="http://schemas.openxmlformats.org/officeDocument/2006/relationships/image" Target="../media/image15.emf"/><Relationship Id="rId1" Type="http://schemas.openxmlformats.org/officeDocument/2006/relationships/slideLayout" Target="../slideLayouts/slideLayout1.xml"/><Relationship Id="rId6" Type="http://schemas.openxmlformats.org/officeDocument/2006/relationships/image" Target="../media/image5.emf"/><Relationship Id="rId11" Type="http://schemas.openxmlformats.org/officeDocument/2006/relationships/image" Target="../media/image10.emf"/><Relationship Id="rId5" Type="http://schemas.openxmlformats.org/officeDocument/2006/relationships/image" Target="../media/image4.emf"/><Relationship Id="rId15" Type="http://schemas.openxmlformats.org/officeDocument/2006/relationships/image" Target="../media/image14.emf"/><Relationship Id="rId10" Type="http://schemas.openxmlformats.org/officeDocument/2006/relationships/image" Target="../media/image9.emf"/><Relationship Id="rId4" Type="http://schemas.openxmlformats.org/officeDocument/2006/relationships/image" Target="../media/image3.emf"/><Relationship Id="rId9" Type="http://schemas.openxmlformats.org/officeDocument/2006/relationships/image" Target="../media/image8.emf"/><Relationship Id="rId14" Type="http://schemas.openxmlformats.org/officeDocument/2006/relationships/image" Target="../media/image13.emf"/></Relationships>
</file>

<file path=ppt/slides/_rels/slide11.xml.rels><?xml version="1.0" encoding="UTF-8" standalone="yes"?>
<Relationships xmlns="http://schemas.openxmlformats.org/package/2006/relationships"><Relationship Id="rId8" Type="http://schemas.openxmlformats.org/officeDocument/2006/relationships/image" Target="../media/image7.emf"/><Relationship Id="rId13" Type="http://schemas.openxmlformats.org/officeDocument/2006/relationships/image" Target="../media/image12.emf"/><Relationship Id="rId3" Type="http://schemas.openxmlformats.org/officeDocument/2006/relationships/image" Target="../media/image2.emf"/><Relationship Id="rId7" Type="http://schemas.openxmlformats.org/officeDocument/2006/relationships/image" Target="../media/image6.emf"/><Relationship Id="rId12" Type="http://schemas.openxmlformats.org/officeDocument/2006/relationships/image" Target="../media/image11.emf"/><Relationship Id="rId2" Type="http://schemas.openxmlformats.org/officeDocument/2006/relationships/image" Target="../media/image1.emf"/><Relationship Id="rId16" Type="http://schemas.openxmlformats.org/officeDocument/2006/relationships/image" Target="../media/image15.emf"/><Relationship Id="rId1" Type="http://schemas.openxmlformats.org/officeDocument/2006/relationships/slideLayout" Target="../slideLayouts/slideLayout1.xml"/><Relationship Id="rId6" Type="http://schemas.openxmlformats.org/officeDocument/2006/relationships/image" Target="../media/image5.emf"/><Relationship Id="rId11" Type="http://schemas.openxmlformats.org/officeDocument/2006/relationships/image" Target="../media/image10.emf"/><Relationship Id="rId5" Type="http://schemas.openxmlformats.org/officeDocument/2006/relationships/image" Target="../media/image4.emf"/><Relationship Id="rId15" Type="http://schemas.openxmlformats.org/officeDocument/2006/relationships/image" Target="../media/image14.emf"/><Relationship Id="rId10" Type="http://schemas.openxmlformats.org/officeDocument/2006/relationships/image" Target="../media/image9.emf"/><Relationship Id="rId4" Type="http://schemas.openxmlformats.org/officeDocument/2006/relationships/image" Target="../media/image3.emf"/><Relationship Id="rId9" Type="http://schemas.openxmlformats.org/officeDocument/2006/relationships/image" Target="../media/image8.emf"/><Relationship Id="rId14" Type="http://schemas.openxmlformats.org/officeDocument/2006/relationships/image" Target="../media/image13.emf"/></Relationships>
</file>

<file path=ppt/slides/_rels/slide12.xml.rels><?xml version="1.0" encoding="UTF-8" standalone="yes"?>
<Relationships xmlns="http://schemas.openxmlformats.org/package/2006/relationships"><Relationship Id="rId8" Type="http://schemas.openxmlformats.org/officeDocument/2006/relationships/image" Target="../media/image7.emf"/><Relationship Id="rId13" Type="http://schemas.openxmlformats.org/officeDocument/2006/relationships/image" Target="../media/image12.emf"/><Relationship Id="rId18" Type="http://schemas.openxmlformats.org/officeDocument/2006/relationships/image" Target="../media/image15.emf"/><Relationship Id="rId3" Type="http://schemas.openxmlformats.org/officeDocument/2006/relationships/image" Target="../media/image2.emf"/><Relationship Id="rId7" Type="http://schemas.openxmlformats.org/officeDocument/2006/relationships/image" Target="../media/image6.emf"/><Relationship Id="rId12" Type="http://schemas.openxmlformats.org/officeDocument/2006/relationships/image" Target="../media/image11.emf"/><Relationship Id="rId17" Type="http://schemas.openxmlformats.org/officeDocument/2006/relationships/hyperlink" Target="Payment%20Reporting%20Form.xlsx" TargetMode="External"/><Relationship Id="rId2" Type="http://schemas.openxmlformats.org/officeDocument/2006/relationships/image" Target="../media/image1.emf"/><Relationship Id="rId16" Type="http://schemas.openxmlformats.org/officeDocument/2006/relationships/hyperlink" Target="Chai%20Match%202%20Phase%202%20Pledge%20Documentation.doc" TargetMode="External"/><Relationship Id="rId1" Type="http://schemas.openxmlformats.org/officeDocument/2006/relationships/slideLayout" Target="../slideLayouts/slideLayout1.xml"/><Relationship Id="rId6" Type="http://schemas.openxmlformats.org/officeDocument/2006/relationships/image" Target="../media/image5.emf"/><Relationship Id="rId11" Type="http://schemas.openxmlformats.org/officeDocument/2006/relationships/image" Target="../media/image10.emf"/><Relationship Id="rId5" Type="http://schemas.openxmlformats.org/officeDocument/2006/relationships/image" Target="../media/image4.emf"/><Relationship Id="rId15" Type="http://schemas.openxmlformats.org/officeDocument/2006/relationships/image" Target="../media/image14.emf"/><Relationship Id="rId10" Type="http://schemas.openxmlformats.org/officeDocument/2006/relationships/image" Target="../media/image9.emf"/><Relationship Id="rId4" Type="http://schemas.openxmlformats.org/officeDocument/2006/relationships/image" Target="../media/image3.emf"/><Relationship Id="rId9" Type="http://schemas.openxmlformats.org/officeDocument/2006/relationships/image" Target="../media/image8.emf"/><Relationship Id="rId14" Type="http://schemas.openxmlformats.org/officeDocument/2006/relationships/image" Target="../media/image13.emf"/></Relationships>
</file>

<file path=ppt/slides/_rels/slide13.xml.rels><?xml version="1.0" encoding="UTF-8" standalone="yes"?>
<Relationships xmlns="http://schemas.openxmlformats.org/package/2006/relationships"><Relationship Id="rId8" Type="http://schemas.openxmlformats.org/officeDocument/2006/relationships/image" Target="../media/image7.emf"/><Relationship Id="rId13" Type="http://schemas.openxmlformats.org/officeDocument/2006/relationships/image" Target="../media/image12.emf"/><Relationship Id="rId3" Type="http://schemas.openxmlformats.org/officeDocument/2006/relationships/image" Target="../media/image2.emf"/><Relationship Id="rId7" Type="http://schemas.openxmlformats.org/officeDocument/2006/relationships/image" Target="../media/image6.emf"/><Relationship Id="rId12" Type="http://schemas.openxmlformats.org/officeDocument/2006/relationships/image" Target="../media/image11.emf"/><Relationship Id="rId2" Type="http://schemas.openxmlformats.org/officeDocument/2006/relationships/image" Target="../media/image1.emf"/><Relationship Id="rId16" Type="http://schemas.openxmlformats.org/officeDocument/2006/relationships/image" Target="../media/image15.emf"/><Relationship Id="rId1" Type="http://schemas.openxmlformats.org/officeDocument/2006/relationships/slideLayout" Target="../slideLayouts/slideLayout1.xml"/><Relationship Id="rId6" Type="http://schemas.openxmlformats.org/officeDocument/2006/relationships/image" Target="../media/image5.emf"/><Relationship Id="rId11" Type="http://schemas.openxmlformats.org/officeDocument/2006/relationships/image" Target="../media/image10.emf"/><Relationship Id="rId5" Type="http://schemas.openxmlformats.org/officeDocument/2006/relationships/image" Target="../media/image4.emf"/><Relationship Id="rId15" Type="http://schemas.openxmlformats.org/officeDocument/2006/relationships/image" Target="../media/image14.emf"/><Relationship Id="rId10" Type="http://schemas.openxmlformats.org/officeDocument/2006/relationships/image" Target="../media/image9.emf"/><Relationship Id="rId4" Type="http://schemas.openxmlformats.org/officeDocument/2006/relationships/image" Target="../media/image3.emf"/><Relationship Id="rId9" Type="http://schemas.openxmlformats.org/officeDocument/2006/relationships/image" Target="../media/image8.emf"/><Relationship Id="rId14" Type="http://schemas.openxmlformats.org/officeDocument/2006/relationships/image" Target="../media/image13.emf"/></Relationships>
</file>

<file path=ppt/slides/_rels/slide14.xml.rels><?xml version="1.0" encoding="UTF-8" standalone="yes"?>
<Relationships xmlns="http://schemas.openxmlformats.org/package/2006/relationships"><Relationship Id="rId8" Type="http://schemas.openxmlformats.org/officeDocument/2006/relationships/image" Target="../media/image7.emf"/><Relationship Id="rId13" Type="http://schemas.openxmlformats.org/officeDocument/2006/relationships/image" Target="../media/image12.emf"/><Relationship Id="rId3" Type="http://schemas.openxmlformats.org/officeDocument/2006/relationships/image" Target="../media/image2.emf"/><Relationship Id="rId7" Type="http://schemas.openxmlformats.org/officeDocument/2006/relationships/image" Target="../media/image6.emf"/><Relationship Id="rId12" Type="http://schemas.openxmlformats.org/officeDocument/2006/relationships/image" Target="../media/image11.emf"/><Relationship Id="rId2" Type="http://schemas.openxmlformats.org/officeDocument/2006/relationships/image" Target="../media/image1.emf"/><Relationship Id="rId16" Type="http://schemas.openxmlformats.org/officeDocument/2006/relationships/image" Target="../media/image15.emf"/><Relationship Id="rId1" Type="http://schemas.openxmlformats.org/officeDocument/2006/relationships/slideLayout" Target="../slideLayouts/slideLayout1.xml"/><Relationship Id="rId6" Type="http://schemas.openxmlformats.org/officeDocument/2006/relationships/image" Target="../media/image5.emf"/><Relationship Id="rId11" Type="http://schemas.openxmlformats.org/officeDocument/2006/relationships/image" Target="../media/image10.emf"/><Relationship Id="rId5" Type="http://schemas.openxmlformats.org/officeDocument/2006/relationships/image" Target="../media/image4.emf"/><Relationship Id="rId15" Type="http://schemas.openxmlformats.org/officeDocument/2006/relationships/image" Target="../media/image14.emf"/><Relationship Id="rId10" Type="http://schemas.openxmlformats.org/officeDocument/2006/relationships/image" Target="../media/image9.emf"/><Relationship Id="rId4" Type="http://schemas.openxmlformats.org/officeDocument/2006/relationships/image" Target="../media/image3.emf"/><Relationship Id="rId9" Type="http://schemas.openxmlformats.org/officeDocument/2006/relationships/image" Target="../media/image8.emf"/><Relationship Id="rId14" Type="http://schemas.openxmlformats.org/officeDocument/2006/relationships/image" Target="../media/image13.emf"/></Relationships>
</file>

<file path=ppt/slides/_rels/slide15.xml.rels><?xml version="1.0" encoding="UTF-8" standalone="yes"?>
<Relationships xmlns="http://schemas.openxmlformats.org/package/2006/relationships"><Relationship Id="rId8" Type="http://schemas.openxmlformats.org/officeDocument/2006/relationships/image" Target="../media/image7.emf"/><Relationship Id="rId13" Type="http://schemas.openxmlformats.org/officeDocument/2006/relationships/image" Target="../media/image12.emf"/><Relationship Id="rId3" Type="http://schemas.openxmlformats.org/officeDocument/2006/relationships/image" Target="../media/image2.emf"/><Relationship Id="rId7" Type="http://schemas.openxmlformats.org/officeDocument/2006/relationships/image" Target="../media/image6.emf"/><Relationship Id="rId12" Type="http://schemas.openxmlformats.org/officeDocument/2006/relationships/image" Target="../media/image11.emf"/><Relationship Id="rId2" Type="http://schemas.openxmlformats.org/officeDocument/2006/relationships/image" Target="../media/image1.emf"/><Relationship Id="rId16" Type="http://schemas.openxmlformats.org/officeDocument/2006/relationships/image" Target="../media/image15.emf"/><Relationship Id="rId1" Type="http://schemas.openxmlformats.org/officeDocument/2006/relationships/slideLayout" Target="../slideLayouts/slideLayout1.xml"/><Relationship Id="rId6" Type="http://schemas.openxmlformats.org/officeDocument/2006/relationships/image" Target="../media/image5.emf"/><Relationship Id="rId11" Type="http://schemas.openxmlformats.org/officeDocument/2006/relationships/image" Target="../media/image10.emf"/><Relationship Id="rId5" Type="http://schemas.openxmlformats.org/officeDocument/2006/relationships/image" Target="../media/image4.emf"/><Relationship Id="rId15" Type="http://schemas.openxmlformats.org/officeDocument/2006/relationships/image" Target="../media/image14.emf"/><Relationship Id="rId10" Type="http://schemas.openxmlformats.org/officeDocument/2006/relationships/image" Target="../media/image9.emf"/><Relationship Id="rId4" Type="http://schemas.openxmlformats.org/officeDocument/2006/relationships/image" Target="../media/image3.emf"/><Relationship Id="rId9" Type="http://schemas.openxmlformats.org/officeDocument/2006/relationships/image" Target="../media/image8.emf"/><Relationship Id="rId14" Type="http://schemas.openxmlformats.org/officeDocument/2006/relationships/image" Target="../media/image13.emf"/></Relationships>
</file>

<file path=ppt/slides/_rels/slide16.xml.rels><?xml version="1.0" encoding="UTF-8" standalone="yes"?>
<Relationships xmlns="http://schemas.openxmlformats.org/package/2006/relationships"><Relationship Id="rId8" Type="http://schemas.openxmlformats.org/officeDocument/2006/relationships/image" Target="../media/image7.emf"/><Relationship Id="rId13" Type="http://schemas.openxmlformats.org/officeDocument/2006/relationships/image" Target="../media/image12.emf"/><Relationship Id="rId3" Type="http://schemas.openxmlformats.org/officeDocument/2006/relationships/image" Target="../media/image2.emf"/><Relationship Id="rId7" Type="http://schemas.openxmlformats.org/officeDocument/2006/relationships/image" Target="../media/image6.emf"/><Relationship Id="rId12" Type="http://schemas.openxmlformats.org/officeDocument/2006/relationships/image" Target="../media/image11.emf"/><Relationship Id="rId2" Type="http://schemas.openxmlformats.org/officeDocument/2006/relationships/image" Target="../media/image1.emf"/><Relationship Id="rId16" Type="http://schemas.openxmlformats.org/officeDocument/2006/relationships/image" Target="../media/image15.emf"/><Relationship Id="rId1" Type="http://schemas.openxmlformats.org/officeDocument/2006/relationships/slideLayout" Target="../slideLayouts/slideLayout1.xml"/><Relationship Id="rId6" Type="http://schemas.openxmlformats.org/officeDocument/2006/relationships/image" Target="../media/image5.emf"/><Relationship Id="rId11" Type="http://schemas.openxmlformats.org/officeDocument/2006/relationships/image" Target="../media/image10.emf"/><Relationship Id="rId5" Type="http://schemas.openxmlformats.org/officeDocument/2006/relationships/image" Target="../media/image4.emf"/><Relationship Id="rId15" Type="http://schemas.openxmlformats.org/officeDocument/2006/relationships/image" Target="../media/image14.emf"/><Relationship Id="rId10" Type="http://schemas.openxmlformats.org/officeDocument/2006/relationships/image" Target="../media/image9.emf"/><Relationship Id="rId4" Type="http://schemas.openxmlformats.org/officeDocument/2006/relationships/image" Target="../media/image3.emf"/><Relationship Id="rId9" Type="http://schemas.openxmlformats.org/officeDocument/2006/relationships/image" Target="../media/image8.emf"/><Relationship Id="rId14" Type="http://schemas.openxmlformats.org/officeDocument/2006/relationships/image" Target="../media/image13.emf"/></Relationships>
</file>

<file path=ppt/slides/_rels/slide17.xml.rels><?xml version="1.0" encoding="UTF-8" standalone="yes"?>
<Relationships xmlns="http://schemas.openxmlformats.org/package/2006/relationships"><Relationship Id="rId8" Type="http://schemas.openxmlformats.org/officeDocument/2006/relationships/image" Target="../media/image7.emf"/><Relationship Id="rId13" Type="http://schemas.openxmlformats.org/officeDocument/2006/relationships/image" Target="../media/image12.emf"/><Relationship Id="rId3" Type="http://schemas.openxmlformats.org/officeDocument/2006/relationships/image" Target="../media/image2.emf"/><Relationship Id="rId7" Type="http://schemas.openxmlformats.org/officeDocument/2006/relationships/image" Target="../media/image6.emf"/><Relationship Id="rId12" Type="http://schemas.openxmlformats.org/officeDocument/2006/relationships/image" Target="../media/image11.emf"/><Relationship Id="rId2" Type="http://schemas.openxmlformats.org/officeDocument/2006/relationships/image" Target="../media/image1.emf"/><Relationship Id="rId16" Type="http://schemas.openxmlformats.org/officeDocument/2006/relationships/image" Target="../media/image15.emf"/><Relationship Id="rId1" Type="http://schemas.openxmlformats.org/officeDocument/2006/relationships/slideLayout" Target="../slideLayouts/slideLayout1.xml"/><Relationship Id="rId6" Type="http://schemas.openxmlformats.org/officeDocument/2006/relationships/image" Target="../media/image5.emf"/><Relationship Id="rId11" Type="http://schemas.openxmlformats.org/officeDocument/2006/relationships/image" Target="../media/image10.emf"/><Relationship Id="rId5" Type="http://schemas.openxmlformats.org/officeDocument/2006/relationships/image" Target="../media/image4.emf"/><Relationship Id="rId15" Type="http://schemas.openxmlformats.org/officeDocument/2006/relationships/image" Target="../media/image14.emf"/><Relationship Id="rId10" Type="http://schemas.openxmlformats.org/officeDocument/2006/relationships/image" Target="../media/image9.emf"/><Relationship Id="rId4" Type="http://schemas.openxmlformats.org/officeDocument/2006/relationships/image" Target="../media/image3.emf"/><Relationship Id="rId9" Type="http://schemas.openxmlformats.org/officeDocument/2006/relationships/image" Target="../media/image8.emf"/><Relationship Id="rId14" Type="http://schemas.openxmlformats.org/officeDocument/2006/relationships/image" Target="../media/image13.emf"/></Relationships>
</file>

<file path=ppt/slides/_rels/slide18.xml.rels><?xml version="1.0" encoding="UTF-8" standalone="yes"?>
<Relationships xmlns="http://schemas.openxmlformats.org/package/2006/relationships"><Relationship Id="rId8" Type="http://schemas.openxmlformats.org/officeDocument/2006/relationships/image" Target="../media/image7.emf"/><Relationship Id="rId13" Type="http://schemas.openxmlformats.org/officeDocument/2006/relationships/image" Target="../media/image12.emf"/><Relationship Id="rId3" Type="http://schemas.openxmlformats.org/officeDocument/2006/relationships/image" Target="../media/image2.emf"/><Relationship Id="rId7" Type="http://schemas.openxmlformats.org/officeDocument/2006/relationships/image" Target="../media/image6.emf"/><Relationship Id="rId12" Type="http://schemas.openxmlformats.org/officeDocument/2006/relationships/image" Target="../media/image11.emf"/><Relationship Id="rId2" Type="http://schemas.openxmlformats.org/officeDocument/2006/relationships/image" Target="../media/image1.emf"/><Relationship Id="rId16" Type="http://schemas.openxmlformats.org/officeDocument/2006/relationships/image" Target="../media/image15.emf"/><Relationship Id="rId1" Type="http://schemas.openxmlformats.org/officeDocument/2006/relationships/slideLayout" Target="../slideLayouts/slideLayout1.xml"/><Relationship Id="rId6" Type="http://schemas.openxmlformats.org/officeDocument/2006/relationships/image" Target="../media/image5.emf"/><Relationship Id="rId11" Type="http://schemas.openxmlformats.org/officeDocument/2006/relationships/image" Target="../media/image10.emf"/><Relationship Id="rId5" Type="http://schemas.openxmlformats.org/officeDocument/2006/relationships/image" Target="../media/image4.emf"/><Relationship Id="rId15" Type="http://schemas.openxmlformats.org/officeDocument/2006/relationships/image" Target="../media/image14.emf"/><Relationship Id="rId10" Type="http://schemas.openxmlformats.org/officeDocument/2006/relationships/image" Target="../media/image9.emf"/><Relationship Id="rId4" Type="http://schemas.openxmlformats.org/officeDocument/2006/relationships/image" Target="../media/image3.emf"/><Relationship Id="rId9" Type="http://schemas.openxmlformats.org/officeDocument/2006/relationships/image" Target="../media/image8.emf"/><Relationship Id="rId14" Type="http://schemas.openxmlformats.org/officeDocument/2006/relationships/image" Target="../media/image13.emf"/></Relationships>
</file>

<file path=ppt/slides/_rels/slide19.xml.rels><?xml version="1.0" encoding="UTF-8" standalone="yes"?>
<Relationships xmlns="http://schemas.openxmlformats.org/package/2006/relationships"><Relationship Id="rId8" Type="http://schemas.openxmlformats.org/officeDocument/2006/relationships/image" Target="../media/image7.emf"/><Relationship Id="rId13" Type="http://schemas.openxmlformats.org/officeDocument/2006/relationships/image" Target="../media/image12.emf"/><Relationship Id="rId3" Type="http://schemas.openxmlformats.org/officeDocument/2006/relationships/image" Target="../media/image2.emf"/><Relationship Id="rId7" Type="http://schemas.openxmlformats.org/officeDocument/2006/relationships/image" Target="../media/image6.emf"/><Relationship Id="rId12" Type="http://schemas.openxmlformats.org/officeDocument/2006/relationships/image" Target="../media/image11.emf"/><Relationship Id="rId2" Type="http://schemas.openxmlformats.org/officeDocument/2006/relationships/image" Target="../media/image1.emf"/><Relationship Id="rId16" Type="http://schemas.openxmlformats.org/officeDocument/2006/relationships/image" Target="../media/image15.emf"/><Relationship Id="rId1" Type="http://schemas.openxmlformats.org/officeDocument/2006/relationships/slideLayout" Target="../slideLayouts/slideLayout1.xml"/><Relationship Id="rId6" Type="http://schemas.openxmlformats.org/officeDocument/2006/relationships/image" Target="../media/image5.emf"/><Relationship Id="rId11" Type="http://schemas.openxmlformats.org/officeDocument/2006/relationships/image" Target="../media/image10.emf"/><Relationship Id="rId5" Type="http://schemas.openxmlformats.org/officeDocument/2006/relationships/image" Target="../media/image4.emf"/><Relationship Id="rId15" Type="http://schemas.openxmlformats.org/officeDocument/2006/relationships/image" Target="../media/image14.emf"/><Relationship Id="rId10" Type="http://schemas.openxmlformats.org/officeDocument/2006/relationships/image" Target="../media/image9.emf"/><Relationship Id="rId4" Type="http://schemas.openxmlformats.org/officeDocument/2006/relationships/image" Target="../media/image3.emf"/><Relationship Id="rId9" Type="http://schemas.openxmlformats.org/officeDocument/2006/relationships/image" Target="../media/image8.emf"/><Relationship Id="rId14" Type="http://schemas.openxmlformats.org/officeDocument/2006/relationships/image" Target="../media/image13.emf"/></Relationships>
</file>

<file path=ppt/slides/_rels/slide2.xml.rels><?xml version="1.0" encoding="UTF-8" standalone="yes"?>
<Relationships xmlns="http://schemas.openxmlformats.org/package/2006/relationships"><Relationship Id="rId8" Type="http://schemas.openxmlformats.org/officeDocument/2006/relationships/image" Target="../media/image7.emf"/><Relationship Id="rId13" Type="http://schemas.openxmlformats.org/officeDocument/2006/relationships/image" Target="../media/image12.emf"/><Relationship Id="rId3" Type="http://schemas.openxmlformats.org/officeDocument/2006/relationships/image" Target="../media/image2.emf"/><Relationship Id="rId7" Type="http://schemas.openxmlformats.org/officeDocument/2006/relationships/image" Target="../media/image6.emf"/><Relationship Id="rId12" Type="http://schemas.openxmlformats.org/officeDocument/2006/relationships/image" Target="../media/image11.emf"/><Relationship Id="rId17" Type="http://schemas.openxmlformats.org/officeDocument/2006/relationships/image" Target="../media/image16.png"/><Relationship Id="rId2" Type="http://schemas.openxmlformats.org/officeDocument/2006/relationships/image" Target="../media/image1.emf"/><Relationship Id="rId16" Type="http://schemas.openxmlformats.org/officeDocument/2006/relationships/image" Target="../media/image15.emf"/><Relationship Id="rId1" Type="http://schemas.openxmlformats.org/officeDocument/2006/relationships/slideLayout" Target="../slideLayouts/slideLayout4.xml"/><Relationship Id="rId6" Type="http://schemas.openxmlformats.org/officeDocument/2006/relationships/image" Target="../media/image5.emf"/><Relationship Id="rId11" Type="http://schemas.openxmlformats.org/officeDocument/2006/relationships/image" Target="../media/image10.emf"/><Relationship Id="rId5" Type="http://schemas.openxmlformats.org/officeDocument/2006/relationships/image" Target="../media/image4.emf"/><Relationship Id="rId15" Type="http://schemas.openxmlformats.org/officeDocument/2006/relationships/image" Target="../media/image14.emf"/><Relationship Id="rId10" Type="http://schemas.openxmlformats.org/officeDocument/2006/relationships/image" Target="../media/image9.emf"/><Relationship Id="rId4" Type="http://schemas.openxmlformats.org/officeDocument/2006/relationships/image" Target="../media/image3.emf"/><Relationship Id="rId9" Type="http://schemas.openxmlformats.org/officeDocument/2006/relationships/image" Target="../media/image8.emf"/><Relationship Id="rId14" Type="http://schemas.openxmlformats.org/officeDocument/2006/relationships/image" Target="../media/image13.emf"/></Relationships>
</file>

<file path=ppt/slides/_rels/slide20.xml.rels><?xml version="1.0" encoding="UTF-8" standalone="yes"?>
<Relationships xmlns="http://schemas.openxmlformats.org/package/2006/relationships"><Relationship Id="rId8" Type="http://schemas.openxmlformats.org/officeDocument/2006/relationships/image" Target="../media/image7.emf"/><Relationship Id="rId13" Type="http://schemas.openxmlformats.org/officeDocument/2006/relationships/image" Target="../media/image12.emf"/><Relationship Id="rId3" Type="http://schemas.openxmlformats.org/officeDocument/2006/relationships/image" Target="../media/image2.emf"/><Relationship Id="rId7" Type="http://schemas.openxmlformats.org/officeDocument/2006/relationships/image" Target="../media/image6.emf"/><Relationship Id="rId12" Type="http://schemas.openxmlformats.org/officeDocument/2006/relationships/image" Target="../media/image11.emf"/><Relationship Id="rId2" Type="http://schemas.openxmlformats.org/officeDocument/2006/relationships/image" Target="../media/image1.emf"/><Relationship Id="rId16" Type="http://schemas.openxmlformats.org/officeDocument/2006/relationships/image" Target="../media/image15.emf"/><Relationship Id="rId1" Type="http://schemas.openxmlformats.org/officeDocument/2006/relationships/slideLayout" Target="../slideLayouts/slideLayout1.xml"/><Relationship Id="rId6" Type="http://schemas.openxmlformats.org/officeDocument/2006/relationships/image" Target="../media/image5.emf"/><Relationship Id="rId11" Type="http://schemas.openxmlformats.org/officeDocument/2006/relationships/image" Target="../media/image10.emf"/><Relationship Id="rId5" Type="http://schemas.openxmlformats.org/officeDocument/2006/relationships/image" Target="../media/image4.emf"/><Relationship Id="rId15" Type="http://schemas.openxmlformats.org/officeDocument/2006/relationships/image" Target="../media/image14.emf"/><Relationship Id="rId10" Type="http://schemas.openxmlformats.org/officeDocument/2006/relationships/image" Target="../media/image9.emf"/><Relationship Id="rId4" Type="http://schemas.openxmlformats.org/officeDocument/2006/relationships/image" Target="../media/image3.emf"/><Relationship Id="rId9" Type="http://schemas.openxmlformats.org/officeDocument/2006/relationships/image" Target="../media/image8.emf"/><Relationship Id="rId14" Type="http://schemas.openxmlformats.org/officeDocument/2006/relationships/image" Target="../media/image13.emf"/></Relationships>
</file>

<file path=ppt/slides/_rels/slide21.xml.rels><?xml version="1.0" encoding="UTF-8" standalone="yes"?>
<Relationships xmlns="http://schemas.openxmlformats.org/package/2006/relationships"><Relationship Id="rId8" Type="http://schemas.openxmlformats.org/officeDocument/2006/relationships/image" Target="../media/image7.emf"/><Relationship Id="rId13" Type="http://schemas.openxmlformats.org/officeDocument/2006/relationships/image" Target="../media/image12.emf"/><Relationship Id="rId3" Type="http://schemas.openxmlformats.org/officeDocument/2006/relationships/image" Target="../media/image2.emf"/><Relationship Id="rId7" Type="http://schemas.openxmlformats.org/officeDocument/2006/relationships/image" Target="../media/image6.emf"/><Relationship Id="rId12" Type="http://schemas.openxmlformats.org/officeDocument/2006/relationships/image" Target="../media/image11.emf"/><Relationship Id="rId17" Type="http://schemas.openxmlformats.org/officeDocument/2006/relationships/hyperlink" Target="mailto:mark@hgf.org" TargetMode="External"/><Relationship Id="rId2" Type="http://schemas.openxmlformats.org/officeDocument/2006/relationships/image" Target="../media/image1.emf"/><Relationship Id="rId16" Type="http://schemas.openxmlformats.org/officeDocument/2006/relationships/image" Target="../media/image15.emf"/><Relationship Id="rId1" Type="http://schemas.openxmlformats.org/officeDocument/2006/relationships/slideLayout" Target="../slideLayouts/slideLayout1.xml"/><Relationship Id="rId6" Type="http://schemas.openxmlformats.org/officeDocument/2006/relationships/image" Target="../media/image5.emf"/><Relationship Id="rId11" Type="http://schemas.openxmlformats.org/officeDocument/2006/relationships/image" Target="../media/image10.emf"/><Relationship Id="rId5" Type="http://schemas.openxmlformats.org/officeDocument/2006/relationships/image" Target="../media/image4.emf"/><Relationship Id="rId15" Type="http://schemas.openxmlformats.org/officeDocument/2006/relationships/image" Target="../media/image14.emf"/><Relationship Id="rId10" Type="http://schemas.openxmlformats.org/officeDocument/2006/relationships/image" Target="../media/image9.emf"/><Relationship Id="rId4" Type="http://schemas.openxmlformats.org/officeDocument/2006/relationships/image" Target="../media/image3.emf"/><Relationship Id="rId9" Type="http://schemas.openxmlformats.org/officeDocument/2006/relationships/image" Target="../media/image8.emf"/><Relationship Id="rId14" Type="http://schemas.openxmlformats.org/officeDocument/2006/relationships/image" Target="../media/image13.emf"/></Relationships>
</file>

<file path=ppt/slides/_rels/slide22.xml.rels><?xml version="1.0" encoding="UTF-8" standalone="yes"?>
<Relationships xmlns="http://schemas.openxmlformats.org/package/2006/relationships"><Relationship Id="rId8" Type="http://schemas.openxmlformats.org/officeDocument/2006/relationships/image" Target="../media/image7.emf"/><Relationship Id="rId13" Type="http://schemas.openxmlformats.org/officeDocument/2006/relationships/image" Target="../media/image12.emf"/><Relationship Id="rId3" Type="http://schemas.openxmlformats.org/officeDocument/2006/relationships/image" Target="../media/image2.emf"/><Relationship Id="rId7" Type="http://schemas.openxmlformats.org/officeDocument/2006/relationships/image" Target="../media/image6.emf"/><Relationship Id="rId12" Type="http://schemas.openxmlformats.org/officeDocument/2006/relationships/image" Target="../media/image11.emf"/><Relationship Id="rId2" Type="http://schemas.openxmlformats.org/officeDocument/2006/relationships/image" Target="../media/image1.emf"/><Relationship Id="rId16" Type="http://schemas.openxmlformats.org/officeDocument/2006/relationships/image" Target="../media/image15.emf"/><Relationship Id="rId1" Type="http://schemas.openxmlformats.org/officeDocument/2006/relationships/slideLayout" Target="../slideLayouts/slideLayout1.xml"/><Relationship Id="rId6" Type="http://schemas.openxmlformats.org/officeDocument/2006/relationships/image" Target="../media/image5.emf"/><Relationship Id="rId11" Type="http://schemas.openxmlformats.org/officeDocument/2006/relationships/image" Target="../media/image10.emf"/><Relationship Id="rId5" Type="http://schemas.openxmlformats.org/officeDocument/2006/relationships/image" Target="../media/image4.emf"/><Relationship Id="rId15" Type="http://schemas.openxmlformats.org/officeDocument/2006/relationships/image" Target="../media/image14.emf"/><Relationship Id="rId10" Type="http://schemas.openxmlformats.org/officeDocument/2006/relationships/image" Target="../media/image9.emf"/><Relationship Id="rId4" Type="http://schemas.openxmlformats.org/officeDocument/2006/relationships/image" Target="../media/image3.emf"/><Relationship Id="rId9" Type="http://schemas.openxmlformats.org/officeDocument/2006/relationships/image" Target="../media/image8.emf"/><Relationship Id="rId14" Type="http://schemas.openxmlformats.org/officeDocument/2006/relationships/image" Target="../media/image13.emf"/></Relationships>
</file>

<file path=ppt/slides/_rels/slide23.xml.rels><?xml version="1.0" encoding="UTF-8" standalone="yes"?>
<Relationships xmlns="http://schemas.openxmlformats.org/package/2006/relationships"><Relationship Id="rId8" Type="http://schemas.openxmlformats.org/officeDocument/2006/relationships/image" Target="../media/image7.emf"/><Relationship Id="rId13" Type="http://schemas.openxmlformats.org/officeDocument/2006/relationships/image" Target="../media/image12.emf"/><Relationship Id="rId18" Type="http://schemas.openxmlformats.org/officeDocument/2006/relationships/hyperlink" Target="mailto:marta@hgf.org" TargetMode="External"/><Relationship Id="rId3" Type="http://schemas.openxmlformats.org/officeDocument/2006/relationships/image" Target="../media/image2.emf"/><Relationship Id="rId7" Type="http://schemas.openxmlformats.org/officeDocument/2006/relationships/image" Target="../media/image6.emf"/><Relationship Id="rId12" Type="http://schemas.openxmlformats.org/officeDocument/2006/relationships/image" Target="../media/image11.emf"/><Relationship Id="rId17" Type="http://schemas.openxmlformats.org/officeDocument/2006/relationships/hyperlink" Target="mailto:mark@hgf.org" TargetMode="External"/><Relationship Id="rId2" Type="http://schemas.openxmlformats.org/officeDocument/2006/relationships/image" Target="../media/image1.emf"/><Relationship Id="rId16" Type="http://schemas.openxmlformats.org/officeDocument/2006/relationships/image" Target="../media/image15.emf"/><Relationship Id="rId1" Type="http://schemas.openxmlformats.org/officeDocument/2006/relationships/slideLayout" Target="../slideLayouts/slideLayout1.xml"/><Relationship Id="rId6" Type="http://schemas.openxmlformats.org/officeDocument/2006/relationships/image" Target="../media/image5.emf"/><Relationship Id="rId11" Type="http://schemas.openxmlformats.org/officeDocument/2006/relationships/image" Target="../media/image10.emf"/><Relationship Id="rId5" Type="http://schemas.openxmlformats.org/officeDocument/2006/relationships/image" Target="../media/image4.emf"/><Relationship Id="rId15" Type="http://schemas.openxmlformats.org/officeDocument/2006/relationships/image" Target="../media/image14.emf"/><Relationship Id="rId10" Type="http://schemas.openxmlformats.org/officeDocument/2006/relationships/image" Target="../media/image9.emf"/><Relationship Id="rId4" Type="http://schemas.openxmlformats.org/officeDocument/2006/relationships/image" Target="../media/image3.emf"/><Relationship Id="rId9" Type="http://schemas.openxmlformats.org/officeDocument/2006/relationships/image" Target="../media/image8.emf"/><Relationship Id="rId14" Type="http://schemas.openxmlformats.org/officeDocument/2006/relationships/image" Target="../media/image13.emf"/></Relationships>
</file>

<file path=ppt/slides/_rels/slide3.xml.rels><?xml version="1.0" encoding="UTF-8" standalone="yes"?>
<Relationships xmlns="http://schemas.openxmlformats.org/package/2006/relationships"><Relationship Id="rId8" Type="http://schemas.openxmlformats.org/officeDocument/2006/relationships/image" Target="../media/image7.emf"/><Relationship Id="rId13" Type="http://schemas.openxmlformats.org/officeDocument/2006/relationships/image" Target="../media/image12.emf"/><Relationship Id="rId3" Type="http://schemas.openxmlformats.org/officeDocument/2006/relationships/image" Target="../media/image2.emf"/><Relationship Id="rId7" Type="http://schemas.openxmlformats.org/officeDocument/2006/relationships/image" Target="../media/image6.emf"/><Relationship Id="rId12" Type="http://schemas.openxmlformats.org/officeDocument/2006/relationships/image" Target="../media/image11.emf"/><Relationship Id="rId2" Type="http://schemas.openxmlformats.org/officeDocument/2006/relationships/image" Target="../media/image1.emf"/><Relationship Id="rId16" Type="http://schemas.openxmlformats.org/officeDocument/2006/relationships/image" Target="../media/image15.emf"/><Relationship Id="rId1" Type="http://schemas.openxmlformats.org/officeDocument/2006/relationships/slideLayout" Target="../slideLayouts/slideLayout1.xml"/><Relationship Id="rId6" Type="http://schemas.openxmlformats.org/officeDocument/2006/relationships/image" Target="../media/image5.emf"/><Relationship Id="rId11" Type="http://schemas.openxmlformats.org/officeDocument/2006/relationships/image" Target="../media/image10.emf"/><Relationship Id="rId5" Type="http://schemas.openxmlformats.org/officeDocument/2006/relationships/image" Target="../media/image4.emf"/><Relationship Id="rId15" Type="http://schemas.openxmlformats.org/officeDocument/2006/relationships/image" Target="../media/image14.emf"/><Relationship Id="rId10" Type="http://schemas.openxmlformats.org/officeDocument/2006/relationships/image" Target="../media/image9.emf"/><Relationship Id="rId4" Type="http://schemas.openxmlformats.org/officeDocument/2006/relationships/image" Target="../media/image3.emf"/><Relationship Id="rId9" Type="http://schemas.openxmlformats.org/officeDocument/2006/relationships/image" Target="../media/image8.emf"/><Relationship Id="rId14" Type="http://schemas.openxmlformats.org/officeDocument/2006/relationships/image" Target="../media/image13.emf"/></Relationships>
</file>

<file path=ppt/slides/_rels/slide4.xml.rels><?xml version="1.0" encoding="UTF-8" standalone="yes"?>
<Relationships xmlns="http://schemas.openxmlformats.org/package/2006/relationships"><Relationship Id="rId8" Type="http://schemas.openxmlformats.org/officeDocument/2006/relationships/image" Target="../media/image7.emf"/><Relationship Id="rId13" Type="http://schemas.openxmlformats.org/officeDocument/2006/relationships/image" Target="../media/image12.emf"/><Relationship Id="rId3" Type="http://schemas.openxmlformats.org/officeDocument/2006/relationships/image" Target="../media/image2.emf"/><Relationship Id="rId7" Type="http://schemas.openxmlformats.org/officeDocument/2006/relationships/image" Target="../media/image6.emf"/><Relationship Id="rId12" Type="http://schemas.openxmlformats.org/officeDocument/2006/relationships/image" Target="../media/image11.emf"/><Relationship Id="rId17" Type="http://schemas.openxmlformats.org/officeDocument/2006/relationships/image" Target="../media/image17.png"/><Relationship Id="rId2" Type="http://schemas.openxmlformats.org/officeDocument/2006/relationships/image" Target="../media/image1.emf"/><Relationship Id="rId16" Type="http://schemas.openxmlformats.org/officeDocument/2006/relationships/image" Target="../media/image15.emf"/><Relationship Id="rId1" Type="http://schemas.openxmlformats.org/officeDocument/2006/relationships/slideLayout" Target="../slideLayouts/slideLayout1.xml"/><Relationship Id="rId6" Type="http://schemas.openxmlformats.org/officeDocument/2006/relationships/image" Target="../media/image5.emf"/><Relationship Id="rId11" Type="http://schemas.openxmlformats.org/officeDocument/2006/relationships/image" Target="../media/image10.emf"/><Relationship Id="rId5" Type="http://schemas.openxmlformats.org/officeDocument/2006/relationships/image" Target="../media/image4.emf"/><Relationship Id="rId15" Type="http://schemas.openxmlformats.org/officeDocument/2006/relationships/image" Target="../media/image14.emf"/><Relationship Id="rId10" Type="http://schemas.openxmlformats.org/officeDocument/2006/relationships/image" Target="../media/image9.emf"/><Relationship Id="rId4" Type="http://schemas.openxmlformats.org/officeDocument/2006/relationships/image" Target="../media/image3.emf"/><Relationship Id="rId9" Type="http://schemas.openxmlformats.org/officeDocument/2006/relationships/image" Target="../media/image8.emf"/><Relationship Id="rId14" Type="http://schemas.openxmlformats.org/officeDocument/2006/relationships/image" Target="../media/image13.emf"/></Relationships>
</file>

<file path=ppt/slides/_rels/slide5.xml.rels><?xml version="1.0" encoding="UTF-8" standalone="yes"?>
<Relationships xmlns="http://schemas.openxmlformats.org/package/2006/relationships"><Relationship Id="rId8" Type="http://schemas.openxmlformats.org/officeDocument/2006/relationships/image" Target="../media/image7.emf"/><Relationship Id="rId13" Type="http://schemas.openxmlformats.org/officeDocument/2006/relationships/image" Target="../media/image12.emf"/><Relationship Id="rId3" Type="http://schemas.openxmlformats.org/officeDocument/2006/relationships/image" Target="../media/image2.emf"/><Relationship Id="rId7" Type="http://schemas.openxmlformats.org/officeDocument/2006/relationships/image" Target="../media/image6.emf"/><Relationship Id="rId12" Type="http://schemas.openxmlformats.org/officeDocument/2006/relationships/image" Target="../media/image11.emf"/><Relationship Id="rId2" Type="http://schemas.openxmlformats.org/officeDocument/2006/relationships/image" Target="../media/image1.emf"/><Relationship Id="rId16" Type="http://schemas.openxmlformats.org/officeDocument/2006/relationships/image" Target="../media/image15.emf"/><Relationship Id="rId1" Type="http://schemas.openxmlformats.org/officeDocument/2006/relationships/slideLayout" Target="../slideLayouts/slideLayout1.xml"/><Relationship Id="rId6" Type="http://schemas.openxmlformats.org/officeDocument/2006/relationships/image" Target="../media/image5.emf"/><Relationship Id="rId11" Type="http://schemas.openxmlformats.org/officeDocument/2006/relationships/image" Target="../media/image10.emf"/><Relationship Id="rId5" Type="http://schemas.openxmlformats.org/officeDocument/2006/relationships/image" Target="../media/image4.emf"/><Relationship Id="rId15" Type="http://schemas.openxmlformats.org/officeDocument/2006/relationships/image" Target="../media/image14.emf"/><Relationship Id="rId10" Type="http://schemas.openxmlformats.org/officeDocument/2006/relationships/image" Target="../media/image9.emf"/><Relationship Id="rId4" Type="http://schemas.openxmlformats.org/officeDocument/2006/relationships/image" Target="../media/image3.emf"/><Relationship Id="rId9" Type="http://schemas.openxmlformats.org/officeDocument/2006/relationships/image" Target="../media/image8.emf"/><Relationship Id="rId14" Type="http://schemas.openxmlformats.org/officeDocument/2006/relationships/image" Target="../media/image13.emf"/></Relationships>
</file>

<file path=ppt/slides/_rels/slide6.xml.rels><?xml version="1.0" encoding="UTF-8" standalone="yes"?>
<Relationships xmlns="http://schemas.openxmlformats.org/package/2006/relationships"><Relationship Id="rId8" Type="http://schemas.openxmlformats.org/officeDocument/2006/relationships/image" Target="../media/image7.emf"/><Relationship Id="rId13" Type="http://schemas.openxmlformats.org/officeDocument/2006/relationships/image" Target="../media/image12.emf"/><Relationship Id="rId3" Type="http://schemas.openxmlformats.org/officeDocument/2006/relationships/image" Target="../media/image2.emf"/><Relationship Id="rId7" Type="http://schemas.openxmlformats.org/officeDocument/2006/relationships/image" Target="../media/image6.emf"/><Relationship Id="rId12" Type="http://schemas.openxmlformats.org/officeDocument/2006/relationships/image" Target="../media/image11.emf"/><Relationship Id="rId2" Type="http://schemas.openxmlformats.org/officeDocument/2006/relationships/image" Target="../media/image1.emf"/><Relationship Id="rId16" Type="http://schemas.openxmlformats.org/officeDocument/2006/relationships/image" Target="../media/image15.emf"/><Relationship Id="rId1" Type="http://schemas.openxmlformats.org/officeDocument/2006/relationships/slideLayout" Target="../slideLayouts/slideLayout1.xml"/><Relationship Id="rId6" Type="http://schemas.openxmlformats.org/officeDocument/2006/relationships/image" Target="../media/image5.emf"/><Relationship Id="rId11" Type="http://schemas.openxmlformats.org/officeDocument/2006/relationships/image" Target="../media/image10.emf"/><Relationship Id="rId5" Type="http://schemas.openxmlformats.org/officeDocument/2006/relationships/image" Target="../media/image4.emf"/><Relationship Id="rId15" Type="http://schemas.openxmlformats.org/officeDocument/2006/relationships/image" Target="../media/image14.emf"/><Relationship Id="rId10" Type="http://schemas.openxmlformats.org/officeDocument/2006/relationships/image" Target="../media/image9.emf"/><Relationship Id="rId4" Type="http://schemas.openxmlformats.org/officeDocument/2006/relationships/image" Target="../media/image3.emf"/><Relationship Id="rId9" Type="http://schemas.openxmlformats.org/officeDocument/2006/relationships/image" Target="../media/image8.emf"/><Relationship Id="rId14" Type="http://schemas.openxmlformats.org/officeDocument/2006/relationships/image" Target="../media/image13.emf"/></Relationships>
</file>

<file path=ppt/slides/_rels/slide7.xml.rels><?xml version="1.0" encoding="UTF-8" standalone="yes"?>
<Relationships xmlns="http://schemas.openxmlformats.org/package/2006/relationships"><Relationship Id="rId8" Type="http://schemas.openxmlformats.org/officeDocument/2006/relationships/image" Target="../media/image7.emf"/><Relationship Id="rId13" Type="http://schemas.openxmlformats.org/officeDocument/2006/relationships/image" Target="../media/image12.emf"/><Relationship Id="rId3" Type="http://schemas.openxmlformats.org/officeDocument/2006/relationships/image" Target="../media/image2.emf"/><Relationship Id="rId7" Type="http://schemas.openxmlformats.org/officeDocument/2006/relationships/image" Target="../media/image6.emf"/><Relationship Id="rId12" Type="http://schemas.openxmlformats.org/officeDocument/2006/relationships/image" Target="../media/image11.emf"/><Relationship Id="rId2" Type="http://schemas.openxmlformats.org/officeDocument/2006/relationships/image" Target="../media/image1.emf"/><Relationship Id="rId16" Type="http://schemas.openxmlformats.org/officeDocument/2006/relationships/image" Target="../media/image15.emf"/><Relationship Id="rId1" Type="http://schemas.openxmlformats.org/officeDocument/2006/relationships/slideLayout" Target="../slideLayouts/slideLayout1.xml"/><Relationship Id="rId6" Type="http://schemas.openxmlformats.org/officeDocument/2006/relationships/image" Target="../media/image5.emf"/><Relationship Id="rId11" Type="http://schemas.openxmlformats.org/officeDocument/2006/relationships/image" Target="../media/image10.emf"/><Relationship Id="rId5" Type="http://schemas.openxmlformats.org/officeDocument/2006/relationships/image" Target="../media/image4.emf"/><Relationship Id="rId15" Type="http://schemas.openxmlformats.org/officeDocument/2006/relationships/image" Target="../media/image14.emf"/><Relationship Id="rId10" Type="http://schemas.openxmlformats.org/officeDocument/2006/relationships/image" Target="../media/image9.emf"/><Relationship Id="rId4" Type="http://schemas.openxmlformats.org/officeDocument/2006/relationships/image" Target="../media/image3.emf"/><Relationship Id="rId9" Type="http://schemas.openxmlformats.org/officeDocument/2006/relationships/image" Target="../media/image8.emf"/><Relationship Id="rId14" Type="http://schemas.openxmlformats.org/officeDocument/2006/relationships/image" Target="../media/image13.emf"/></Relationships>
</file>

<file path=ppt/slides/_rels/slide8.xml.rels><?xml version="1.0" encoding="UTF-8" standalone="yes"?>
<Relationships xmlns="http://schemas.openxmlformats.org/package/2006/relationships"><Relationship Id="rId8" Type="http://schemas.openxmlformats.org/officeDocument/2006/relationships/image" Target="../media/image7.emf"/><Relationship Id="rId13" Type="http://schemas.openxmlformats.org/officeDocument/2006/relationships/image" Target="../media/image12.emf"/><Relationship Id="rId3" Type="http://schemas.openxmlformats.org/officeDocument/2006/relationships/image" Target="../media/image2.emf"/><Relationship Id="rId7" Type="http://schemas.openxmlformats.org/officeDocument/2006/relationships/image" Target="../media/image6.emf"/><Relationship Id="rId12" Type="http://schemas.openxmlformats.org/officeDocument/2006/relationships/image" Target="../media/image11.emf"/><Relationship Id="rId2" Type="http://schemas.openxmlformats.org/officeDocument/2006/relationships/image" Target="../media/image1.emf"/><Relationship Id="rId16" Type="http://schemas.openxmlformats.org/officeDocument/2006/relationships/image" Target="../media/image15.emf"/><Relationship Id="rId1" Type="http://schemas.openxmlformats.org/officeDocument/2006/relationships/slideLayout" Target="../slideLayouts/slideLayout1.xml"/><Relationship Id="rId6" Type="http://schemas.openxmlformats.org/officeDocument/2006/relationships/image" Target="../media/image5.emf"/><Relationship Id="rId11" Type="http://schemas.openxmlformats.org/officeDocument/2006/relationships/image" Target="../media/image10.emf"/><Relationship Id="rId5" Type="http://schemas.openxmlformats.org/officeDocument/2006/relationships/image" Target="../media/image4.emf"/><Relationship Id="rId15" Type="http://schemas.openxmlformats.org/officeDocument/2006/relationships/image" Target="../media/image14.emf"/><Relationship Id="rId10" Type="http://schemas.openxmlformats.org/officeDocument/2006/relationships/image" Target="../media/image9.emf"/><Relationship Id="rId4" Type="http://schemas.openxmlformats.org/officeDocument/2006/relationships/image" Target="../media/image3.emf"/><Relationship Id="rId9" Type="http://schemas.openxmlformats.org/officeDocument/2006/relationships/image" Target="../media/image8.emf"/><Relationship Id="rId14" Type="http://schemas.openxmlformats.org/officeDocument/2006/relationships/image" Target="../media/image13.emf"/></Relationships>
</file>

<file path=ppt/slides/_rels/slide9.xml.rels><?xml version="1.0" encoding="UTF-8" standalone="yes"?>
<Relationships xmlns="http://schemas.openxmlformats.org/package/2006/relationships"><Relationship Id="rId8" Type="http://schemas.openxmlformats.org/officeDocument/2006/relationships/image" Target="../media/image7.emf"/><Relationship Id="rId13" Type="http://schemas.openxmlformats.org/officeDocument/2006/relationships/image" Target="../media/image12.emf"/><Relationship Id="rId18" Type="http://schemas.openxmlformats.org/officeDocument/2006/relationships/image" Target="../media/image15.emf"/><Relationship Id="rId3" Type="http://schemas.openxmlformats.org/officeDocument/2006/relationships/image" Target="../media/image2.emf"/><Relationship Id="rId7" Type="http://schemas.openxmlformats.org/officeDocument/2006/relationships/image" Target="../media/image6.emf"/><Relationship Id="rId12" Type="http://schemas.openxmlformats.org/officeDocument/2006/relationships/image" Target="../media/image11.emf"/><Relationship Id="rId17" Type="http://schemas.openxmlformats.org/officeDocument/2006/relationships/hyperlink" Target="Payment%20Reporting%20Form.xlsx" TargetMode="External"/><Relationship Id="rId2" Type="http://schemas.openxmlformats.org/officeDocument/2006/relationships/image" Target="../media/image1.emf"/><Relationship Id="rId16" Type="http://schemas.openxmlformats.org/officeDocument/2006/relationships/hyperlink" Target="Chai%20Match%202%20Phase%201%20Pledge%20Documentation.doc" TargetMode="External"/><Relationship Id="rId1" Type="http://schemas.openxmlformats.org/officeDocument/2006/relationships/slideLayout" Target="../slideLayouts/slideLayout1.xml"/><Relationship Id="rId6" Type="http://schemas.openxmlformats.org/officeDocument/2006/relationships/image" Target="../media/image5.emf"/><Relationship Id="rId11" Type="http://schemas.openxmlformats.org/officeDocument/2006/relationships/image" Target="../media/image10.emf"/><Relationship Id="rId5" Type="http://schemas.openxmlformats.org/officeDocument/2006/relationships/image" Target="../media/image4.emf"/><Relationship Id="rId15" Type="http://schemas.openxmlformats.org/officeDocument/2006/relationships/image" Target="../media/image14.emf"/><Relationship Id="rId10" Type="http://schemas.openxmlformats.org/officeDocument/2006/relationships/image" Target="../media/image9.emf"/><Relationship Id="rId4" Type="http://schemas.openxmlformats.org/officeDocument/2006/relationships/image" Target="../media/image3.emf"/><Relationship Id="rId9" Type="http://schemas.openxmlformats.org/officeDocument/2006/relationships/image" Target="../media/image8.emf"/><Relationship Id="rId14" Type="http://schemas.openxmlformats.org/officeDocument/2006/relationships/image" Target="../media/image13.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9144000" cy="6637130"/>
          </a:xfrm>
          <a:prstGeom prst="rect">
            <a:avLst/>
          </a:prstGeom>
        </p:spPr>
      </p:pic>
      <p:pic>
        <p:nvPicPr>
          <p:cNvPr id="11" name="Picture 10"/>
          <p:cNvPicPr>
            <a:picLocks noChangeAspect="1"/>
          </p:cNvPicPr>
          <p:nvPr/>
        </p:nvPicPr>
        <p:blipFill>
          <a:blip r:embed="rId3"/>
          <a:stretch>
            <a:fillRect/>
          </a:stretch>
        </p:blipFill>
        <p:spPr>
          <a:xfrm>
            <a:off x="-1" y="6509031"/>
            <a:ext cx="1838759" cy="355600"/>
          </a:xfrm>
          <a:prstGeom prst="rect">
            <a:avLst/>
          </a:prstGeom>
        </p:spPr>
      </p:pic>
      <p:pic>
        <p:nvPicPr>
          <p:cNvPr id="12" name="Picture 11"/>
          <p:cNvPicPr>
            <a:picLocks noChangeAspect="1"/>
          </p:cNvPicPr>
          <p:nvPr/>
        </p:nvPicPr>
        <p:blipFill>
          <a:blip r:embed="rId4"/>
          <a:stretch>
            <a:fillRect/>
          </a:stretch>
        </p:blipFill>
        <p:spPr>
          <a:xfrm>
            <a:off x="1827154" y="6513443"/>
            <a:ext cx="1903332" cy="355600"/>
          </a:xfrm>
          <a:prstGeom prst="rect">
            <a:avLst/>
          </a:prstGeom>
        </p:spPr>
      </p:pic>
      <p:pic>
        <p:nvPicPr>
          <p:cNvPr id="13" name="Picture 12"/>
          <p:cNvPicPr>
            <a:picLocks noChangeAspect="1"/>
          </p:cNvPicPr>
          <p:nvPr/>
        </p:nvPicPr>
        <p:blipFill>
          <a:blip r:embed="rId5"/>
          <a:stretch>
            <a:fillRect/>
          </a:stretch>
        </p:blipFill>
        <p:spPr>
          <a:xfrm>
            <a:off x="3719999" y="6509853"/>
            <a:ext cx="1903332" cy="355600"/>
          </a:xfrm>
          <a:prstGeom prst="rect">
            <a:avLst/>
          </a:prstGeom>
        </p:spPr>
      </p:pic>
      <p:pic>
        <p:nvPicPr>
          <p:cNvPr id="14" name="Picture 13"/>
          <p:cNvPicPr>
            <a:picLocks noChangeAspect="1"/>
          </p:cNvPicPr>
          <p:nvPr/>
        </p:nvPicPr>
        <p:blipFill>
          <a:blip r:embed="rId6"/>
          <a:stretch>
            <a:fillRect/>
          </a:stretch>
        </p:blipFill>
        <p:spPr>
          <a:xfrm>
            <a:off x="5617817" y="6513442"/>
            <a:ext cx="1903332" cy="355600"/>
          </a:xfrm>
          <a:prstGeom prst="rect">
            <a:avLst/>
          </a:prstGeom>
        </p:spPr>
      </p:pic>
      <p:pic>
        <p:nvPicPr>
          <p:cNvPr id="15" name="Picture 14"/>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516743" y="6513443"/>
            <a:ext cx="1638300" cy="355600"/>
          </a:xfrm>
          <a:prstGeom prst="rect">
            <a:avLst/>
          </a:prstGeom>
        </p:spPr>
      </p:pic>
      <p:pic>
        <p:nvPicPr>
          <p:cNvPr id="23" name="Picture 22"/>
          <p:cNvPicPr>
            <a:picLocks noChangeAspect="1"/>
          </p:cNvPicPr>
          <p:nvPr/>
        </p:nvPicPr>
        <p:blipFill>
          <a:blip r:embed="rId8">
            <a:alphaModFix amt="50000"/>
          </a:blip>
          <a:stretch>
            <a:fillRect/>
          </a:stretch>
        </p:blipFill>
        <p:spPr>
          <a:xfrm>
            <a:off x="3267641" y="-288212"/>
            <a:ext cx="6416398" cy="7052877"/>
          </a:xfrm>
          <a:prstGeom prst="rect">
            <a:avLst/>
          </a:prstGeom>
          <a:noFill/>
        </p:spPr>
      </p:pic>
      <p:grpSp>
        <p:nvGrpSpPr>
          <p:cNvPr id="16" name="Group 15"/>
          <p:cNvGrpSpPr/>
          <p:nvPr/>
        </p:nvGrpSpPr>
        <p:grpSpPr>
          <a:xfrm>
            <a:off x="5706529" y="436209"/>
            <a:ext cx="2664232" cy="828105"/>
            <a:chOff x="1893974" y="2139672"/>
            <a:chExt cx="5347230" cy="1662043"/>
          </a:xfrm>
        </p:grpSpPr>
        <p:pic>
          <p:nvPicPr>
            <p:cNvPr id="17" name="Picture 16"/>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893974" y="2317750"/>
              <a:ext cx="3797300" cy="1104900"/>
            </a:xfrm>
            <a:prstGeom prst="rect">
              <a:avLst/>
            </a:prstGeom>
          </p:spPr>
        </p:pic>
        <p:pic>
          <p:nvPicPr>
            <p:cNvPr id="18" name="Picture 17"/>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717204" y="2505481"/>
              <a:ext cx="1054100" cy="571500"/>
            </a:xfrm>
            <a:prstGeom prst="rect">
              <a:avLst/>
            </a:prstGeom>
          </p:spPr>
        </p:pic>
        <p:pic>
          <p:nvPicPr>
            <p:cNvPr id="19" name="Picture 18"/>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717204" y="2139672"/>
              <a:ext cx="1524000" cy="1638300"/>
            </a:xfrm>
            <a:prstGeom prst="rect">
              <a:avLst/>
            </a:prstGeom>
          </p:spPr>
        </p:pic>
        <p:pic>
          <p:nvPicPr>
            <p:cNvPr id="20" name="Picture 19"/>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2629453" y="3238227"/>
              <a:ext cx="2171700" cy="190500"/>
            </a:xfrm>
            <a:prstGeom prst="rect">
              <a:avLst/>
            </a:prstGeom>
          </p:spPr>
        </p:pic>
        <p:pic>
          <p:nvPicPr>
            <p:cNvPr id="21" name="Picture 20"/>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3863002" y="3534191"/>
              <a:ext cx="1727200" cy="190500"/>
            </a:xfrm>
            <a:prstGeom prst="rect">
              <a:avLst/>
            </a:prstGeom>
          </p:spPr>
        </p:pic>
        <p:pic>
          <p:nvPicPr>
            <p:cNvPr id="22" name="Picture 21"/>
            <p:cNvPicPr>
              <a:picLocks noChangeAspect="1"/>
            </p:cNvPicPr>
            <p:nvPr/>
          </p:nvPicPr>
          <p:blipFill>
            <a:blip r:embed="rId14" cstate="email">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5713360" y="3369915"/>
              <a:ext cx="355600" cy="431800"/>
            </a:xfrm>
            <a:prstGeom prst="rect">
              <a:avLst/>
            </a:prstGeom>
          </p:spPr>
        </p:pic>
      </p:grpSp>
      <p:pic>
        <p:nvPicPr>
          <p:cNvPr id="25" name="Picture 24"/>
          <p:cNvPicPr>
            <a:picLocks noChangeAspect="1"/>
          </p:cNvPicPr>
          <p:nvPr/>
        </p:nvPicPr>
        <p:blipFill>
          <a:blip r:embed="rId15"/>
          <a:stretch>
            <a:fillRect/>
          </a:stretch>
        </p:blipFill>
        <p:spPr>
          <a:xfrm>
            <a:off x="5619689" y="6275702"/>
            <a:ext cx="3147955" cy="146417"/>
          </a:xfrm>
          <a:prstGeom prst="rect">
            <a:avLst/>
          </a:prstGeom>
        </p:spPr>
      </p:pic>
      <p:sp>
        <p:nvSpPr>
          <p:cNvPr id="29" name="Subtitle 2"/>
          <p:cNvSpPr>
            <a:spLocks noGrp="1"/>
          </p:cNvSpPr>
          <p:nvPr>
            <p:ph type="subTitle" idx="1"/>
          </p:nvPr>
        </p:nvSpPr>
        <p:spPr>
          <a:xfrm>
            <a:off x="1752600" y="1953901"/>
            <a:ext cx="5945508" cy="4127327"/>
          </a:xfrm>
        </p:spPr>
        <p:txBody>
          <a:bodyPr>
            <a:noAutofit/>
          </a:bodyPr>
          <a:lstStyle/>
          <a:p>
            <a:pPr algn="l">
              <a:lnSpc>
                <a:spcPct val="130000"/>
              </a:lnSpc>
            </a:pPr>
            <a:endParaRPr lang="en-US" sz="2000" b="1" dirty="0">
              <a:solidFill>
                <a:srgbClr val="090809"/>
              </a:solidFill>
              <a:latin typeface="Helvetica 65 Medium"/>
              <a:cs typeface="Aharoni" pitchFamily="2" charset="-79"/>
            </a:endParaRPr>
          </a:p>
          <a:p>
            <a:pPr algn="l">
              <a:lnSpc>
                <a:spcPct val="130000"/>
              </a:lnSpc>
            </a:pPr>
            <a:r>
              <a:rPr lang="en-US" sz="2800" b="1" dirty="0" smtClean="0">
                <a:solidFill>
                  <a:srgbClr val="090809"/>
                </a:solidFill>
                <a:latin typeface="Helvetica 65 Medium"/>
                <a:cs typeface="Aharoni" pitchFamily="2" charset="-79"/>
              </a:rPr>
              <a:t>March 22, 2013</a:t>
            </a:r>
          </a:p>
          <a:p>
            <a:pPr algn="l">
              <a:lnSpc>
                <a:spcPct val="130000"/>
              </a:lnSpc>
            </a:pPr>
            <a:endParaRPr lang="en-US" sz="2000" b="1" dirty="0">
              <a:solidFill>
                <a:srgbClr val="090809"/>
              </a:solidFill>
              <a:latin typeface="Helvetica 65 Medium"/>
              <a:cs typeface="Aharoni" pitchFamily="2" charset="-79"/>
            </a:endParaRPr>
          </a:p>
          <a:p>
            <a:pPr algn="l">
              <a:lnSpc>
                <a:spcPct val="130000"/>
              </a:lnSpc>
            </a:pPr>
            <a:r>
              <a:rPr lang="en-US" sz="1600" b="1" dirty="0" smtClean="0">
                <a:solidFill>
                  <a:srgbClr val="090809"/>
                </a:solidFill>
                <a:latin typeface="Helvetica 65 Medium"/>
                <a:cs typeface="Aharoni" pitchFamily="2" charset="-79"/>
              </a:rPr>
              <a:t>Mark Gold		Marta Boas</a:t>
            </a:r>
            <a:br>
              <a:rPr lang="en-US" sz="1600" b="1" dirty="0" smtClean="0">
                <a:solidFill>
                  <a:srgbClr val="090809"/>
                </a:solidFill>
                <a:latin typeface="Helvetica 65 Medium"/>
                <a:cs typeface="Aharoni" pitchFamily="2" charset="-79"/>
              </a:rPr>
            </a:br>
            <a:r>
              <a:rPr lang="en-US" sz="1600" b="1" dirty="0" smtClean="0">
                <a:solidFill>
                  <a:srgbClr val="090809"/>
                </a:solidFill>
                <a:latin typeface="Helvetica 65 Medium"/>
                <a:cs typeface="Aharoni" pitchFamily="2" charset="-79"/>
              </a:rPr>
              <a:t>Director		  	Grants Administrator</a:t>
            </a:r>
            <a:br>
              <a:rPr lang="en-US" sz="1600" b="1" dirty="0" smtClean="0">
                <a:solidFill>
                  <a:srgbClr val="090809"/>
                </a:solidFill>
                <a:latin typeface="Helvetica 65 Medium"/>
                <a:cs typeface="Aharoni" pitchFamily="2" charset="-79"/>
              </a:rPr>
            </a:br>
            <a:r>
              <a:rPr lang="en-US" sz="1600" b="1" dirty="0">
                <a:solidFill>
                  <a:srgbClr val="090809"/>
                </a:solidFill>
                <a:latin typeface="Helvetica 65 Medium"/>
                <a:cs typeface="Aharoni" pitchFamily="2" charset="-79"/>
              </a:rPr>
              <a:t>JCamp180		Harold Grinspoon </a:t>
            </a:r>
            <a:r>
              <a:rPr lang="en-US" sz="1600" b="1" dirty="0" smtClean="0">
                <a:solidFill>
                  <a:srgbClr val="090809"/>
                </a:solidFill>
                <a:latin typeface="Helvetica 65 Medium"/>
                <a:cs typeface="Aharoni" pitchFamily="2" charset="-79"/>
              </a:rPr>
              <a:t>Foundation</a:t>
            </a:r>
            <a:br>
              <a:rPr lang="en-US" sz="1600" b="1" dirty="0" smtClean="0">
                <a:solidFill>
                  <a:srgbClr val="090809"/>
                </a:solidFill>
                <a:latin typeface="Helvetica 65 Medium"/>
                <a:cs typeface="Aharoni" pitchFamily="2" charset="-79"/>
              </a:rPr>
            </a:br>
            <a:r>
              <a:rPr lang="en-US" sz="1600" b="1" dirty="0" smtClean="0">
                <a:solidFill>
                  <a:srgbClr val="090809"/>
                </a:solidFill>
                <a:latin typeface="Helvetica 65 Medium"/>
                <a:cs typeface="Aharoni" pitchFamily="2" charset="-79"/>
              </a:rPr>
              <a:t>mark@hgf.org		marta@hgf.org</a:t>
            </a:r>
          </a:p>
        </p:txBody>
      </p:sp>
      <p:pic>
        <p:nvPicPr>
          <p:cNvPr id="2" name="Picture 1"/>
          <p:cNvPicPr>
            <a:picLocks noChangeAspect="1"/>
          </p:cNvPicPr>
          <p:nvPr/>
        </p:nvPicPr>
        <p:blipFill>
          <a:blip r:embed="rId16"/>
          <a:stretch>
            <a:fillRect/>
          </a:stretch>
        </p:blipFill>
        <p:spPr>
          <a:xfrm>
            <a:off x="4407" y="1031017"/>
            <a:ext cx="3424593" cy="1178783"/>
          </a:xfrm>
          <a:prstGeom prst="rect">
            <a:avLst/>
          </a:prstGeom>
        </p:spPr>
      </p:pic>
      <p:sp>
        <p:nvSpPr>
          <p:cNvPr id="31" name="Subtitle 2"/>
          <p:cNvSpPr txBox="1">
            <a:spLocks/>
          </p:cNvSpPr>
          <p:nvPr/>
        </p:nvSpPr>
        <p:spPr>
          <a:xfrm>
            <a:off x="228600" y="1031017"/>
            <a:ext cx="3352800" cy="1178783"/>
          </a:xfrm>
          <a:prstGeom prst="rect">
            <a:avLst/>
          </a:prstGeom>
        </p:spPr>
        <p:txBody>
          <a:bodyPr vert="horz" lIns="91440" tIns="45720" rIns="91440" bIns="45720" rtlCol="0">
            <a:normAutofit fontScale="77500" lnSpcReduction="2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3800" b="1" spc="300" dirty="0" smtClean="0">
                <a:solidFill>
                  <a:schemeClr val="bg2"/>
                </a:solidFill>
                <a:latin typeface="Gill Sans MT"/>
                <a:cs typeface="Gill Sans MT"/>
              </a:rPr>
              <a:t>Chai Match 2 </a:t>
            </a:r>
            <a:br>
              <a:rPr lang="en-US" sz="3800" b="1" spc="300" dirty="0" smtClean="0">
                <a:solidFill>
                  <a:schemeClr val="bg2"/>
                </a:solidFill>
                <a:latin typeface="Gill Sans MT"/>
                <a:cs typeface="Gill Sans MT"/>
              </a:rPr>
            </a:br>
            <a:r>
              <a:rPr lang="en-US" sz="3800" b="1" spc="300" dirty="0" smtClean="0">
                <a:solidFill>
                  <a:schemeClr val="bg2"/>
                </a:solidFill>
                <a:latin typeface="Gill Sans MT"/>
                <a:cs typeface="Gill Sans MT"/>
              </a:rPr>
              <a:t>Rules and Procedures</a:t>
            </a:r>
          </a:p>
          <a:p>
            <a:pPr algn="l"/>
            <a:endParaRPr lang="en-US" sz="1400" spc="300" dirty="0">
              <a:solidFill>
                <a:schemeClr val="bg2"/>
              </a:solidFill>
              <a:latin typeface="Arial"/>
              <a:cs typeface="Arial"/>
            </a:endParaRPr>
          </a:p>
        </p:txBody>
      </p:sp>
    </p:spTree>
    <p:extLst>
      <p:ext uri="{BB962C8B-B14F-4D97-AF65-F5344CB8AC3E}">
        <p14:creationId xmlns:p14="http://schemas.microsoft.com/office/powerpoint/2010/main" val="200975734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9144000" cy="6637130"/>
          </a:xfrm>
          <a:prstGeom prst="rect">
            <a:avLst/>
          </a:prstGeom>
        </p:spPr>
      </p:pic>
      <p:pic>
        <p:nvPicPr>
          <p:cNvPr id="11" name="Picture 10"/>
          <p:cNvPicPr>
            <a:picLocks noChangeAspect="1"/>
          </p:cNvPicPr>
          <p:nvPr/>
        </p:nvPicPr>
        <p:blipFill>
          <a:blip r:embed="rId3"/>
          <a:stretch>
            <a:fillRect/>
          </a:stretch>
        </p:blipFill>
        <p:spPr>
          <a:xfrm>
            <a:off x="-1" y="6509031"/>
            <a:ext cx="1838759" cy="355600"/>
          </a:xfrm>
          <a:prstGeom prst="rect">
            <a:avLst/>
          </a:prstGeom>
        </p:spPr>
      </p:pic>
      <p:pic>
        <p:nvPicPr>
          <p:cNvPr id="12" name="Picture 11"/>
          <p:cNvPicPr>
            <a:picLocks noChangeAspect="1"/>
          </p:cNvPicPr>
          <p:nvPr/>
        </p:nvPicPr>
        <p:blipFill>
          <a:blip r:embed="rId4"/>
          <a:stretch>
            <a:fillRect/>
          </a:stretch>
        </p:blipFill>
        <p:spPr>
          <a:xfrm>
            <a:off x="1827154" y="6513443"/>
            <a:ext cx="1903332" cy="355600"/>
          </a:xfrm>
          <a:prstGeom prst="rect">
            <a:avLst/>
          </a:prstGeom>
        </p:spPr>
      </p:pic>
      <p:pic>
        <p:nvPicPr>
          <p:cNvPr id="13" name="Picture 12"/>
          <p:cNvPicPr>
            <a:picLocks noChangeAspect="1"/>
          </p:cNvPicPr>
          <p:nvPr/>
        </p:nvPicPr>
        <p:blipFill>
          <a:blip r:embed="rId5"/>
          <a:stretch>
            <a:fillRect/>
          </a:stretch>
        </p:blipFill>
        <p:spPr>
          <a:xfrm>
            <a:off x="3719999" y="6509853"/>
            <a:ext cx="1903332" cy="355600"/>
          </a:xfrm>
          <a:prstGeom prst="rect">
            <a:avLst/>
          </a:prstGeom>
        </p:spPr>
      </p:pic>
      <p:pic>
        <p:nvPicPr>
          <p:cNvPr id="14" name="Picture 13"/>
          <p:cNvPicPr>
            <a:picLocks noChangeAspect="1"/>
          </p:cNvPicPr>
          <p:nvPr/>
        </p:nvPicPr>
        <p:blipFill>
          <a:blip r:embed="rId6"/>
          <a:stretch>
            <a:fillRect/>
          </a:stretch>
        </p:blipFill>
        <p:spPr>
          <a:xfrm>
            <a:off x="5617817" y="6513442"/>
            <a:ext cx="1903332" cy="355600"/>
          </a:xfrm>
          <a:prstGeom prst="rect">
            <a:avLst/>
          </a:prstGeom>
        </p:spPr>
      </p:pic>
      <p:pic>
        <p:nvPicPr>
          <p:cNvPr id="15" name="Picture 14"/>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516743" y="6513443"/>
            <a:ext cx="1638300" cy="355600"/>
          </a:xfrm>
          <a:prstGeom prst="rect">
            <a:avLst/>
          </a:prstGeom>
        </p:spPr>
      </p:pic>
      <p:pic>
        <p:nvPicPr>
          <p:cNvPr id="23" name="Picture 22"/>
          <p:cNvPicPr>
            <a:picLocks noChangeAspect="1"/>
          </p:cNvPicPr>
          <p:nvPr/>
        </p:nvPicPr>
        <p:blipFill>
          <a:blip r:embed="rId8">
            <a:alphaModFix amt="50000"/>
          </a:blip>
          <a:stretch>
            <a:fillRect/>
          </a:stretch>
        </p:blipFill>
        <p:spPr>
          <a:xfrm>
            <a:off x="3267641" y="-207874"/>
            <a:ext cx="6416398" cy="7052877"/>
          </a:xfrm>
          <a:prstGeom prst="rect">
            <a:avLst/>
          </a:prstGeom>
          <a:noFill/>
        </p:spPr>
      </p:pic>
      <p:grpSp>
        <p:nvGrpSpPr>
          <p:cNvPr id="16" name="Group 15"/>
          <p:cNvGrpSpPr/>
          <p:nvPr/>
        </p:nvGrpSpPr>
        <p:grpSpPr>
          <a:xfrm>
            <a:off x="5706529" y="436209"/>
            <a:ext cx="2664232" cy="828105"/>
            <a:chOff x="1893974" y="2139672"/>
            <a:chExt cx="5347230" cy="1662043"/>
          </a:xfrm>
        </p:grpSpPr>
        <p:pic>
          <p:nvPicPr>
            <p:cNvPr id="17" name="Picture 16"/>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893974" y="2317750"/>
              <a:ext cx="3797300" cy="1104900"/>
            </a:xfrm>
            <a:prstGeom prst="rect">
              <a:avLst/>
            </a:prstGeom>
          </p:spPr>
        </p:pic>
        <p:pic>
          <p:nvPicPr>
            <p:cNvPr id="18" name="Picture 17"/>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717204" y="2505481"/>
              <a:ext cx="1054100" cy="571500"/>
            </a:xfrm>
            <a:prstGeom prst="rect">
              <a:avLst/>
            </a:prstGeom>
          </p:spPr>
        </p:pic>
        <p:pic>
          <p:nvPicPr>
            <p:cNvPr id="19" name="Picture 18"/>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717204" y="2139672"/>
              <a:ext cx="1524000" cy="1638300"/>
            </a:xfrm>
            <a:prstGeom prst="rect">
              <a:avLst/>
            </a:prstGeom>
          </p:spPr>
        </p:pic>
        <p:pic>
          <p:nvPicPr>
            <p:cNvPr id="20" name="Picture 19"/>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2629453" y="3238227"/>
              <a:ext cx="2171700" cy="190500"/>
            </a:xfrm>
            <a:prstGeom prst="rect">
              <a:avLst/>
            </a:prstGeom>
          </p:spPr>
        </p:pic>
        <p:pic>
          <p:nvPicPr>
            <p:cNvPr id="21" name="Picture 20"/>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3863002" y="3534191"/>
              <a:ext cx="1727200" cy="190500"/>
            </a:xfrm>
            <a:prstGeom prst="rect">
              <a:avLst/>
            </a:prstGeom>
          </p:spPr>
        </p:pic>
        <p:pic>
          <p:nvPicPr>
            <p:cNvPr id="22" name="Picture 21"/>
            <p:cNvPicPr>
              <a:picLocks noChangeAspect="1"/>
            </p:cNvPicPr>
            <p:nvPr/>
          </p:nvPicPr>
          <p:blipFill>
            <a:blip r:embed="rId14" cstate="email">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5713360" y="3369915"/>
              <a:ext cx="355600" cy="431800"/>
            </a:xfrm>
            <a:prstGeom prst="rect">
              <a:avLst/>
            </a:prstGeom>
          </p:spPr>
        </p:pic>
      </p:grpSp>
      <p:pic>
        <p:nvPicPr>
          <p:cNvPr id="25" name="Picture 24"/>
          <p:cNvPicPr>
            <a:picLocks noChangeAspect="1"/>
          </p:cNvPicPr>
          <p:nvPr/>
        </p:nvPicPr>
        <p:blipFill>
          <a:blip r:embed="rId15"/>
          <a:stretch>
            <a:fillRect/>
          </a:stretch>
        </p:blipFill>
        <p:spPr>
          <a:xfrm>
            <a:off x="5619689" y="6275702"/>
            <a:ext cx="3147955" cy="146417"/>
          </a:xfrm>
          <a:prstGeom prst="rect">
            <a:avLst/>
          </a:prstGeom>
        </p:spPr>
      </p:pic>
      <p:pic>
        <p:nvPicPr>
          <p:cNvPr id="2" name="Picture 1"/>
          <p:cNvPicPr>
            <a:picLocks noChangeAspect="1"/>
          </p:cNvPicPr>
          <p:nvPr/>
        </p:nvPicPr>
        <p:blipFill>
          <a:blip r:embed="rId16"/>
          <a:stretch>
            <a:fillRect/>
          </a:stretch>
        </p:blipFill>
        <p:spPr>
          <a:xfrm>
            <a:off x="-1" y="394714"/>
            <a:ext cx="3048001" cy="588845"/>
          </a:xfrm>
          <a:prstGeom prst="rect">
            <a:avLst/>
          </a:prstGeom>
        </p:spPr>
      </p:pic>
      <p:sp>
        <p:nvSpPr>
          <p:cNvPr id="31" name="Subtitle 2"/>
          <p:cNvSpPr txBox="1">
            <a:spLocks/>
          </p:cNvSpPr>
          <p:nvPr/>
        </p:nvSpPr>
        <p:spPr>
          <a:xfrm>
            <a:off x="-2" y="475368"/>
            <a:ext cx="3886201" cy="508192"/>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2400" b="1" spc="300" dirty="0">
                <a:solidFill>
                  <a:schemeClr val="bg2"/>
                </a:solidFill>
                <a:latin typeface="Gill Sans MT"/>
                <a:cs typeface="Gill Sans MT"/>
              </a:rPr>
              <a:t>Phase </a:t>
            </a:r>
            <a:r>
              <a:rPr lang="en-US" sz="2400" b="1" spc="300" dirty="0" smtClean="0">
                <a:solidFill>
                  <a:schemeClr val="bg2"/>
                </a:solidFill>
                <a:latin typeface="Gill Sans MT"/>
                <a:cs typeface="Gill Sans MT"/>
              </a:rPr>
              <a:t>2 Pledges</a:t>
            </a:r>
            <a:endParaRPr lang="en-US" sz="2400" b="1" spc="300" dirty="0">
              <a:solidFill>
                <a:schemeClr val="bg2"/>
              </a:solidFill>
              <a:latin typeface="Gill Sans MT"/>
              <a:cs typeface="Gill Sans MT"/>
            </a:endParaRPr>
          </a:p>
          <a:p>
            <a:pPr algn="l"/>
            <a:endParaRPr lang="en-US" sz="1400" spc="300" dirty="0">
              <a:solidFill>
                <a:schemeClr val="bg2"/>
              </a:solidFill>
              <a:latin typeface="Arial"/>
              <a:cs typeface="Arial"/>
            </a:endParaRPr>
          </a:p>
        </p:txBody>
      </p:sp>
      <p:sp>
        <p:nvSpPr>
          <p:cNvPr id="7" name="TextBox 6"/>
          <p:cNvSpPr txBox="1"/>
          <p:nvPr/>
        </p:nvSpPr>
        <p:spPr>
          <a:xfrm>
            <a:off x="522912" y="1600200"/>
            <a:ext cx="3972887" cy="3681008"/>
          </a:xfrm>
          <a:prstGeom prst="rect">
            <a:avLst/>
          </a:prstGeom>
          <a:noFill/>
        </p:spPr>
        <p:txBody>
          <a:bodyPr wrap="square" rtlCol="0">
            <a:spAutoFit/>
          </a:bodyPr>
          <a:lstStyle/>
          <a:p>
            <a:pPr algn="ctr"/>
            <a:r>
              <a:rPr lang="en-US" sz="2800" b="1" u="sng" dirty="0" smtClean="0"/>
              <a:t>Timing</a:t>
            </a:r>
          </a:p>
          <a:p>
            <a:pPr marL="285750" indent="-285750">
              <a:buFont typeface="Arial" pitchFamily="34" charset="0"/>
              <a:buChar char="•"/>
            </a:pPr>
            <a:endParaRPr lang="en-US" b="1" dirty="0"/>
          </a:p>
          <a:p>
            <a:pPr marL="457200" indent="-457200">
              <a:lnSpc>
                <a:spcPct val="130000"/>
              </a:lnSpc>
              <a:buFont typeface="Arial" pitchFamily="34" charset="0"/>
              <a:buChar char="•"/>
            </a:pPr>
            <a:r>
              <a:rPr lang="en-US" dirty="0" smtClean="0">
                <a:solidFill>
                  <a:srgbClr val="090809"/>
                </a:solidFill>
                <a:latin typeface="Helvetica 65 Medium"/>
                <a:cs typeface="Aharoni" pitchFamily="2" charset="-79"/>
              </a:rPr>
              <a:t>Phase 2 pledges </a:t>
            </a:r>
            <a:r>
              <a:rPr lang="en-US" dirty="0">
                <a:solidFill>
                  <a:srgbClr val="090809"/>
                </a:solidFill>
                <a:latin typeface="Helvetica 65 Medium"/>
                <a:cs typeface="Aharoni" pitchFamily="2" charset="-79"/>
              </a:rPr>
              <a:t>must be dated after November 3, 2012 and before </a:t>
            </a:r>
            <a:r>
              <a:rPr lang="en-US" dirty="0" smtClean="0">
                <a:solidFill>
                  <a:srgbClr val="090809"/>
                </a:solidFill>
                <a:latin typeface="Helvetica 65 Medium"/>
                <a:cs typeface="Aharoni" pitchFamily="2" charset="-79"/>
              </a:rPr>
              <a:t>March 18, 2014 (a year from now)</a:t>
            </a:r>
            <a:endParaRPr lang="en-US" dirty="0">
              <a:solidFill>
                <a:srgbClr val="090809"/>
              </a:solidFill>
              <a:latin typeface="Helvetica 65 Medium"/>
              <a:cs typeface="Aharoni" pitchFamily="2" charset="-79"/>
            </a:endParaRPr>
          </a:p>
          <a:p>
            <a:pPr marL="342900" indent="-342900">
              <a:lnSpc>
                <a:spcPct val="130000"/>
              </a:lnSpc>
              <a:buFont typeface="Arial" pitchFamily="34" charset="0"/>
              <a:buChar char="•"/>
            </a:pPr>
            <a:r>
              <a:rPr lang="en-US" dirty="0" smtClean="0">
                <a:solidFill>
                  <a:srgbClr val="090809"/>
                </a:solidFill>
                <a:latin typeface="Helvetica 65 Medium"/>
                <a:cs typeface="Aharoni" pitchFamily="2" charset="-79"/>
              </a:rPr>
              <a:t>A phase 2 </a:t>
            </a:r>
            <a:r>
              <a:rPr lang="en-US" dirty="0">
                <a:solidFill>
                  <a:srgbClr val="090809"/>
                </a:solidFill>
                <a:latin typeface="Helvetica 65 Medium"/>
                <a:cs typeface="Aharoni" pitchFamily="2" charset="-79"/>
              </a:rPr>
              <a:t>pledge </a:t>
            </a:r>
            <a:r>
              <a:rPr lang="en-US" i="1" dirty="0" smtClean="0">
                <a:solidFill>
                  <a:srgbClr val="090809"/>
                </a:solidFill>
                <a:latin typeface="Helvetica 65 Medium"/>
                <a:cs typeface="Aharoni" pitchFamily="2" charset="-79"/>
              </a:rPr>
              <a:t>Donor Information Form </a:t>
            </a:r>
            <a:r>
              <a:rPr lang="en-US" dirty="0">
                <a:solidFill>
                  <a:srgbClr val="090809"/>
                </a:solidFill>
                <a:latin typeface="Helvetica 65 Medium"/>
                <a:cs typeface="Aharoni" pitchFamily="2" charset="-79"/>
              </a:rPr>
              <a:t>document must be submitted </a:t>
            </a:r>
            <a:r>
              <a:rPr lang="en-US" dirty="0" smtClean="0">
                <a:solidFill>
                  <a:srgbClr val="090809"/>
                </a:solidFill>
                <a:latin typeface="Helvetica 65 Medium"/>
                <a:cs typeface="Aharoni" pitchFamily="2" charset="-79"/>
              </a:rPr>
              <a:t>within 60 days of the pledge.</a:t>
            </a:r>
            <a:endParaRPr lang="en-US" dirty="0">
              <a:solidFill>
                <a:srgbClr val="090809"/>
              </a:solidFill>
              <a:latin typeface="Helvetica 65 Medium"/>
              <a:cs typeface="Aharoni" pitchFamily="2" charset="-79"/>
            </a:endParaRPr>
          </a:p>
        </p:txBody>
      </p:sp>
      <p:sp>
        <p:nvSpPr>
          <p:cNvPr id="4" name="TextBox 3"/>
          <p:cNvSpPr txBox="1"/>
          <p:nvPr/>
        </p:nvSpPr>
        <p:spPr>
          <a:xfrm>
            <a:off x="4686137" y="1600200"/>
            <a:ext cx="4002902" cy="3785652"/>
          </a:xfrm>
          <a:prstGeom prst="rect">
            <a:avLst/>
          </a:prstGeom>
          <a:noFill/>
        </p:spPr>
        <p:txBody>
          <a:bodyPr wrap="square" rtlCol="0">
            <a:spAutoFit/>
          </a:bodyPr>
          <a:lstStyle/>
          <a:p>
            <a:pPr algn="ctr"/>
            <a:r>
              <a:rPr lang="en-US" sz="2800" b="1" u="sng" dirty="0" smtClean="0"/>
              <a:t>Payments</a:t>
            </a:r>
          </a:p>
          <a:p>
            <a:pPr marL="285750" indent="-285750">
              <a:buFont typeface="Arial" pitchFamily="34" charset="0"/>
              <a:buChar char="•"/>
            </a:pPr>
            <a:endParaRPr lang="en-US" b="1" dirty="0" smtClean="0"/>
          </a:p>
          <a:p>
            <a:pPr marL="285750" indent="-285750">
              <a:buFont typeface="Arial" pitchFamily="34" charset="0"/>
              <a:buChar char="•"/>
            </a:pPr>
            <a:r>
              <a:rPr lang="en-US" dirty="0" smtClean="0">
                <a:latin typeface="Helvetica 65 Medium"/>
              </a:rPr>
              <a:t>One-third of the pledge MUST BE paid within 60 days of the pledge.</a:t>
            </a:r>
            <a:br>
              <a:rPr lang="en-US" dirty="0" smtClean="0">
                <a:latin typeface="Helvetica 65 Medium"/>
              </a:rPr>
            </a:br>
            <a:endParaRPr lang="en-US" dirty="0" smtClean="0">
              <a:latin typeface="Helvetica 65 Medium"/>
            </a:endParaRPr>
          </a:p>
          <a:p>
            <a:pPr marL="285750" indent="-285750">
              <a:buFont typeface="Arial" pitchFamily="34" charset="0"/>
              <a:buChar char="•"/>
            </a:pPr>
            <a:r>
              <a:rPr lang="en-US" dirty="0" smtClean="0">
                <a:latin typeface="Helvetica 65 Medium"/>
              </a:rPr>
              <a:t>The balance of the pledge must be paid by September 18, 2016</a:t>
            </a:r>
          </a:p>
          <a:p>
            <a:pPr marL="285750" indent="-285750">
              <a:buFont typeface="Arial" pitchFamily="34" charset="0"/>
              <a:buChar char="•"/>
            </a:pPr>
            <a:endParaRPr lang="en-US" dirty="0" smtClean="0">
              <a:latin typeface="Helvetica 65 Medium"/>
            </a:endParaRPr>
          </a:p>
          <a:p>
            <a:pPr marL="285750" indent="-285750">
              <a:buFont typeface="Arial" pitchFamily="34" charset="0"/>
              <a:buChar char="•"/>
            </a:pPr>
            <a:r>
              <a:rPr lang="en-US" dirty="0" smtClean="0">
                <a:solidFill>
                  <a:srgbClr val="090809"/>
                </a:solidFill>
                <a:latin typeface="Helvetica 65 Medium"/>
                <a:cs typeface="Aharoni" pitchFamily="2" charset="-79"/>
              </a:rPr>
              <a:t>Phase 2 </a:t>
            </a:r>
            <a:r>
              <a:rPr lang="en-US" dirty="0">
                <a:solidFill>
                  <a:srgbClr val="090809"/>
                </a:solidFill>
                <a:latin typeface="Helvetica 65 Medium"/>
                <a:cs typeface="Aharoni" pitchFamily="2" charset="-79"/>
              </a:rPr>
              <a:t>payment verification documentation must be submitted to JCamp 180 </a:t>
            </a:r>
            <a:r>
              <a:rPr lang="en-US" sz="1400" dirty="0" smtClean="0">
                <a:solidFill>
                  <a:srgbClr val="090809"/>
                </a:solidFill>
                <a:latin typeface="Helvetica 65 Medium"/>
                <a:cs typeface="Aharoni" pitchFamily="2" charset="-79"/>
              </a:rPr>
              <a:t>(within </a:t>
            </a:r>
            <a:r>
              <a:rPr lang="en-US" sz="1400" dirty="0">
                <a:solidFill>
                  <a:srgbClr val="090809"/>
                </a:solidFill>
                <a:latin typeface="Helvetica 65 Medium"/>
                <a:cs typeface="Aharoni" pitchFamily="2" charset="-79"/>
              </a:rPr>
              <a:t>30 days </a:t>
            </a:r>
            <a:r>
              <a:rPr lang="en-US" sz="1400" dirty="0" smtClean="0">
                <a:solidFill>
                  <a:srgbClr val="090809"/>
                </a:solidFill>
                <a:latin typeface="Helvetica 65 Medium"/>
                <a:cs typeface="Aharoni" pitchFamily="2" charset="-79"/>
              </a:rPr>
              <a:t>of payment but </a:t>
            </a:r>
            <a:r>
              <a:rPr lang="en-US" sz="1400" dirty="0">
                <a:solidFill>
                  <a:srgbClr val="090809"/>
                </a:solidFill>
                <a:latin typeface="Helvetica 65 Medium"/>
                <a:cs typeface="Aharoni" pitchFamily="2" charset="-79"/>
              </a:rPr>
              <a:t>no later than </a:t>
            </a:r>
            <a:r>
              <a:rPr lang="en-US" sz="1400" dirty="0" smtClean="0">
                <a:solidFill>
                  <a:srgbClr val="090809"/>
                </a:solidFill>
                <a:latin typeface="Helvetica 65 Medium"/>
                <a:cs typeface="Aharoni" pitchFamily="2" charset="-79"/>
              </a:rPr>
              <a:t>9/18/16).</a:t>
            </a:r>
            <a:endParaRPr lang="en-US" sz="1400" dirty="0">
              <a:solidFill>
                <a:srgbClr val="090809"/>
              </a:solidFill>
              <a:latin typeface="Helvetica 65 Medium"/>
              <a:cs typeface="Aharoni" pitchFamily="2" charset="-79"/>
            </a:endParaRPr>
          </a:p>
          <a:p>
            <a:pPr marL="285750" indent="-285750">
              <a:buFont typeface="Arial" pitchFamily="34" charset="0"/>
              <a:buChar char="•"/>
            </a:pPr>
            <a:endParaRPr lang="en-US" dirty="0"/>
          </a:p>
        </p:txBody>
      </p:sp>
    </p:spTree>
    <p:extLst>
      <p:ext uri="{BB962C8B-B14F-4D97-AF65-F5344CB8AC3E}">
        <p14:creationId xmlns:p14="http://schemas.microsoft.com/office/powerpoint/2010/main" val="27992100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9144000" cy="6637130"/>
          </a:xfrm>
          <a:prstGeom prst="rect">
            <a:avLst/>
          </a:prstGeom>
        </p:spPr>
      </p:pic>
      <p:pic>
        <p:nvPicPr>
          <p:cNvPr id="11" name="Picture 10"/>
          <p:cNvPicPr>
            <a:picLocks noChangeAspect="1"/>
          </p:cNvPicPr>
          <p:nvPr/>
        </p:nvPicPr>
        <p:blipFill>
          <a:blip r:embed="rId3"/>
          <a:stretch>
            <a:fillRect/>
          </a:stretch>
        </p:blipFill>
        <p:spPr>
          <a:xfrm>
            <a:off x="-1" y="6509031"/>
            <a:ext cx="1838759" cy="355600"/>
          </a:xfrm>
          <a:prstGeom prst="rect">
            <a:avLst/>
          </a:prstGeom>
        </p:spPr>
      </p:pic>
      <p:pic>
        <p:nvPicPr>
          <p:cNvPr id="12" name="Picture 11"/>
          <p:cNvPicPr>
            <a:picLocks noChangeAspect="1"/>
          </p:cNvPicPr>
          <p:nvPr/>
        </p:nvPicPr>
        <p:blipFill>
          <a:blip r:embed="rId4"/>
          <a:stretch>
            <a:fillRect/>
          </a:stretch>
        </p:blipFill>
        <p:spPr>
          <a:xfrm>
            <a:off x="1827154" y="6513443"/>
            <a:ext cx="1903332" cy="355600"/>
          </a:xfrm>
          <a:prstGeom prst="rect">
            <a:avLst/>
          </a:prstGeom>
        </p:spPr>
      </p:pic>
      <p:pic>
        <p:nvPicPr>
          <p:cNvPr id="13" name="Picture 12"/>
          <p:cNvPicPr>
            <a:picLocks noChangeAspect="1"/>
          </p:cNvPicPr>
          <p:nvPr/>
        </p:nvPicPr>
        <p:blipFill>
          <a:blip r:embed="rId5"/>
          <a:stretch>
            <a:fillRect/>
          </a:stretch>
        </p:blipFill>
        <p:spPr>
          <a:xfrm>
            <a:off x="3719999" y="6509853"/>
            <a:ext cx="1903332" cy="355600"/>
          </a:xfrm>
          <a:prstGeom prst="rect">
            <a:avLst/>
          </a:prstGeom>
        </p:spPr>
      </p:pic>
      <p:pic>
        <p:nvPicPr>
          <p:cNvPr id="14" name="Picture 13"/>
          <p:cNvPicPr>
            <a:picLocks noChangeAspect="1"/>
          </p:cNvPicPr>
          <p:nvPr/>
        </p:nvPicPr>
        <p:blipFill>
          <a:blip r:embed="rId6"/>
          <a:stretch>
            <a:fillRect/>
          </a:stretch>
        </p:blipFill>
        <p:spPr>
          <a:xfrm>
            <a:off x="5617817" y="6513442"/>
            <a:ext cx="1903332" cy="355600"/>
          </a:xfrm>
          <a:prstGeom prst="rect">
            <a:avLst/>
          </a:prstGeom>
        </p:spPr>
      </p:pic>
      <p:pic>
        <p:nvPicPr>
          <p:cNvPr id="15" name="Picture 14"/>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516743" y="6513443"/>
            <a:ext cx="1638300" cy="355600"/>
          </a:xfrm>
          <a:prstGeom prst="rect">
            <a:avLst/>
          </a:prstGeom>
        </p:spPr>
      </p:pic>
      <p:pic>
        <p:nvPicPr>
          <p:cNvPr id="23" name="Picture 22"/>
          <p:cNvPicPr>
            <a:picLocks noChangeAspect="1"/>
          </p:cNvPicPr>
          <p:nvPr/>
        </p:nvPicPr>
        <p:blipFill>
          <a:blip r:embed="rId8">
            <a:alphaModFix amt="50000"/>
          </a:blip>
          <a:stretch>
            <a:fillRect/>
          </a:stretch>
        </p:blipFill>
        <p:spPr>
          <a:xfrm>
            <a:off x="3267641" y="-288212"/>
            <a:ext cx="6416398" cy="7052877"/>
          </a:xfrm>
          <a:prstGeom prst="rect">
            <a:avLst/>
          </a:prstGeom>
          <a:noFill/>
        </p:spPr>
      </p:pic>
      <p:grpSp>
        <p:nvGrpSpPr>
          <p:cNvPr id="16" name="Group 15"/>
          <p:cNvGrpSpPr/>
          <p:nvPr/>
        </p:nvGrpSpPr>
        <p:grpSpPr>
          <a:xfrm>
            <a:off x="5706529" y="436209"/>
            <a:ext cx="2664232" cy="828105"/>
            <a:chOff x="1893974" y="2139672"/>
            <a:chExt cx="5347230" cy="1662043"/>
          </a:xfrm>
        </p:grpSpPr>
        <p:pic>
          <p:nvPicPr>
            <p:cNvPr id="17" name="Picture 16"/>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893974" y="2317750"/>
              <a:ext cx="3797300" cy="1104900"/>
            </a:xfrm>
            <a:prstGeom prst="rect">
              <a:avLst/>
            </a:prstGeom>
          </p:spPr>
        </p:pic>
        <p:pic>
          <p:nvPicPr>
            <p:cNvPr id="18" name="Picture 17"/>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717204" y="2505481"/>
              <a:ext cx="1054100" cy="571500"/>
            </a:xfrm>
            <a:prstGeom prst="rect">
              <a:avLst/>
            </a:prstGeom>
          </p:spPr>
        </p:pic>
        <p:pic>
          <p:nvPicPr>
            <p:cNvPr id="19" name="Picture 18"/>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717204" y="2139672"/>
              <a:ext cx="1524000" cy="1638300"/>
            </a:xfrm>
            <a:prstGeom prst="rect">
              <a:avLst/>
            </a:prstGeom>
          </p:spPr>
        </p:pic>
        <p:pic>
          <p:nvPicPr>
            <p:cNvPr id="20" name="Picture 19"/>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2629453" y="3238227"/>
              <a:ext cx="2171700" cy="190500"/>
            </a:xfrm>
            <a:prstGeom prst="rect">
              <a:avLst/>
            </a:prstGeom>
          </p:spPr>
        </p:pic>
        <p:pic>
          <p:nvPicPr>
            <p:cNvPr id="21" name="Picture 20"/>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3863002" y="3534191"/>
              <a:ext cx="1727200" cy="190500"/>
            </a:xfrm>
            <a:prstGeom prst="rect">
              <a:avLst/>
            </a:prstGeom>
          </p:spPr>
        </p:pic>
        <p:pic>
          <p:nvPicPr>
            <p:cNvPr id="22" name="Picture 21"/>
            <p:cNvPicPr>
              <a:picLocks noChangeAspect="1"/>
            </p:cNvPicPr>
            <p:nvPr/>
          </p:nvPicPr>
          <p:blipFill>
            <a:blip r:embed="rId14" cstate="email">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5713360" y="3369915"/>
              <a:ext cx="355600" cy="431800"/>
            </a:xfrm>
            <a:prstGeom prst="rect">
              <a:avLst/>
            </a:prstGeom>
          </p:spPr>
        </p:pic>
      </p:grpSp>
      <p:pic>
        <p:nvPicPr>
          <p:cNvPr id="25" name="Picture 24"/>
          <p:cNvPicPr>
            <a:picLocks noChangeAspect="1"/>
          </p:cNvPicPr>
          <p:nvPr/>
        </p:nvPicPr>
        <p:blipFill>
          <a:blip r:embed="rId15"/>
          <a:stretch>
            <a:fillRect/>
          </a:stretch>
        </p:blipFill>
        <p:spPr>
          <a:xfrm>
            <a:off x="5619689" y="6275702"/>
            <a:ext cx="3147955" cy="146417"/>
          </a:xfrm>
          <a:prstGeom prst="rect">
            <a:avLst/>
          </a:prstGeom>
        </p:spPr>
      </p:pic>
      <p:pic>
        <p:nvPicPr>
          <p:cNvPr id="2" name="Picture 1"/>
          <p:cNvPicPr>
            <a:picLocks noChangeAspect="1"/>
          </p:cNvPicPr>
          <p:nvPr/>
        </p:nvPicPr>
        <p:blipFill>
          <a:blip r:embed="rId16"/>
          <a:stretch>
            <a:fillRect/>
          </a:stretch>
        </p:blipFill>
        <p:spPr>
          <a:xfrm>
            <a:off x="-1" y="394714"/>
            <a:ext cx="3886200" cy="976885"/>
          </a:xfrm>
          <a:prstGeom prst="rect">
            <a:avLst/>
          </a:prstGeom>
        </p:spPr>
      </p:pic>
      <p:sp>
        <p:nvSpPr>
          <p:cNvPr id="31" name="Subtitle 2"/>
          <p:cNvSpPr txBox="1">
            <a:spLocks/>
          </p:cNvSpPr>
          <p:nvPr/>
        </p:nvSpPr>
        <p:spPr>
          <a:xfrm>
            <a:off x="-2" y="475367"/>
            <a:ext cx="3886201" cy="896233"/>
          </a:xfrm>
          <a:prstGeom prst="rect">
            <a:avLst/>
          </a:prstGeom>
        </p:spPr>
        <p:txBody>
          <a:bodyPr vert="horz" lIns="91440" tIns="45720" rIns="91440" bIns="45720" rtlCol="0">
            <a:normAutofit fontScale="92500" lnSpcReduction="2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2400" b="1" spc="300" dirty="0">
                <a:solidFill>
                  <a:schemeClr val="bg2"/>
                </a:solidFill>
                <a:latin typeface="Gill Sans MT"/>
                <a:cs typeface="Gill Sans MT"/>
              </a:rPr>
              <a:t>Phase 2 Gift</a:t>
            </a:r>
            <a:br>
              <a:rPr lang="en-US" sz="2400" b="1" spc="300" dirty="0">
                <a:solidFill>
                  <a:schemeClr val="bg2"/>
                </a:solidFill>
                <a:latin typeface="Gill Sans MT"/>
                <a:cs typeface="Gill Sans MT"/>
              </a:rPr>
            </a:br>
            <a:r>
              <a:rPr lang="en-US" sz="2400" b="1" spc="300" dirty="0">
                <a:solidFill>
                  <a:schemeClr val="bg2"/>
                </a:solidFill>
                <a:latin typeface="Gill Sans MT"/>
                <a:cs typeface="Gill Sans MT"/>
              </a:rPr>
              <a:t>Additional Information</a:t>
            </a:r>
          </a:p>
          <a:p>
            <a:pPr algn="l"/>
            <a:endParaRPr lang="en-US" sz="1400" spc="300" dirty="0">
              <a:solidFill>
                <a:schemeClr val="bg2"/>
              </a:solidFill>
              <a:latin typeface="Arial"/>
              <a:cs typeface="Arial"/>
            </a:endParaRPr>
          </a:p>
        </p:txBody>
      </p:sp>
      <p:sp>
        <p:nvSpPr>
          <p:cNvPr id="4" name="TextBox 3"/>
          <p:cNvSpPr txBox="1"/>
          <p:nvPr/>
        </p:nvSpPr>
        <p:spPr>
          <a:xfrm>
            <a:off x="1143000" y="1887404"/>
            <a:ext cx="7315200" cy="4524315"/>
          </a:xfrm>
          <a:prstGeom prst="rect">
            <a:avLst/>
          </a:prstGeom>
          <a:noFill/>
        </p:spPr>
        <p:txBody>
          <a:bodyPr wrap="square" rtlCol="0">
            <a:spAutoFit/>
          </a:bodyPr>
          <a:lstStyle/>
          <a:p>
            <a:pPr marL="285750" indent="-285750">
              <a:buFont typeface="Arial" pitchFamily="34" charset="0"/>
              <a:buChar char="•"/>
            </a:pPr>
            <a:r>
              <a:rPr lang="en-US" dirty="0"/>
              <a:t>Plan for unpaid pledges</a:t>
            </a:r>
          </a:p>
          <a:p>
            <a:pPr marL="742950" lvl="1" indent="-285750">
              <a:buFont typeface="Arial" pitchFamily="34" charset="0"/>
              <a:buChar char="•"/>
            </a:pPr>
            <a:r>
              <a:rPr lang="en-US" dirty="0"/>
              <a:t>If a phase 2 pledge is not paid due to unforeseen circumstances, you cannot go back and replace a phase 2 pledges after March 18, </a:t>
            </a:r>
            <a:r>
              <a:rPr lang="en-US" dirty="0" smtClean="0"/>
              <a:t>2014.  </a:t>
            </a:r>
            <a:endParaRPr lang="en-US" dirty="0"/>
          </a:p>
          <a:p>
            <a:pPr marL="742950" lvl="1" indent="-285750">
              <a:buFont typeface="Arial" pitchFamily="34" charset="0"/>
              <a:buChar char="•"/>
            </a:pPr>
            <a:r>
              <a:rPr lang="en-US" dirty="0"/>
              <a:t>You should consider submitting more than </a:t>
            </a:r>
            <a:r>
              <a:rPr lang="en-US" dirty="0" smtClean="0"/>
              <a:t>the </a:t>
            </a:r>
            <a:r>
              <a:rPr lang="en-US" dirty="0"/>
              <a:t>phase 2 goal </a:t>
            </a:r>
            <a:r>
              <a:rPr lang="en-US" dirty="0" smtClean="0"/>
              <a:t>minimum dollar value of pledges.  </a:t>
            </a:r>
            <a:endParaRPr lang="en-US" dirty="0"/>
          </a:p>
          <a:p>
            <a:pPr lvl="1"/>
            <a:endParaRPr lang="en-US" dirty="0"/>
          </a:p>
          <a:p>
            <a:pPr marL="285750" indent="-285750">
              <a:buFont typeface="Arial" pitchFamily="34" charset="0"/>
              <a:buChar char="•"/>
            </a:pPr>
            <a:r>
              <a:rPr lang="en-US" dirty="0"/>
              <a:t>Phase 2 pledges must be paid to the minimum level of $1800 before we release </a:t>
            </a:r>
            <a:r>
              <a:rPr lang="en-US" dirty="0" smtClean="0"/>
              <a:t>JCamp 180 matching </a:t>
            </a:r>
            <a:r>
              <a:rPr lang="en-US" dirty="0"/>
              <a:t>funds</a:t>
            </a:r>
          </a:p>
          <a:p>
            <a:pPr marL="742950" lvl="1" indent="-285750">
              <a:buFont typeface="Arial" pitchFamily="34" charset="0"/>
              <a:buChar char="•"/>
            </a:pPr>
            <a:r>
              <a:rPr lang="en-US" dirty="0"/>
              <a:t>We pay on proof of payment, not on proof of </a:t>
            </a:r>
            <a:r>
              <a:rPr lang="en-US" dirty="0" smtClean="0"/>
              <a:t>pledge</a:t>
            </a:r>
          </a:p>
          <a:p>
            <a:pPr marL="742950" lvl="1" indent="-285750">
              <a:buFont typeface="Arial" pitchFamily="34" charset="0"/>
              <a:buChar char="•"/>
            </a:pPr>
            <a:endParaRPr lang="en-US" dirty="0"/>
          </a:p>
          <a:p>
            <a:pPr marL="285750" indent="-285750">
              <a:buFont typeface="Arial" pitchFamily="34" charset="0"/>
              <a:buChar char="•"/>
            </a:pPr>
            <a:r>
              <a:rPr lang="en-US" dirty="0" smtClean="0"/>
              <a:t>Although you have until 3/18/2014 to submit phase 2 pledge information and two additional years to submit proof of payment of the last 2/3 of the pledge, we encourage you to submit documentation in a timely manner and on a regular schedule.  JCamp 180 makes quarterly payments against matching grant commitments.   </a:t>
            </a:r>
            <a:endParaRPr lang="en-US" dirty="0"/>
          </a:p>
          <a:p>
            <a:endParaRPr lang="en-US" dirty="0"/>
          </a:p>
        </p:txBody>
      </p:sp>
    </p:spTree>
    <p:extLst>
      <p:ext uri="{BB962C8B-B14F-4D97-AF65-F5344CB8AC3E}">
        <p14:creationId xmlns:p14="http://schemas.microsoft.com/office/powerpoint/2010/main" val="21724193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9144000" cy="6637130"/>
          </a:xfrm>
          <a:prstGeom prst="rect">
            <a:avLst/>
          </a:prstGeom>
        </p:spPr>
      </p:pic>
      <p:pic>
        <p:nvPicPr>
          <p:cNvPr id="11" name="Picture 10"/>
          <p:cNvPicPr>
            <a:picLocks noChangeAspect="1"/>
          </p:cNvPicPr>
          <p:nvPr/>
        </p:nvPicPr>
        <p:blipFill>
          <a:blip r:embed="rId3"/>
          <a:stretch>
            <a:fillRect/>
          </a:stretch>
        </p:blipFill>
        <p:spPr>
          <a:xfrm>
            <a:off x="-1" y="6509031"/>
            <a:ext cx="1838759" cy="355600"/>
          </a:xfrm>
          <a:prstGeom prst="rect">
            <a:avLst/>
          </a:prstGeom>
        </p:spPr>
      </p:pic>
      <p:pic>
        <p:nvPicPr>
          <p:cNvPr id="12" name="Picture 11"/>
          <p:cNvPicPr>
            <a:picLocks noChangeAspect="1"/>
          </p:cNvPicPr>
          <p:nvPr/>
        </p:nvPicPr>
        <p:blipFill>
          <a:blip r:embed="rId4"/>
          <a:stretch>
            <a:fillRect/>
          </a:stretch>
        </p:blipFill>
        <p:spPr>
          <a:xfrm>
            <a:off x="1827154" y="6513443"/>
            <a:ext cx="1903332" cy="355600"/>
          </a:xfrm>
          <a:prstGeom prst="rect">
            <a:avLst/>
          </a:prstGeom>
        </p:spPr>
      </p:pic>
      <p:pic>
        <p:nvPicPr>
          <p:cNvPr id="13" name="Picture 12"/>
          <p:cNvPicPr>
            <a:picLocks noChangeAspect="1"/>
          </p:cNvPicPr>
          <p:nvPr/>
        </p:nvPicPr>
        <p:blipFill>
          <a:blip r:embed="rId5"/>
          <a:stretch>
            <a:fillRect/>
          </a:stretch>
        </p:blipFill>
        <p:spPr>
          <a:xfrm>
            <a:off x="3719999" y="6509853"/>
            <a:ext cx="1903332" cy="355600"/>
          </a:xfrm>
          <a:prstGeom prst="rect">
            <a:avLst/>
          </a:prstGeom>
        </p:spPr>
      </p:pic>
      <p:pic>
        <p:nvPicPr>
          <p:cNvPr id="14" name="Picture 13"/>
          <p:cNvPicPr>
            <a:picLocks noChangeAspect="1"/>
          </p:cNvPicPr>
          <p:nvPr/>
        </p:nvPicPr>
        <p:blipFill>
          <a:blip r:embed="rId6"/>
          <a:stretch>
            <a:fillRect/>
          </a:stretch>
        </p:blipFill>
        <p:spPr>
          <a:xfrm>
            <a:off x="5617817" y="6513442"/>
            <a:ext cx="1903332" cy="355600"/>
          </a:xfrm>
          <a:prstGeom prst="rect">
            <a:avLst/>
          </a:prstGeom>
        </p:spPr>
      </p:pic>
      <p:pic>
        <p:nvPicPr>
          <p:cNvPr id="15" name="Picture 14"/>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516743" y="6513443"/>
            <a:ext cx="1638300" cy="355600"/>
          </a:xfrm>
          <a:prstGeom prst="rect">
            <a:avLst/>
          </a:prstGeom>
        </p:spPr>
      </p:pic>
      <p:pic>
        <p:nvPicPr>
          <p:cNvPr id="23" name="Picture 22"/>
          <p:cNvPicPr>
            <a:picLocks noChangeAspect="1"/>
          </p:cNvPicPr>
          <p:nvPr/>
        </p:nvPicPr>
        <p:blipFill>
          <a:blip r:embed="rId8">
            <a:alphaModFix amt="50000"/>
          </a:blip>
          <a:stretch>
            <a:fillRect/>
          </a:stretch>
        </p:blipFill>
        <p:spPr>
          <a:xfrm>
            <a:off x="3267641" y="-288212"/>
            <a:ext cx="6416398" cy="7052877"/>
          </a:xfrm>
          <a:prstGeom prst="rect">
            <a:avLst/>
          </a:prstGeom>
          <a:noFill/>
        </p:spPr>
      </p:pic>
      <p:grpSp>
        <p:nvGrpSpPr>
          <p:cNvPr id="16" name="Group 15"/>
          <p:cNvGrpSpPr/>
          <p:nvPr/>
        </p:nvGrpSpPr>
        <p:grpSpPr>
          <a:xfrm>
            <a:off x="5706529" y="436209"/>
            <a:ext cx="2664232" cy="828105"/>
            <a:chOff x="1893974" y="2139672"/>
            <a:chExt cx="5347230" cy="1662043"/>
          </a:xfrm>
        </p:grpSpPr>
        <p:pic>
          <p:nvPicPr>
            <p:cNvPr id="17" name="Picture 16"/>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893974" y="2317750"/>
              <a:ext cx="3797300" cy="1104900"/>
            </a:xfrm>
            <a:prstGeom prst="rect">
              <a:avLst/>
            </a:prstGeom>
          </p:spPr>
        </p:pic>
        <p:pic>
          <p:nvPicPr>
            <p:cNvPr id="18" name="Picture 17"/>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717204" y="2505481"/>
              <a:ext cx="1054100" cy="571500"/>
            </a:xfrm>
            <a:prstGeom prst="rect">
              <a:avLst/>
            </a:prstGeom>
          </p:spPr>
        </p:pic>
        <p:pic>
          <p:nvPicPr>
            <p:cNvPr id="19" name="Picture 18"/>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717204" y="2139672"/>
              <a:ext cx="1524000" cy="1638300"/>
            </a:xfrm>
            <a:prstGeom prst="rect">
              <a:avLst/>
            </a:prstGeom>
          </p:spPr>
        </p:pic>
        <p:pic>
          <p:nvPicPr>
            <p:cNvPr id="20" name="Picture 19"/>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2629453" y="3238227"/>
              <a:ext cx="2171700" cy="190500"/>
            </a:xfrm>
            <a:prstGeom prst="rect">
              <a:avLst/>
            </a:prstGeom>
          </p:spPr>
        </p:pic>
        <p:pic>
          <p:nvPicPr>
            <p:cNvPr id="21" name="Picture 20"/>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3863002" y="3534191"/>
              <a:ext cx="1727200" cy="190500"/>
            </a:xfrm>
            <a:prstGeom prst="rect">
              <a:avLst/>
            </a:prstGeom>
          </p:spPr>
        </p:pic>
        <p:pic>
          <p:nvPicPr>
            <p:cNvPr id="22" name="Picture 21"/>
            <p:cNvPicPr>
              <a:picLocks noChangeAspect="1"/>
            </p:cNvPicPr>
            <p:nvPr/>
          </p:nvPicPr>
          <p:blipFill>
            <a:blip r:embed="rId14" cstate="email">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5713360" y="3369915"/>
              <a:ext cx="355600" cy="431800"/>
            </a:xfrm>
            <a:prstGeom prst="rect">
              <a:avLst/>
            </a:prstGeom>
          </p:spPr>
        </p:pic>
      </p:grpSp>
      <p:pic>
        <p:nvPicPr>
          <p:cNvPr id="25" name="Picture 24"/>
          <p:cNvPicPr>
            <a:picLocks noChangeAspect="1"/>
          </p:cNvPicPr>
          <p:nvPr/>
        </p:nvPicPr>
        <p:blipFill>
          <a:blip r:embed="rId15"/>
          <a:stretch>
            <a:fillRect/>
          </a:stretch>
        </p:blipFill>
        <p:spPr>
          <a:xfrm>
            <a:off x="5619689" y="6275702"/>
            <a:ext cx="3147955" cy="146417"/>
          </a:xfrm>
          <a:prstGeom prst="rect">
            <a:avLst/>
          </a:prstGeom>
        </p:spPr>
      </p:pic>
      <p:sp>
        <p:nvSpPr>
          <p:cNvPr id="31" name="Subtitle 2"/>
          <p:cNvSpPr txBox="1">
            <a:spLocks/>
          </p:cNvSpPr>
          <p:nvPr/>
        </p:nvSpPr>
        <p:spPr>
          <a:xfrm>
            <a:off x="-2" y="475367"/>
            <a:ext cx="3886201" cy="896233"/>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2400" b="1" spc="300" dirty="0" smtClean="0">
                <a:solidFill>
                  <a:schemeClr val="bg2"/>
                </a:solidFill>
                <a:latin typeface="Gill Sans MT"/>
                <a:cs typeface="Gill Sans MT"/>
              </a:rPr>
              <a:t>Program Overview</a:t>
            </a:r>
            <a:br>
              <a:rPr lang="en-US" sz="2400" b="1" spc="300" dirty="0" smtClean="0">
                <a:solidFill>
                  <a:schemeClr val="bg2"/>
                </a:solidFill>
                <a:latin typeface="Gill Sans MT"/>
                <a:cs typeface="Gill Sans MT"/>
              </a:rPr>
            </a:br>
            <a:r>
              <a:rPr lang="en-US" sz="2400" b="1" spc="300" dirty="0" smtClean="0">
                <a:solidFill>
                  <a:schemeClr val="bg2"/>
                </a:solidFill>
                <a:latin typeface="Gill Sans MT"/>
                <a:cs typeface="Gill Sans MT"/>
              </a:rPr>
              <a:t>Phase 1 Gifts:</a:t>
            </a:r>
          </a:p>
          <a:p>
            <a:pPr algn="l"/>
            <a:endParaRPr lang="en-US" sz="1400" spc="300" dirty="0">
              <a:solidFill>
                <a:schemeClr val="bg2"/>
              </a:solidFill>
              <a:latin typeface="Arial"/>
              <a:cs typeface="Arial"/>
            </a:endParaRPr>
          </a:p>
        </p:txBody>
      </p:sp>
      <p:sp>
        <p:nvSpPr>
          <p:cNvPr id="5" name="TextBox 4"/>
          <p:cNvSpPr txBox="1"/>
          <p:nvPr/>
        </p:nvSpPr>
        <p:spPr>
          <a:xfrm>
            <a:off x="533400" y="1981200"/>
            <a:ext cx="7340635" cy="3970318"/>
          </a:xfrm>
          <a:prstGeom prst="rect">
            <a:avLst/>
          </a:prstGeom>
          <a:noFill/>
        </p:spPr>
        <p:txBody>
          <a:bodyPr wrap="square" rtlCol="0">
            <a:spAutoFit/>
          </a:bodyPr>
          <a:lstStyle/>
          <a:p>
            <a:pPr marL="285750" indent="-285750">
              <a:buFont typeface="Arial" pitchFamily="34" charset="0"/>
              <a:buChar char="•"/>
            </a:pPr>
            <a:r>
              <a:rPr lang="en-US" dirty="0" smtClean="0"/>
              <a:t>For EACH phase 2 pledge (or gift if payment is made in full) you must complete and submit to JCamp 180 a phase 2 pledge </a:t>
            </a:r>
            <a:r>
              <a:rPr lang="en-US" i="1" dirty="0" smtClean="0">
                <a:hlinkClick r:id="rId16" action="ppaction://hlinkfile"/>
              </a:rPr>
              <a:t>Donor Information Form</a:t>
            </a:r>
            <a:endParaRPr lang="en-US" i="1" dirty="0"/>
          </a:p>
          <a:p>
            <a:pPr marL="285750" indent="-285750">
              <a:buFont typeface="Arial" pitchFamily="34" charset="0"/>
              <a:buChar char="•"/>
            </a:pPr>
            <a:r>
              <a:rPr lang="en-US" dirty="0" smtClean="0"/>
              <a:t> A donor information form </a:t>
            </a:r>
            <a:r>
              <a:rPr lang="en-US" u="sng" dirty="0" smtClean="0">
                <a:solidFill>
                  <a:srgbClr val="FF0000"/>
                </a:solidFill>
              </a:rPr>
              <a:t>must</a:t>
            </a:r>
            <a:r>
              <a:rPr lang="en-US" dirty="0" smtClean="0"/>
              <a:t> be submitted for all phase 2 pledges by March 18, 2014   (No additional pledges can be reported after 3/18/14)</a:t>
            </a:r>
            <a:endParaRPr lang="en-US" dirty="0"/>
          </a:p>
          <a:p>
            <a:pPr marL="285750" indent="-285750">
              <a:buFont typeface="Arial" pitchFamily="34" charset="0"/>
              <a:buChar char="•"/>
            </a:pPr>
            <a:r>
              <a:rPr lang="en-US" dirty="0" smtClean="0"/>
              <a:t>Periodically, submit a </a:t>
            </a:r>
            <a:r>
              <a:rPr lang="en-US" b="1" i="1" dirty="0" smtClean="0"/>
              <a:t>Chai Match 2 </a:t>
            </a:r>
            <a:r>
              <a:rPr lang="en-US" dirty="0" smtClean="0">
                <a:hlinkClick r:id="rId17" action="ppaction://hlinkfile"/>
              </a:rPr>
              <a:t>Payment Reporting Form</a:t>
            </a:r>
            <a:r>
              <a:rPr lang="en-US" dirty="0" smtClean="0"/>
              <a:t> that shows phase 2 pledge payments received since the prior report.</a:t>
            </a:r>
          </a:p>
          <a:p>
            <a:pPr marL="285750" indent="-285750">
              <a:buFont typeface="Arial" pitchFamily="34" charset="0"/>
              <a:buChar char="•"/>
            </a:pPr>
            <a:endParaRPr lang="en-US" dirty="0"/>
          </a:p>
          <a:p>
            <a:pPr marL="285750" indent="-285750">
              <a:buFont typeface="Arial" pitchFamily="34" charset="0"/>
              <a:buChar char="•"/>
            </a:pPr>
            <a:r>
              <a:rPr lang="en-US" dirty="0" smtClean="0"/>
              <a:t>Important Phase 2 Dates:</a:t>
            </a:r>
          </a:p>
          <a:p>
            <a:pPr marL="742950" lvl="1" indent="-285750">
              <a:buFont typeface="Arial" pitchFamily="34" charset="0"/>
              <a:buChar char="•"/>
            </a:pPr>
            <a:r>
              <a:rPr lang="en-US" dirty="0" smtClean="0"/>
              <a:t>Pledges must be dated AFTER 11/3/2012</a:t>
            </a:r>
          </a:p>
          <a:p>
            <a:pPr marL="742950" lvl="1" indent="-285750">
              <a:buFont typeface="Arial" pitchFamily="34" charset="0"/>
              <a:buChar char="•"/>
            </a:pPr>
            <a:r>
              <a:rPr lang="en-US" dirty="0" smtClean="0"/>
              <a:t>Pledges must be dated BEFORE 3/18/2014</a:t>
            </a:r>
          </a:p>
          <a:p>
            <a:pPr marL="742950" lvl="1" indent="-285750">
              <a:buFont typeface="Arial" pitchFamily="34" charset="0"/>
              <a:buChar char="•"/>
            </a:pPr>
            <a:r>
              <a:rPr lang="en-US" dirty="0" smtClean="0"/>
              <a:t>Pledges must be paid BEFORE 9/18/2016</a:t>
            </a:r>
            <a:br>
              <a:rPr lang="en-US" dirty="0" smtClean="0"/>
            </a:br>
            <a:r>
              <a:rPr lang="en-US" dirty="0" smtClean="0"/>
              <a:t>	(a minimum of $1,800 must be paid before we begin </a:t>
            </a:r>
            <a:br>
              <a:rPr lang="en-US" dirty="0" smtClean="0"/>
            </a:br>
            <a:r>
              <a:rPr lang="en-US" dirty="0" smtClean="0"/>
              <a:t>     to match phase 2 pledges)</a:t>
            </a:r>
          </a:p>
        </p:txBody>
      </p:sp>
      <p:pic>
        <p:nvPicPr>
          <p:cNvPr id="30" name="Picture 29"/>
          <p:cNvPicPr>
            <a:picLocks noChangeAspect="1"/>
          </p:cNvPicPr>
          <p:nvPr/>
        </p:nvPicPr>
        <p:blipFill>
          <a:blip r:embed="rId18"/>
          <a:stretch>
            <a:fillRect/>
          </a:stretch>
        </p:blipFill>
        <p:spPr>
          <a:xfrm>
            <a:off x="-1" y="394714"/>
            <a:ext cx="3730487" cy="976885"/>
          </a:xfrm>
          <a:prstGeom prst="rect">
            <a:avLst/>
          </a:prstGeom>
        </p:spPr>
      </p:pic>
      <p:sp>
        <p:nvSpPr>
          <p:cNvPr id="32" name="Subtitle 2"/>
          <p:cNvSpPr txBox="1">
            <a:spLocks/>
          </p:cNvSpPr>
          <p:nvPr/>
        </p:nvSpPr>
        <p:spPr>
          <a:xfrm>
            <a:off x="-33717" y="436209"/>
            <a:ext cx="3810000" cy="896233"/>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2400" b="1" spc="300" dirty="0" smtClean="0">
                <a:solidFill>
                  <a:schemeClr val="bg2"/>
                </a:solidFill>
                <a:latin typeface="Gill Sans MT"/>
                <a:cs typeface="Gill Sans MT"/>
              </a:rPr>
              <a:t>Phase 2 Pledge and Gift Reporting</a:t>
            </a:r>
          </a:p>
          <a:p>
            <a:pPr algn="l"/>
            <a:endParaRPr lang="en-US" sz="1400" spc="300" dirty="0">
              <a:solidFill>
                <a:schemeClr val="bg2"/>
              </a:solidFill>
              <a:latin typeface="Arial"/>
              <a:cs typeface="Arial"/>
            </a:endParaRPr>
          </a:p>
        </p:txBody>
      </p:sp>
    </p:spTree>
    <p:extLst>
      <p:ext uri="{BB962C8B-B14F-4D97-AF65-F5344CB8AC3E}">
        <p14:creationId xmlns:p14="http://schemas.microsoft.com/office/powerpoint/2010/main" val="3875263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9144000" cy="6637130"/>
          </a:xfrm>
          <a:prstGeom prst="rect">
            <a:avLst/>
          </a:prstGeom>
        </p:spPr>
      </p:pic>
      <p:pic>
        <p:nvPicPr>
          <p:cNvPr id="11" name="Picture 10"/>
          <p:cNvPicPr>
            <a:picLocks noChangeAspect="1"/>
          </p:cNvPicPr>
          <p:nvPr/>
        </p:nvPicPr>
        <p:blipFill>
          <a:blip r:embed="rId3"/>
          <a:stretch>
            <a:fillRect/>
          </a:stretch>
        </p:blipFill>
        <p:spPr>
          <a:xfrm>
            <a:off x="-1" y="6509031"/>
            <a:ext cx="1838759" cy="355600"/>
          </a:xfrm>
          <a:prstGeom prst="rect">
            <a:avLst/>
          </a:prstGeom>
        </p:spPr>
      </p:pic>
      <p:pic>
        <p:nvPicPr>
          <p:cNvPr id="12" name="Picture 11"/>
          <p:cNvPicPr>
            <a:picLocks noChangeAspect="1"/>
          </p:cNvPicPr>
          <p:nvPr/>
        </p:nvPicPr>
        <p:blipFill>
          <a:blip r:embed="rId4"/>
          <a:stretch>
            <a:fillRect/>
          </a:stretch>
        </p:blipFill>
        <p:spPr>
          <a:xfrm>
            <a:off x="1827154" y="6513443"/>
            <a:ext cx="1903332" cy="355600"/>
          </a:xfrm>
          <a:prstGeom prst="rect">
            <a:avLst/>
          </a:prstGeom>
        </p:spPr>
      </p:pic>
      <p:pic>
        <p:nvPicPr>
          <p:cNvPr id="13" name="Picture 12"/>
          <p:cNvPicPr>
            <a:picLocks noChangeAspect="1"/>
          </p:cNvPicPr>
          <p:nvPr/>
        </p:nvPicPr>
        <p:blipFill>
          <a:blip r:embed="rId5"/>
          <a:stretch>
            <a:fillRect/>
          </a:stretch>
        </p:blipFill>
        <p:spPr>
          <a:xfrm>
            <a:off x="3719999" y="6509853"/>
            <a:ext cx="1903332" cy="355600"/>
          </a:xfrm>
          <a:prstGeom prst="rect">
            <a:avLst/>
          </a:prstGeom>
        </p:spPr>
      </p:pic>
      <p:pic>
        <p:nvPicPr>
          <p:cNvPr id="14" name="Picture 13"/>
          <p:cNvPicPr>
            <a:picLocks noChangeAspect="1"/>
          </p:cNvPicPr>
          <p:nvPr/>
        </p:nvPicPr>
        <p:blipFill>
          <a:blip r:embed="rId6"/>
          <a:stretch>
            <a:fillRect/>
          </a:stretch>
        </p:blipFill>
        <p:spPr>
          <a:xfrm>
            <a:off x="5617817" y="6513442"/>
            <a:ext cx="1903332" cy="355600"/>
          </a:xfrm>
          <a:prstGeom prst="rect">
            <a:avLst/>
          </a:prstGeom>
        </p:spPr>
      </p:pic>
      <p:pic>
        <p:nvPicPr>
          <p:cNvPr id="15" name="Picture 14"/>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516743" y="6513443"/>
            <a:ext cx="1638300" cy="355600"/>
          </a:xfrm>
          <a:prstGeom prst="rect">
            <a:avLst/>
          </a:prstGeom>
        </p:spPr>
      </p:pic>
      <p:pic>
        <p:nvPicPr>
          <p:cNvPr id="23" name="Picture 22"/>
          <p:cNvPicPr>
            <a:picLocks noChangeAspect="1"/>
          </p:cNvPicPr>
          <p:nvPr/>
        </p:nvPicPr>
        <p:blipFill>
          <a:blip r:embed="rId8">
            <a:alphaModFix amt="50000"/>
          </a:blip>
          <a:stretch>
            <a:fillRect/>
          </a:stretch>
        </p:blipFill>
        <p:spPr>
          <a:xfrm>
            <a:off x="3267641" y="-288212"/>
            <a:ext cx="6416398" cy="7052877"/>
          </a:xfrm>
          <a:prstGeom prst="rect">
            <a:avLst/>
          </a:prstGeom>
          <a:noFill/>
        </p:spPr>
      </p:pic>
      <p:grpSp>
        <p:nvGrpSpPr>
          <p:cNvPr id="16" name="Group 15"/>
          <p:cNvGrpSpPr/>
          <p:nvPr/>
        </p:nvGrpSpPr>
        <p:grpSpPr>
          <a:xfrm>
            <a:off x="5706529" y="436209"/>
            <a:ext cx="2664232" cy="828105"/>
            <a:chOff x="1893974" y="2139672"/>
            <a:chExt cx="5347230" cy="1662043"/>
          </a:xfrm>
        </p:grpSpPr>
        <p:pic>
          <p:nvPicPr>
            <p:cNvPr id="17" name="Picture 16"/>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893974" y="2317750"/>
              <a:ext cx="3797300" cy="1104900"/>
            </a:xfrm>
            <a:prstGeom prst="rect">
              <a:avLst/>
            </a:prstGeom>
          </p:spPr>
        </p:pic>
        <p:pic>
          <p:nvPicPr>
            <p:cNvPr id="18" name="Picture 17"/>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717204" y="2505481"/>
              <a:ext cx="1054100" cy="571500"/>
            </a:xfrm>
            <a:prstGeom prst="rect">
              <a:avLst/>
            </a:prstGeom>
          </p:spPr>
        </p:pic>
        <p:pic>
          <p:nvPicPr>
            <p:cNvPr id="19" name="Picture 18"/>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717204" y="2139672"/>
              <a:ext cx="1524000" cy="1638300"/>
            </a:xfrm>
            <a:prstGeom prst="rect">
              <a:avLst/>
            </a:prstGeom>
          </p:spPr>
        </p:pic>
        <p:pic>
          <p:nvPicPr>
            <p:cNvPr id="20" name="Picture 19"/>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2629453" y="3238227"/>
              <a:ext cx="2171700" cy="190500"/>
            </a:xfrm>
            <a:prstGeom prst="rect">
              <a:avLst/>
            </a:prstGeom>
          </p:spPr>
        </p:pic>
        <p:pic>
          <p:nvPicPr>
            <p:cNvPr id="21" name="Picture 20"/>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3863002" y="3534191"/>
              <a:ext cx="1727200" cy="190500"/>
            </a:xfrm>
            <a:prstGeom prst="rect">
              <a:avLst/>
            </a:prstGeom>
          </p:spPr>
        </p:pic>
        <p:pic>
          <p:nvPicPr>
            <p:cNvPr id="22" name="Picture 21"/>
            <p:cNvPicPr>
              <a:picLocks noChangeAspect="1"/>
            </p:cNvPicPr>
            <p:nvPr/>
          </p:nvPicPr>
          <p:blipFill>
            <a:blip r:embed="rId14" cstate="email">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5713360" y="3369915"/>
              <a:ext cx="355600" cy="431800"/>
            </a:xfrm>
            <a:prstGeom prst="rect">
              <a:avLst/>
            </a:prstGeom>
          </p:spPr>
        </p:pic>
      </p:grpSp>
      <p:pic>
        <p:nvPicPr>
          <p:cNvPr id="25" name="Picture 24"/>
          <p:cNvPicPr>
            <a:picLocks noChangeAspect="1"/>
          </p:cNvPicPr>
          <p:nvPr/>
        </p:nvPicPr>
        <p:blipFill>
          <a:blip r:embed="rId15"/>
          <a:stretch>
            <a:fillRect/>
          </a:stretch>
        </p:blipFill>
        <p:spPr>
          <a:xfrm>
            <a:off x="5619689" y="6275702"/>
            <a:ext cx="3147955" cy="146417"/>
          </a:xfrm>
          <a:prstGeom prst="rect">
            <a:avLst/>
          </a:prstGeom>
        </p:spPr>
      </p:pic>
      <p:pic>
        <p:nvPicPr>
          <p:cNvPr id="2" name="Picture 1"/>
          <p:cNvPicPr>
            <a:picLocks noChangeAspect="1"/>
          </p:cNvPicPr>
          <p:nvPr/>
        </p:nvPicPr>
        <p:blipFill>
          <a:blip r:embed="rId16"/>
          <a:stretch>
            <a:fillRect/>
          </a:stretch>
        </p:blipFill>
        <p:spPr>
          <a:xfrm>
            <a:off x="-1" y="394714"/>
            <a:ext cx="3886200" cy="976885"/>
          </a:xfrm>
          <a:prstGeom prst="rect">
            <a:avLst/>
          </a:prstGeom>
        </p:spPr>
      </p:pic>
      <p:sp>
        <p:nvSpPr>
          <p:cNvPr id="31" name="Subtitle 2"/>
          <p:cNvSpPr txBox="1">
            <a:spLocks/>
          </p:cNvSpPr>
          <p:nvPr/>
        </p:nvSpPr>
        <p:spPr>
          <a:xfrm>
            <a:off x="-2" y="475367"/>
            <a:ext cx="3886201" cy="896233"/>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2400" b="1" spc="300" dirty="0" smtClean="0">
                <a:solidFill>
                  <a:schemeClr val="bg2"/>
                </a:solidFill>
                <a:latin typeface="Gill Sans MT"/>
                <a:cs typeface="Gill Sans MT"/>
              </a:rPr>
              <a:t>More on Submissions</a:t>
            </a:r>
          </a:p>
          <a:p>
            <a:pPr algn="l"/>
            <a:endParaRPr lang="en-US" sz="1400" spc="300" dirty="0">
              <a:solidFill>
                <a:schemeClr val="bg2"/>
              </a:solidFill>
              <a:latin typeface="Arial"/>
              <a:cs typeface="Arial"/>
            </a:endParaRPr>
          </a:p>
        </p:txBody>
      </p:sp>
      <p:sp>
        <p:nvSpPr>
          <p:cNvPr id="4" name="TextBox 3"/>
          <p:cNvSpPr txBox="1"/>
          <p:nvPr/>
        </p:nvSpPr>
        <p:spPr>
          <a:xfrm>
            <a:off x="1143000" y="1887404"/>
            <a:ext cx="7315200" cy="4247317"/>
          </a:xfrm>
          <a:prstGeom prst="rect">
            <a:avLst/>
          </a:prstGeom>
          <a:noFill/>
        </p:spPr>
        <p:txBody>
          <a:bodyPr wrap="square" rtlCol="0">
            <a:spAutoFit/>
          </a:bodyPr>
          <a:lstStyle/>
          <a:p>
            <a:pPr marL="285750" indent="-285750">
              <a:buFont typeface="Arial" pitchFamily="34" charset="0"/>
              <a:buChar char="•"/>
            </a:pPr>
            <a:r>
              <a:rPr lang="en-US" dirty="0" smtClean="0"/>
              <a:t>JCamp 180 requires proof of payment in order to provide matching grant payments.</a:t>
            </a:r>
          </a:p>
          <a:p>
            <a:pPr marL="285750" indent="-285750">
              <a:buFont typeface="Arial" pitchFamily="34" charset="0"/>
              <a:buChar char="•"/>
            </a:pPr>
            <a:endParaRPr lang="en-US" dirty="0" smtClean="0"/>
          </a:p>
          <a:p>
            <a:pPr marL="285750" indent="-285750">
              <a:buFont typeface="Arial" pitchFamily="34" charset="0"/>
              <a:buChar char="•"/>
            </a:pPr>
            <a:r>
              <a:rPr lang="en-US" dirty="0" smtClean="0"/>
              <a:t>Proof of payments to the camp is accomplished by forwarding a copy of the payment document received by the camp.  A proof of payment is:</a:t>
            </a:r>
          </a:p>
          <a:p>
            <a:endParaRPr lang="en-US" dirty="0"/>
          </a:p>
          <a:p>
            <a:r>
              <a:rPr lang="en-US" dirty="0" smtClean="0"/>
              <a:t>	A copy of the check before it is deposited</a:t>
            </a:r>
          </a:p>
          <a:p>
            <a:r>
              <a:rPr lang="en-US" dirty="0"/>
              <a:t>	</a:t>
            </a:r>
            <a:r>
              <a:rPr lang="en-US" dirty="0" smtClean="0"/>
              <a:t>       (feel free to redact check routing numbers)</a:t>
            </a:r>
          </a:p>
          <a:p>
            <a:r>
              <a:rPr lang="en-US" dirty="0"/>
              <a:t>	</a:t>
            </a:r>
            <a:r>
              <a:rPr lang="en-US" dirty="0" smtClean="0"/>
              <a:t>A copy of your credit card receivables statement </a:t>
            </a:r>
            <a:br>
              <a:rPr lang="en-US" dirty="0" smtClean="0"/>
            </a:br>
            <a:r>
              <a:rPr lang="en-US" dirty="0" smtClean="0"/>
              <a:t>	A copy of a bank EFT transfer documentation</a:t>
            </a:r>
          </a:p>
          <a:p>
            <a:r>
              <a:rPr lang="en-US" dirty="0"/>
              <a:t> </a:t>
            </a:r>
            <a:r>
              <a:rPr lang="en-US" dirty="0" smtClean="0"/>
              <a:t>                Others as may be appropriate that show:</a:t>
            </a:r>
          </a:p>
          <a:p>
            <a:r>
              <a:rPr lang="en-US" dirty="0"/>
              <a:t>	</a:t>
            </a:r>
            <a:r>
              <a:rPr lang="en-US" dirty="0" smtClean="0"/>
              <a:t>	Name of payee (camp) and donor</a:t>
            </a:r>
          </a:p>
          <a:p>
            <a:r>
              <a:rPr lang="en-US" dirty="0"/>
              <a:t>	</a:t>
            </a:r>
            <a:r>
              <a:rPr lang="en-US" dirty="0" smtClean="0"/>
              <a:t>	Amount of the gift</a:t>
            </a:r>
          </a:p>
          <a:p>
            <a:r>
              <a:rPr lang="en-US" dirty="0"/>
              <a:t>	</a:t>
            </a:r>
            <a:r>
              <a:rPr lang="en-US" dirty="0" smtClean="0"/>
              <a:t>	Date of the gift</a:t>
            </a:r>
            <a:endParaRPr lang="en-US" dirty="0"/>
          </a:p>
          <a:p>
            <a:endParaRPr lang="en-US" dirty="0"/>
          </a:p>
        </p:txBody>
      </p:sp>
    </p:spTree>
    <p:extLst>
      <p:ext uri="{BB962C8B-B14F-4D97-AF65-F5344CB8AC3E}">
        <p14:creationId xmlns:p14="http://schemas.microsoft.com/office/powerpoint/2010/main" val="32044815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9144000" cy="6637130"/>
          </a:xfrm>
          <a:prstGeom prst="rect">
            <a:avLst/>
          </a:prstGeom>
        </p:spPr>
      </p:pic>
      <p:pic>
        <p:nvPicPr>
          <p:cNvPr id="11" name="Picture 10"/>
          <p:cNvPicPr>
            <a:picLocks noChangeAspect="1"/>
          </p:cNvPicPr>
          <p:nvPr/>
        </p:nvPicPr>
        <p:blipFill>
          <a:blip r:embed="rId3"/>
          <a:stretch>
            <a:fillRect/>
          </a:stretch>
        </p:blipFill>
        <p:spPr>
          <a:xfrm>
            <a:off x="-1" y="6509031"/>
            <a:ext cx="1838759" cy="355600"/>
          </a:xfrm>
          <a:prstGeom prst="rect">
            <a:avLst/>
          </a:prstGeom>
        </p:spPr>
      </p:pic>
      <p:pic>
        <p:nvPicPr>
          <p:cNvPr id="12" name="Picture 11"/>
          <p:cNvPicPr>
            <a:picLocks noChangeAspect="1"/>
          </p:cNvPicPr>
          <p:nvPr/>
        </p:nvPicPr>
        <p:blipFill>
          <a:blip r:embed="rId4"/>
          <a:stretch>
            <a:fillRect/>
          </a:stretch>
        </p:blipFill>
        <p:spPr>
          <a:xfrm>
            <a:off x="1827154" y="6513443"/>
            <a:ext cx="1903332" cy="355600"/>
          </a:xfrm>
          <a:prstGeom prst="rect">
            <a:avLst/>
          </a:prstGeom>
        </p:spPr>
      </p:pic>
      <p:pic>
        <p:nvPicPr>
          <p:cNvPr id="13" name="Picture 12"/>
          <p:cNvPicPr>
            <a:picLocks noChangeAspect="1"/>
          </p:cNvPicPr>
          <p:nvPr/>
        </p:nvPicPr>
        <p:blipFill>
          <a:blip r:embed="rId5"/>
          <a:stretch>
            <a:fillRect/>
          </a:stretch>
        </p:blipFill>
        <p:spPr>
          <a:xfrm>
            <a:off x="3719999" y="6509853"/>
            <a:ext cx="1903332" cy="355600"/>
          </a:xfrm>
          <a:prstGeom prst="rect">
            <a:avLst/>
          </a:prstGeom>
        </p:spPr>
      </p:pic>
      <p:pic>
        <p:nvPicPr>
          <p:cNvPr id="14" name="Picture 13"/>
          <p:cNvPicPr>
            <a:picLocks noChangeAspect="1"/>
          </p:cNvPicPr>
          <p:nvPr/>
        </p:nvPicPr>
        <p:blipFill>
          <a:blip r:embed="rId6"/>
          <a:stretch>
            <a:fillRect/>
          </a:stretch>
        </p:blipFill>
        <p:spPr>
          <a:xfrm>
            <a:off x="5617817" y="6513442"/>
            <a:ext cx="1903332" cy="355600"/>
          </a:xfrm>
          <a:prstGeom prst="rect">
            <a:avLst/>
          </a:prstGeom>
        </p:spPr>
      </p:pic>
      <p:pic>
        <p:nvPicPr>
          <p:cNvPr id="15" name="Picture 14"/>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516743" y="6513443"/>
            <a:ext cx="1638300" cy="355600"/>
          </a:xfrm>
          <a:prstGeom prst="rect">
            <a:avLst/>
          </a:prstGeom>
        </p:spPr>
      </p:pic>
      <p:pic>
        <p:nvPicPr>
          <p:cNvPr id="23" name="Picture 22"/>
          <p:cNvPicPr>
            <a:picLocks noChangeAspect="1"/>
          </p:cNvPicPr>
          <p:nvPr/>
        </p:nvPicPr>
        <p:blipFill>
          <a:blip r:embed="rId8">
            <a:alphaModFix amt="50000"/>
          </a:blip>
          <a:stretch>
            <a:fillRect/>
          </a:stretch>
        </p:blipFill>
        <p:spPr>
          <a:xfrm>
            <a:off x="3267641" y="-288212"/>
            <a:ext cx="6416398" cy="7052877"/>
          </a:xfrm>
          <a:prstGeom prst="rect">
            <a:avLst/>
          </a:prstGeom>
          <a:noFill/>
        </p:spPr>
      </p:pic>
      <p:grpSp>
        <p:nvGrpSpPr>
          <p:cNvPr id="16" name="Group 15"/>
          <p:cNvGrpSpPr/>
          <p:nvPr/>
        </p:nvGrpSpPr>
        <p:grpSpPr>
          <a:xfrm>
            <a:off x="5706529" y="436209"/>
            <a:ext cx="2664232" cy="828105"/>
            <a:chOff x="1893974" y="2139672"/>
            <a:chExt cx="5347230" cy="1662043"/>
          </a:xfrm>
        </p:grpSpPr>
        <p:pic>
          <p:nvPicPr>
            <p:cNvPr id="17" name="Picture 16"/>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893974" y="2317750"/>
              <a:ext cx="3797300" cy="1104900"/>
            </a:xfrm>
            <a:prstGeom prst="rect">
              <a:avLst/>
            </a:prstGeom>
          </p:spPr>
        </p:pic>
        <p:pic>
          <p:nvPicPr>
            <p:cNvPr id="18" name="Picture 17"/>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717204" y="2505481"/>
              <a:ext cx="1054100" cy="571500"/>
            </a:xfrm>
            <a:prstGeom prst="rect">
              <a:avLst/>
            </a:prstGeom>
          </p:spPr>
        </p:pic>
        <p:pic>
          <p:nvPicPr>
            <p:cNvPr id="19" name="Picture 18"/>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717204" y="2139672"/>
              <a:ext cx="1524000" cy="1638300"/>
            </a:xfrm>
            <a:prstGeom prst="rect">
              <a:avLst/>
            </a:prstGeom>
          </p:spPr>
        </p:pic>
        <p:pic>
          <p:nvPicPr>
            <p:cNvPr id="20" name="Picture 19"/>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2629453" y="3238227"/>
              <a:ext cx="2171700" cy="190500"/>
            </a:xfrm>
            <a:prstGeom prst="rect">
              <a:avLst/>
            </a:prstGeom>
          </p:spPr>
        </p:pic>
        <p:pic>
          <p:nvPicPr>
            <p:cNvPr id="21" name="Picture 20"/>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3863002" y="3534191"/>
              <a:ext cx="1727200" cy="190500"/>
            </a:xfrm>
            <a:prstGeom prst="rect">
              <a:avLst/>
            </a:prstGeom>
          </p:spPr>
        </p:pic>
        <p:pic>
          <p:nvPicPr>
            <p:cNvPr id="22" name="Picture 21"/>
            <p:cNvPicPr>
              <a:picLocks noChangeAspect="1"/>
            </p:cNvPicPr>
            <p:nvPr/>
          </p:nvPicPr>
          <p:blipFill>
            <a:blip r:embed="rId14" cstate="email">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5713360" y="3369915"/>
              <a:ext cx="355600" cy="431800"/>
            </a:xfrm>
            <a:prstGeom prst="rect">
              <a:avLst/>
            </a:prstGeom>
          </p:spPr>
        </p:pic>
      </p:grpSp>
      <p:pic>
        <p:nvPicPr>
          <p:cNvPr id="25" name="Picture 24"/>
          <p:cNvPicPr>
            <a:picLocks noChangeAspect="1"/>
          </p:cNvPicPr>
          <p:nvPr/>
        </p:nvPicPr>
        <p:blipFill>
          <a:blip r:embed="rId15"/>
          <a:stretch>
            <a:fillRect/>
          </a:stretch>
        </p:blipFill>
        <p:spPr>
          <a:xfrm>
            <a:off x="5619689" y="6275702"/>
            <a:ext cx="3147955" cy="146417"/>
          </a:xfrm>
          <a:prstGeom prst="rect">
            <a:avLst/>
          </a:prstGeom>
        </p:spPr>
      </p:pic>
      <p:pic>
        <p:nvPicPr>
          <p:cNvPr id="2" name="Picture 1"/>
          <p:cNvPicPr>
            <a:picLocks noChangeAspect="1"/>
          </p:cNvPicPr>
          <p:nvPr/>
        </p:nvPicPr>
        <p:blipFill>
          <a:blip r:embed="rId16"/>
          <a:stretch>
            <a:fillRect/>
          </a:stretch>
        </p:blipFill>
        <p:spPr>
          <a:xfrm>
            <a:off x="-1" y="394714"/>
            <a:ext cx="3505201" cy="1053086"/>
          </a:xfrm>
          <a:prstGeom prst="rect">
            <a:avLst/>
          </a:prstGeom>
        </p:spPr>
      </p:pic>
      <p:sp>
        <p:nvSpPr>
          <p:cNvPr id="31" name="Subtitle 2"/>
          <p:cNvSpPr txBox="1">
            <a:spLocks/>
          </p:cNvSpPr>
          <p:nvPr/>
        </p:nvSpPr>
        <p:spPr>
          <a:xfrm>
            <a:off x="-2" y="475368"/>
            <a:ext cx="3886201" cy="972432"/>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2400" b="1" spc="300" dirty="0" smtClean="0">
                <a:solidFill>
                  <a:schemeClr val="bg2"/>
                </a:solidFill>
                <a:latin typeface="Gill Sans MT"/>
                <a:cs typeface="Gill Sans MT"/>
              </a:rPr>
              <a:t>Example</a:t>
            </a:r>
            <a:br>
              <a:rPr lang="en-US" sz="2400" b="1" spc="300" dirty="0" smtClean="0">
                <a:solidFill>
                  <a:schemeClr val="bg2"/>
                </a:solidFill>
                <a:latin typeface="Gill Sans MT"/>
                <a:cs typeface="Gill Sans MT"/>
              </a:rPr>
            </a:br>
            <a:r>
              <a:rPr lang="en-US" sz="2400" b="1" spc="300" dirty="0" smtClean="0">
                <a:solidFill>
                  <a:schemeClr val="bg2"/>
                </a:solidFill>
                <a:latin typeface="Gill Sans MT"/>
                <a:cs typeface="Gill Sans MT"/>
              </a:rPr>
              <a:t>Phase 1</a:t>
            </a:r>
            <a:endParaRPr lang="en-US" sz="1400" spc="300" dirty="0">
              <a:solidFill>
                <a:schemeClr val="bg2"/>
              </a:solidFill>
              <a:latin typeface="Arial"/>
              <a:cs typeface="Arial"/>
            </a:endParaRPr>
          </a:p>
        </p:txBody>
      </p:sp>
      <p:sp>
        <p:nvSpPr>
          <p:cNvPr id="3" name="TextBox 2"/>
          <p:cNvSpPr txBox="1"/>
          <p:nvPr/>
        </p:nvSpPr>
        <p:spPr>
          <a:xfrm>
            <a:off x="1524000" y="1676400"/>
            <a:ext cx="6087435" cy="4524315"/>
          </a:xfrm>
          <a:prstGeom prst="rect">
            <a:avLst/>
          </a:prstGeom>
          <a:noFill/>
        </p:spPr>
        <p:txBody>
          <a:bodyPr wrap="square" rtlCol="0">
            <a:spAutoFit/>
          </a:bodyPr>
          <a:lstStyle/>
          <a:p>
            <a:pPr marL="285750" indent="-285750">
              <a:buFont typeface="Arial" pitchFamily="34" charset="0"/>
              <a:buChar char="•"/>
            </a:pPr>
            <a:r>
              <a:rPr lang="en-US" dirty="0" smtClean="0"/>
              <a:t>Phase 1 pledge made in the amount of $60,000</a:t>
            </a:r>
          </a:p>
          <a:p>
            <a:pPr marL="742950" lvl="1" indent="-285750">
              <a:buFont typeface="Arial" pitchFamily="34" charset="0"/>
              <a:buChar char="•"/>
            </a:pPr>
            <a:r>
              <a:rPr lang="en-US" dirty="0" smtClean="0"/>
              <a:t>Payment schedule of $5,000 per month for 12 months</a:t>
            </a:r>
          </a:p>
          <a:p>
            <a:pPr marL="285750" indent="-285750">
              <a:buFont typeface="Arial" pitchFamily="34" charset="0"/>
              <a:buChar char="•"/>
            </a:pPr>
            <a:r>
              <a:rPr lang="en-US" dirty="0" smtClean="0"/>
              <a:t>JCamp 180 reserves $54,000 (triple Chai) at the time the pledge is communicated to us</a:t>
            </a:r>
          </a:p>
          <a:p>
            <a:pPr marL="285750" indent="-285750">
              <a:buFont typeface="Arial" pitchFamily="34" charset="0"/>
              <a:buChar char="•"/>
            </a:pPr>
            <a:r>
              <a:rPr lang="en-US" dirty="0" smtClean="0"/>
              <a:t>After the 2</a:t>
            </a:r>
            <a:r>
              <a:rPr lang="en-US" baseline="30000" dirty="0" smtClean="0"/>
              <a:t>nd</a:t>
            </a:r>
            <a:r>
              <a:rPr lang="en-US" dirty="0" smtClean="0"/>
              <a:t> payment (total now $10,000) </a:t>
            </a:r>
            <a:r>
              <a:rPr lang="en-US" dirty="0"/>
              <a:t>JCamp 180</a:t>
            </a:r>
            <a:r>
              <a:rPr lang="en-US" dirty="0" smtClean="0"/>
              <a:t> allots $10,000 to the phase 1 match pool.</a:t>
            </a:r>
          </a:p>
          <a:p>
            <a:pPr marL="285750" indent="-285750">
              <a:buFont typeface="Arial" pitchFamily="34" charset="0"/>
              <a:buChar char="•"/>
            </a:pPr>
            <a:r>
              <a:rPr lang="en-US" dirty="0" smtClean="0"/>
              <a:t>Upon each subsequent payment of $5,000, </a:t>
            </a:r>
            <a:r>
              <a:rPr lang="en-US" dirty="0"/>
              <a:t>JCamp 180</a:t>
            </a:r>
            <a:r>
              <a:rPr lang="en-US" dirty="0" smtClean="0"/>
              <a:t> deposits an additional $5,000 into the phase 1 match pool to a maximum of $54,000</a:t>
            </a:r>
          </a:p>
          <a:p>
            <a:pPr marL="285750" indent="-285750">
              <a:buFont typeface="Arial" pitchFamily="34" charset="0"/>
              <a:buChar char="•"/>
            </a:pPr>
            <a:r>
              <a:rPr lang="en-US" dirty="0" smtClean="0"/>
              <a:t>If no payments are received other than the first $5,000 payment, no </a:t>
            </a:r>
            <a:r>
              <a:rPr lang="en-US" dirty="0"/>
              <a:t>JCamp 180</a:t>
            </a:r>
            <a:r>
              <a:rPr lang="en-US" dirty="0" smtClean="0"/>
              <a:t> funds are available.</a:t>
            </a:r>
          </a:p>
          <a:p>
            <a:pPr marL="285750" indent="-285750">
              <a:buFont typeface="Arial" pitchFamily="34" charset="0"/>
              <a:buChar char="•"/>
            </a:pPr>
            <a:r>
              <a:rPr lang="en-US" dirty="0" smtClean="0"/>
              <a:t>If payments are delayed or deferred so only $25,000 is received by March 18, 2014, </a:t>
            </a:r>
            <a:r>
              <a:rPr lang="en-US" dirty="0"/>
              <a:t>JCamp 180</a:t>
            </a:r>
            <a:r>
              <a:rPr lang="en-US" dirty="0" smtClean="0"/>
              <a:t> matching funds are limited to $25,000</a:t>
            </a:r>
          </a:p>
          <a:p>
            <a:pPr marL="285750" indent="-285750">
              <a:buFont typeface="Arial" pitchFamily="34" charset="0"/>
              <a:buChar char="•"/>
            </a:pPr>
            <a:r>
              <a:rPr lang="en-US" dirty="0"/>
              <a:t>Payments in excess of the original pledge will not be matched by JCamp 180</a:t>
            </a:r>
            <a:r>
              <a:rPr lang="en-US" dirty="0" smtClean="0"/>
              <a:t> </a:t>
            </a:r>
            <a:r>
              <a:rPr lang="en-US" dirty="0"/>
              <a:t>funds</a:t>
            </a:r>
            <a:r>
              <a:rPr lang="en-US" dirty="0" smtClean="0"/>
              <a:t>.</a:t>
            </a:r>
            <a:endParaRPr lang="en-US" dirty="0"/>
          </a:p>
        </p:txBody>
      </p:sp>
    </p:spTree>
    <p:extLst>
      <p:ext uri="{BB962C8B-B14F-4D97-AF65-F5344CB8AC3E}">
        <p14:creationId xmlns:p14="http://schemas.microsoft.com/office/powerpoint/2010/main" val="37763563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9144000" cy="6637130"/>
          </a:xfrm>
          <a:prstGeom prst="rect">
            <a:avLst/>
          </a:prstGeom>
        </p:spPr>
      </p:pic>
      <p:pic>
        <p:nvPicPr>
          <p:cNvPr id="11" name="Picture 10"/>
          <p:cNvPicPr>
            <a:picLocks noChangeAspect="1"/>
          </p:cNvPicPr>
          <p:nvPr/>
        </p:nvPicPr>
        <p:blipFill>
          <a:blip r:embed="rId3"/>
          <a:stretch>
            <a:fillRect/>
          </a:stretch>
        </p:blipFill>
        <p:spPr>
          <a:xfrm>
            <a:off x="-1" y="6509031"/>
            <a:ext cx="1838759" cy="355600"/>
          </a:xfrm>
          <a:prstGeom prst="rect">
            <a:avLst/>
          </a:prstGeom>
        </p:spPr>
      </p:pic>
      <p:pic>
        <p:nvPicPr>
          <p:cNvPr id="12" name="Picture 11"/>
          <p:cNvPicPr>
            <a:picLocks noChangeAspect="1"/>
          </p:cNvPicPr>
          <p:nvPr/>
        </p:nvPicPr>
        <p:blipFill>
          <a:blip r:embed="rId4"/>
          <a:stretch>
            <a:fillRect/>
          </a:stretch>
        </p:blipFill>
        <p:spPr>
          <a:xfrm>
            <a:off x="1827154" y="6513443"/>
            <a:ext cx="1903332" cy="355600"/>
          </a:xfrm>
          <a:prstGeom prst="rect">
            <a:avLst/>
          </a:prstGeom>
        </p:spPr>
      </p:pic>
      <p:pic>
        <p:nvPicPr>
          <p:cNvPr id="13" name="Picture 12"/>
          <p:cNvPicPr>
            <a:picLocks noChangeAspect="1"/>
          </p:cNvPicPr>
          <p:nvPr/>
        </p:nvPicPr>
        <p:blipFill>
          <a:blip r:embed="rId5"/>
          <a:stretch>
            <a:fillRect/>
          </a:stretch>
        </p:blipFill>
        <p:spPr>
          <a:xfrm>
            <a:off x="3719999" y="6509853"/>
            <a:ext cx="1903332" cy="355600"/>
          </a:xfrm>
          <a:prstGeom prst="rect">
            <a:avLst/>
          </a:prstGeom>
        </p:spPr>
      </p:pic>
      <p:pic>
        <p:nvPicPr>
          <p:cNvPr id="14" name="Picture 13"/>
          <p:cNvPicPr>
            <a:picLocks noChangeAspect="1"/>
          </p:cNvPicPr>
          <p:nvPr/>
        </p:nvPicPr>
        <p:blipFill>
          <a:blip r:embed="rId6"/>
          <a:stretch>
            <a:fillRect/>
          </a:stretch>
        </p:blipFill>
        <p:spPr>
          <a:xfrm>
            <a:off x="5617817" y="6513442"/>
            <a:ext cx="1903332" cy="355600"/>
          </a:xfrm>
          <a:prstGeom prst="rect">
            <a:avLst/>
          </a:prstGeom>
        </p:spPr>
      </p:pic>
      <p:pic>
        <p:nvPicPr>
          <p:cNvPr id="15" name="Picture 14"/>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516743" y="6513443"/>
            <a:ext cx="1638300" cy="355600"/>
          </a:xfrm>
          <a:prstGeom prst="rect">
            <a:avLst/>
          </a:prstGeom>
        </p:spPr>
      </p:pic>
      <p:pic>
        <p:nvPicPr>
          <p:cNvPr id="23" name="Picture 22"/>
          <p:cNvPicPr>
            <a:picLocks noChangeAspect="1"/>
          </p:cNvPicPr>
          <p:nvPr/>
        </p:nvPicPr>
        <p:blipFill>
          <a:blip r:embed="rId8">
            <a:alphaModFix amt="50000"/>
          </a:blip>
          <a:stretch>
            <a:fillRect/>
          </a:stretch>
        </p:blipFill>
        <p:spPr>
          <a:xfrm>
            <a:off x="3237295" y="-288212"/>
            <a:ext cx="6416398" cy="7052877"/>
          </a:xfrm>
          <a:prstGeom prst="rect">
            <a:avLst/>
          </a:prstGeom>
          <a:noFill/>
        </p:spPr>
      </p:pic>
      <p:grpSp>
        <p:nvGrpSpPr>
          <p:cNvPr id="16" name="Group 15"/>
          <p:cNvGrpSpPr/>
          <p:nvPr/>
        </p:nvGrpSpPr>
        <p:grpSpPr>
          <a:xfrm>
            <a:off x="5706529" y="436209"/>
            <a:ext cx="2664232" cy="828105"/>
            <a:chOff x="1893974" y="2139672"/>
            <a:chExt cx="5347230" cy="1662043"/>
          </a:xfrm>
        </p:grpSpPr>
        <p:pic>
          <p:nvPicPr>
            <p:cNvPr id="17" name="Picture 16"/>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893974" y="2317750"/>
              <a:ext cx="3797300" cy="1104900"/>
            </a:xfrm>
            <a:prstGeom prst="rect">
              <a:avLst/>
            </a:prstGeom>
          </p:spPr>
        </p:pic>
        <p:pic>
          <p:nvPicPr>
            <p:cNvPr id="18" name="Picture 17"/>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717204" y="2505481"/>
              <a:ext cx="1054100" cy="571500"/>
            </a:xfrm>
            <a:prstGeom prst="rect">
              <a:avLst/>
            </a:prstGeom>
          </p:spPr>
        </p:pic>
        <p:pic>
          <p:nvPicPr>
            <p:cNvPr id="19" name="Picture 18"/>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717204" y="2139672"/>
              <a:ext cx="1524000" cy="1638300"/>
            </a:xfrm>
            <a:prstGeom prst="rect">
              <a:avLst/>
            </a:prstGeom>
          </p:spPr>
        </p:pic>
        <p:pic>
          <p:nvPicPr>
            <p:cNvPr id="20" name="Picture 19"/>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2629453" y="3238227"/>
              <a:ext cx="2171700" cy="190500"/>
            </a:xfrm>
            <a:prstGeom prst="rect">
              <a:avLst/>
            </a:prstGeom>
          </p:spPr>
        </p:pic>
        <p:pic>
          <p:nvPicPr>
            <p:cNvPr id="21" name="Picture 20"/>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3863002" y="3534191"/>
              <a:ext cx="1727200" cy="190500"/>
            </a:xfrm>
            <a:prstGeom prst="rect">
              <a:avLst/>
            </a:prstGeom>
          </p:spPr>
        </p:pic>
        <p:pic>
          <p:nvPicPr>
            <p:cNvPr id="22" name="Picture 21"/>
            <p:cNvPicPr>
              <a:picLocks noChangeAspect="1"/>
            </p:cNvPicPr>
            <p:nvPr/>
          </p:nvPicPr>
          <p:blipFill>
            <a:blip r:embed="rId14" cstate="email">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5713360" y="3369915"/>
              <a:ext cx="355600" cy="431800"/>
            </a:xfrm>
            <a:prstGeom prst="rect">
              <a:avLst/>
            </a:prstGeom>
          </p:spPr>
        </p:pic>
      </p:grpSp>
      <p:pic>
        <p:nvPicPr>
          <p:cNvPr id="25" name="Picture 24"/>
          <p:cNvPicPr>
            <a:picLocks noChangeAspect="1"/>
          </p:cNvPicPr>
          <p:nvPr/>
        </p:nvPicPr>
        <p:blipFill>
          <a:blip r:embed="rId15"/>
          <a:stretch>
            <a:fillRect/>
          </a:stretch>
        </p:blipFill>
        <p:spPr>
          <a:xfrm>
            <a:off x="5619689" y="6275702"/>
            <a:ext cx="3147955" cy="146417"/>
          </a:xfrm>
          <a:prstGeom prst="rect">
            <a:avLst/>
          </a:prstGeom>
        </p:spPr>
      </p:pic>
      <p:pic>
        <p:nvPicPr>
          <p:cNvPr id="2" name="Picture 1"/>
          <p:cNvPicPr>
            <a:picLocks noChangeAspect="1"/>
          </p:cNvPicPr>
          <p:nvPr/>
        </p:nvPicPr>
        <p:blipFill>
          <a:blip r:embed="rId16"/>
          <a:stretch>
            <a:fillRect/>
          </a:stretch>
        </p:blipFill>
        <p:spPr>
          <a:xfrm>
            <a:off x="-1" y="394714"/>
            <a:ext cx="3048001" cy="976885"/>
          </a:xfrm>
          <a:prstGeom prst="rect">
            <a:avLst/>
          </a:prstGeom>
        </p:spPr>
      </p:pic>
      <p:sp>
        <p:nvSpPr>
          <p:cNvPr id="31" name="Subtitle 2"/>
          <p:cNvSpPr txBox="1">
            <a:spLocks/>
          </p:cNvSpPr>
          <p:nvPr/>
        </p:nvSpPr>
        <p:spPr>
          <a:xfrm>
            <a:off x="-1" y="475367"/>
            <a:ext cx="3048002" cy="896233"/>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2400" b="1" spc="300" dirty="0" smtClean="0">
                <a:solidFill>
                  <a:schemeClr val="bg2"/>
                </a:solidFill>
                <a:latin typeface="Gill Sans MT"/>
                <a:cs typeface="Gill Sans MT"/>
              </a:rPr>
              <a:t>Example</a:t>
            </a:r>
            <a:br>
              <a:rPr lang="en-US" sz="2400" b="1" spc="300" dirty="0" smtClean="0">
                <a:solidFill>
                  <a:schemeClr val="bg2"/>
                </a:solidFill>
                <a:latin typeface="Gill Sans MT"/>
                <a:cs typeface="Gill Sans MT"/>
              </a:rPr>
            </a:br>
            <a:r>
              <a:rPr lang="en-US" sz="2400" b="1" spc="300" dirty="0" smtClean="0">
                <a:solidFill>
                  <a:schemeClr val="bg2"/>
                </a:solidFill>
                <a:latin typeface="Gill Sans MT"/>
                <a:cs typeface="Gill Sans MT"/>
              </a:rPr>
              <a:t>Phase 2</a:t>
            </a:r>
          </a:p>
          <a:p>
            <a:pPr algn="l"/>
            <a:endParaRPr lang="en-US" sz="1400" spc="300" dirty="0">
              <a:solidFill>
                <a:schemeClr val="bg2"/>
              </a:solidFill>
              <a:latin typeface="Arial"/>
              <a:cs typeface="Arial"/>
            </a:endParaRPr>
          </a:p>
        </p:txBody>
      </p:sp>
      <p:sp>
        <p:nvSpPr>
          <p:cNvPr id="4" name="TextBox 3"/>
          <p:cNvSpPr txBox="1"/>
          <p:nvPr/>
        </p:nvSpPr>
        <p:spPr>
          <a:xfrm>
            <a:off x="1284809" y="1905000"/>
            <a:ext cx="7075360" cy="4801314"/>
          </a:xfrm>
          <a:prstGeom prst="rect">
            <a:avLst/>
          </a:prstGeom>
          <a:noFill/>
        </p:spPr>
        <p:txBody>
          <a:bodyPr wrap="square" rtlCol="0">
            <a:spAutoFit/>
          </a:bodyPr>
          <a:lstStyle/>
          <a:p>
            <a:pPr marL="285750" indent="-285750">
              <a:buFont typeface="Arial" pitchFamily="34" charset="0"/>
              <a:buChar char="•"/>
            </a:pPr>
            <a:r>
              <a:rPr lang="en-US" dirty="0"/>
              <a:t>Phase </a:t>
            </a:r>
            <a:r>
              <a:rPr lang="en-US" dirty="0" smtClean="0"/>
              <a:t>2 </a:t>
            </a:r>
            <a:r>
              <a:rPr lang="en-US" dirty="0"/>
              <a:t>pledge </a:t>
            </a:r>
            <a:r>
              <a:rPr lang="en-US" dirty="0" smtClean="0"/>
              <a:t>is made </a:t>
            </a:r>
            <a:r>
              <a:rPr lang="en-US" dirty="0"/>
              <a:t>in the amount of </a:t>
            </a:r>
            <a:r>
              <a:rPr lang="en-US" dirty="0" smtClean="0"/>
              <a:t>$5,000</a:t>
            </a:r>
            <a:endParaRPr lang="en-US" dirty="0"/>
          </a:p>
          <a:p>
            <a:pPr marL="742950" lvl="1" indent="-285750">
              <a:buFont typeface="Arial" pitchFamily="34" charset="0"/>
              <a:buChar char="•"/>
            </a:pPr>
            <a:r>
              <a:rPr lang="en-US" dirty="0"/>
              <a:t>Payment </a:t>
            </a:r>
            <a:r>
              <a:rPr lang="en-US" dirty="0" smtClean="0"/>
              <a:t>schedule might be: </a:t>
            </a:r>
            <a:br>
              <a:rPr lang="en-US" dirty="0" smtClean="0"/>
            </a:br>
            <a:r>
              <a:rPr lang="en-US" dirty="0" smtClean="0"/>
              <a:t>         $500 at time of pledge</a:t>
            </a:r>
            <a:br>
              <a:rPr lang="en-US" dirty="0" smtClean="0"/>
            </a:br>
            <a:r>
              <a:rPr lang="en-US" dirty="0" smtClean="0"/>
              <a:t>         $500 in 30 days</a:t>
            </a:r>
            <a:br>
              <a:rPr lang="en-US" dirty="0" smtClean="0"/>
            </a:br>
            <a:r>
              <a:rPr lang="en-US" dirty="0" smtClean="0"/>
              <a:t>         $667 in 59 days (to meet minimum requirement of 1/3 of pledge being paid within 60 days). </a:t>
            </a:r>
            <a:br>
              <a:rPr lang="en-US" dirty="0" smtClean="0"/>
            </a:br>
            <a:r>
              <a:rPr lang="en-US" dirty="0" smtClean="0"/>
              <a:t>	      Balance of $3,333 paid in $500 installments until paid off</a:t>
            </a:r>
            <a:br>
              <a:rPr lang="en-US" dirty="0" smtClean="0"/>
            </a:br>
            <a:r>
              <a:rPr lang="en-US" dirty="0" smtClean="0"/>
              <a:t>      </a:t>
            </a:r>
          </a:p>
          <a:p>
            <a:pPr marL="285750" indent="-285750">
              <a:buFont typeface="Arial" pitchFamily="34" charset="0"/>
              <a:buChar char="•"/>
            </a:pPr>
            <a:r>
              <a:rPr lang="en-US" dirty="0" smtClean="0"/>
              <a:t>JCamp 180 payments from the matching pool are released when the sum of the phase 2 payments reported to us for this pledge meets or exceeds $1,800 </a:t>
            </a:r>
            <a:br>
              <a:rPr lang="en-US" dirty="0" smtClean="0"/>
            </a:br>
            <a:endParaRPr lang="en-US" dirty="0" smtClean="0"/>
          </a:p>
          <a:p>
            <a:pPr marL="285750" indent="-285750">
              <a:buFont typeface="Arial" pitchFamily="34" charset="0"/>
              <a:buChar char="•"/>
            </a:pPr>
            <a:r>
              <a:rPr lang="en-US" dirty="0"/>
              <a:t>In this case, </a:t>
            </a:r>
            <a:r>
              <a:rPr lang="en-US" dirty="0" smtClean="0"/>
              <a:t>after the </a:t>
            </a:r>
            <a:r>
              <a:rPr lang="en-US" dirty="0"/>
              <a:t>4</a:t>
            </a:r>
            <a:r>
              <a:rPr lang="en-US" baseline="30000" dirty="0"/>
              <a:t>th</a:t>
            </a:r>
            <a:r>
              <a:rPr lang="en-US" dirty="0"/>
              <a:t> payment </a:t>
            </a:r>
            <a:r>
              <a:rPr lang="en-US" dirty="0" smtClean="0"/>
              <a:t>($500), </a:t>
            </a:r>
            <a:r>
              <a:rPr lang="en-US" dirty="0"/>
              <a:t>the total paid would be $2167.  At that time, JCamp 180 releases our share of the 1:3 match or $361.17.  The camp already has its share of the matching pool funds.</a:t>
            </a:r>
          </a:p>
          <a:p>
            <a:pPr marL="285750" indent="-285750">
              <a:buFont typeface="Arial" pitchFamily="34" charset="0"/>
              <a:buChar char="•"/>
            </a:pPr>
            <a:endParaRPr lang="en-US" dirty="0" smtClean="0"/>
          </a:p>
          <a:p>
            <a:pPr marL="285750" indent="-285750">
              <a:buFont typeface="Arial" pitchFamily="34" charset="0"/>
              <a:buChar char="•"/>
            </a:pPr>
            <a:endParaRPr lang="en-US" dirty="0"/>
          </a:p>
        </p:txBody>
      </p:sp>
    </p:spTree>
    <p:extLst>
      <p:ext uri="{BB962C8B-B14F-4D97-AF65-F5344CB8AC3E}">
        <p14:creationId xmlns:p14="http://schemas.microsoft.com/office/powerpoint/2010/main" val="29671108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9144000" cy="6637130"/>
          </a:xfrm>
          <a:prstGeom prst="rect">
            <a:avLst/>
          </a:prstGeom>
        </p:spPr>
      </p:pic>
      <p:pic>
        <p:nvPicPr>
          <p:cNvPr id="11" name="Picture 10"/>
          <p:cNvPicPr>
            <a:picLocks noChangeAspect="1"/>
          </p:cNvPicPr>
          <p:nvPr/>
        </p:nvPicPr>
        <p:blipFill>
          <a:blip r:embed="rId3"/>
          <a:stretch>
            <a:fillRect/>
          </a:stretch>
        </p:blipFill>
        <p:spPr>
          <a:xfrm>
            <a:off x="-1" y="6509031"/>
            <a:ext cx="1838759" cy="355600"/>
          </a:xfrm>
          <a:prstGeom prst="rect">
            <a:avLst/>
          </a:prstGeom>
        </p:spPr>
      </p:pic>
      <p:pic>
        <p:nvPicPr>
          <p:cNvPr id="12" name="Picture 11"/>
          <p:cNvPicPr>
            <a:picLocks noChangeAspect="1"/>
          </p:cNvPicPr>
          <p:nvPr/>
        </p:nvPicPr>
        <p:blipFill>
          <a:blip r:embed="rId4"/>
          <a:stretch>
            <a:fillRect/>
          </a:stretch>
        </p:blipFill>
        <p:spPr>
          <a:xfrm>
            <a:off x="1827154" y="6513443"/>
            <a:ext cx="1903332" cy="355600"/>
          </a:xfrm>
          <a:prstGeom prst="rect">
            <a:avLst/>
          </a:prstGeom>
        </p:spPr>
      </p:pic>
      <p:pic>
        <p:nvPicPr>
          <p:cNvPr id="13" name="Picture 12"/>
          <p:cNvPicPr>
            <a:picLocks noChangeAspect="1"/>
          </p:cNvPicPr>
          <p:nvPr/>
        </p:nvPicPr>
        <p:blipFill>
          <a:blip r:embed="rId5"/>
          <a:stretch>
            <a:fillRect/>
          </a:stretch>
        </p:blipFill>
        <p:spPr>
          <a:xfrm>
            <a:off x="3719999" y="6509853"/>
            <a:ext cx="1903332" cy="355600"/>
          </a:xfrm>
          <a:prstGeom prst="rect">
            <a:avLst/>
          </a:prstGeom>
        </p:spPr>
      </p:pic>
      <p:pic>
        <p:nvPicPr>
          <p:cNvPr id="14" name="Picture 13"/>
          <p:cNvPicPr>
            <a:picLocks noChangeAspect="1"/>
          </p:cNvPicPr>
          <p:nvPr/>
        </p:nvPicPr>
        <p:blipFill>
          <a:blip r:embed="rId6"/>
          <a:stretch>
            <a:fillRect/>
          </a:stretch>
        </p:blipFill>
        <p:spPr>
          <a:xfrm>
            <a:off x="5617817" y="6513442"/>
            <a:ext cx="1903332" cy="355600"/>
          </a:xfrm>
          <a:prstGeom prst="rect">
            <a:avLst/>
          </a:prstGeom>
        </p:spPr>
      </p:pic>
      <p:pic>
        <p:nvPicPr>
          <p:cNvPr id="15" name="Picture 14"/>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516743" y="6513443"/>
            <a:ext cx="1638300" cy="355600"/>
          </a:xfrm>
          <a:prstGeom prst="rect">
            <a:avLst/>
          </a:prstGeom>
        </p:spPr>
      </p:pic>
      <p:pic>
        <p:nvPicPr>
          <p:cNvPr id="23" name="Picture 22"/>
          <p:cNvPicPr>
            <a:picLocks noChangeAspect="1"/>
          </p:cNvPicPr>
          <p:nvPr/>
        </p:nvPicPr>
        <p:blipFill>
          <a:blip r:embed="rId8">
            <a:alphaModFix amt="50000"/>
          </a:blip>
          <a:stretch>
            <a:fillRect/>
          </a:stretch>
        </p:blipFill>
        <p:spPr>
          <a:xfrm>
            <a:off x="3267641" y="-288212"/>
            <a:ext cx="6416398" cy="7052877"/>
          </a:xfrm>
          <a:prstGeom prst="rect">
            <a:avLst/>
          </a:prstGeom>
          <a:noFill/>
        </p:spPr>
      </p:pic>
      <p:grpSp>
        <p:nvGrpSpPr>
          <p:cNvPr id="16" name="Group 15"/>
          <p:cNvGrpSpPr/>
          <p:nvPr/>
        </p:nvGrpSpPr>
        <p:grpSpPr>
          <a:xfrm>
            <a:off x="5706529" y="436209"/>
            <a:ext cx="2664232" cy="828105"/>
            <a:chOff x="1893974" y="2139672"/>
            <a:chExt cx="5347230" cy="1662043"/>
          </a:xfrm>
        </p:grpSpPr>
        <p:pic>
          <p:nvPicPr>
            <p:cNvPr id="17" name="Picture 16"/>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893974" y="2317750"/>
              <a:ext cx="3797300" cy="1104900"/>
            </a:xfrm>
            <a:prstGeom prst="rect">
              <a:avLst/>
            </a:prstGeom>
          </p:spPr>
        </p:pic>
        <p:pic>
          <p:nvPicPr>
            <p:cNvPr id="18" name="Picture 17"/>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717204" y="2505481"/>
              <a:ext cx="1054100" cy="571500"/>
            </a:xfrm>
            <a:prstGeom prst="rect">
              <a:avLst/>
            </a:prstGeom>
          </p:spPr>
        </p:pic>
        <p:pic>
          <p:nvPicPr>
            <p:cNvPr id="19" name="Picture 18"/>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717204" y="2139672"/>
              <a:ext cx="1524000" cy="1638300"/>
            </a:xfrm>
            <a:prstGeom prst="rect">
              <a:avLst/>
            </a:prstGeom>
          </p:spPr>
        </p:pic>
        <p:pic>
          <p:nvPicPr>
            <p:cNvPr id="20" name="Picture 19"/>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2629453" y="3238227"/>
              <a:ext cx="2171700" cy="190500"/>
            </a:xfrm>
            <a:prstGeom prst="rect">
              <a:avLst/>
            </a:prstGeom>
          </p:spPr>
        </p:pic>
        <p:pic>
          <p:nvPicPr>
            <p:cNvPr id="21" name="Picture 20"/>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3863002" y="3534191"/>
              <a:ext cx="1727200" cy="190500"/>
            </a:xfrm>
            <a:prstGeom prst="rect">
              <a:avLst/>
            </a:prstGeom>
          </p:spPr>
        </p:pic>
        <p:pic>
          <p:nvPicPr>
            <p:cNvPr id="22" name="Picture 21"/>
            <p:cNvPicPr>
              <a:picLocks noChangeAspect="1"/>
            </p:cNvPicPr>
            <p:nvPr/>
          </p:nvPicPr>
          <p:blipFill>
            <a:blip r:embed="rId14" cstate="email">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5713360" y="3369915"/>
              <a:ext cx="355600" cy="431800"/>
            </a:xfrm>
            <a:prstGeom prst="rect">
              <a:avLst/>
            </a:prstGeom>
          </p:spPr>
        </p:pic>
      </p:grpSp>
      <p:pic>
        <p:nvPicPr>
          <p:cNvPr id="25" name="Picture 24"/>
          <p:cNvPicPr>
            <a:picLocks noChangeAspect="1"/>
          </p:cNvPicPr>
          <p:nvPr/>
        </p:nvPicPr>
        <p:blipFill>
          <a:blip r:embed="rId15"/>
          <a:stretch>
            <a:fillRect/>
          </a:stretch>
        </p:blipFill>
        <p:spPr>
          <a:xfrm>
            <a:off x="5619689" y="6275702"/>
            <a:ext cx="3147955" cy="146417"/>
          </a:xfrm>
          <a:prstGeom prst="rect">
            <a:avLst/>
          </a:prstGeom>
        </p:spPr>
      </p:pic>
      <p:sp>
        <p:nvSpPr>
          <p:cNvPr id="29" name="Subtitle 2"/>
          <p:cNvSpPr>
            <a:spLocks noGrp="1"/>
          </p:cNvSpPr>
          <p:nvPr>
            <p:ph type="subTitle" idx="1"/>
          </p:nvPr>
        </p:nvSpPr>
        <p:spPr>
          <a:xfrm>
            <a:off x="838199" y="1178479"/>
            <a:ext cx="7298435" cy="5170431"/>
          </a:xfrm>
        </p:spPr>
        <p:txBody>
          <a:bodyPr>
            <a:noAutofit/>
          </a:bodyPr>
          <a:lstStyle/>
          <a:p>
            <a:pPr marL="285750" indent="-285750">
              <a:buFont typeface="Arial" pitchFamily="34" charset="0"/>
              <a:buChar char="•"/>
            </a:pPr>
            <a:endParaRPr lang="en-US" dirty="0">
              <a:solidFill>
                <a:schemeClr val="tx1"/>
              </a:solidFill>
            </a:endParaRPr>
          </a:p>
          <a:p>
            <a:pPr marL="285750" indent="-285750" algn="l">
              <a:buFont typeface="Arial" pitchFamily="34" charset="0"/>
              <a:buChar char="•"/>
            </a:pPr>
            <a:r>
              <a:rPr lang="en-US" sz="1800" dirty="0" smtClean="0">
                <a:solidFill>
                  <a:schemeClr val="tx1"/>
                </a:solidFill>
              </a:rPr>
              <a:t>If </a:t>
            </a:r>
            <a:r>
              <a:rPr lang="en-US" sz="1800" dirty="0">
                <a:solidFill>
                  <a:schemeClr val="tx1"/>
                </a:solidFill>
              </a:rPr>
              <a:t>no payments are received other than the first $500 payment, no </a:t>
            </a:r>
            <a:r>
              <a:rPr lang="en-US" sz="1800" dirty="0" smtClean="0">
                <a:solidFill>
                  <a:schemeClr val="tx1"/>
                </a:solidFill>
              </a:rPr>
              <a:t>JCamp 180 </a:t>
            </a:r>
            <a:r>
              <a:rPr lang="en-US" sz="1800" dirty="0">
                <a:solidFill>
                  <a:schemeClr val="tx1"/>
                </a:solidFill>
              </a:rPr>
              <a:t>funds are </a:t>
            </a:r>
            <a:r>
              <a:rPr lang="en-US" sz="1800" dirty="0" smtClean="0">
                <a:solidFill>
                  <a:schemeClr val="tx1"/>
                </a:solidFill>
              </a:rPr>
              <a:t>released.</a:t>
            </a:r>
          </a:p>
          <a:p>
            <a:pPr marL="285750" indent="-285750" algn="l">
              <a:buFont typeface="Arial" pitchFamily="34" charset="0"/>
              <a:buChar char="•"/>
            </a:pPr>
            <a:r>
              <a:rPr lang="en-US" sz="1800" dirty="0">
                <a:solidFill>
                  <a:schemeClr val="tx1"/>
                </a:solidFill>
              </a:rPr>
              <a:t>If 1/3 of the pledge is not paid within 60 days, JCamp 180 funds reserved for matching this gift will be forfeited</a:t>
            </a:r>
            <a:r>
              <a:rPr lang="en-US" sz="1800" dirty="0" smtClean="0">
                <a:solidFill>
                  <a:schemeClr val="tx1"/>
                </a:solidFill>
              </a:rPr>
              <a:t>.</a:t>
            </a:r>
            <a:endParaRPr lang="en-US" sz="1800" dirty="0">
              <a:solidFill>
                <a:schemeClr val="tx1"/>
              </a:solidFill>
            </a:endParaRPr>
          </a:p>
          <a:p>
            <a:pPr marL="285750" indent="-285750" algn="l">
              <a:buFont typeface="Arial" pitchFamily="34" charset="0"/>
              <a:buChar char="•"/>
            </a:pPr>
            <a:r>
              <a:rPr lang="en-US" sz="1800" dirty="0" smtClean="0">
                <a:solidFill>
                  <a:schemeClr val="tx1"/>
                </a:solidFill>
              </a:rPr>
              <a:t>If the sum of the payments for this pledge never exceed $1800, there are no </a:t>
            </a:r>
            <a:r>
              <a:rPr lang="en-US" sz="1800" dirty="0">
                <a:solidFill>
                  <a:schemeClr val="tx1"/>
                </a:solidFill>
              </a:rPr>
              <a:t>JCamp 180</a:t>
            </a:r>
            <a:r>
              <a:rPr lang="en-US" sz="1800" dirty="0" smtClean="0">
                <a:solidFill>
                  <a:schemeClr val="tx1"/>
                </a:solidFill>
              </a:rPr>
              <a:t> funds released.</a:t>
            </a:r>
          </a:p>
          <a:p>
            <a:pPr marL="285750" indent="-285750" algn="l">
              <a:buFont typeface="Arial" pitchFamily="34" charset="0"/>
              <a:buChar char="•"/>
            </a:pPr>
            <a:r>
              <a:rPr lang="en-US" sz="1800" dirty="0" smtClean="0">
                <a:solidFill>
                  <a:schemeClr val="tx1"/>
                </a:solidFill>
              </a:rPr>
              <a:t>If </a:t>
            </a:r>
            <a:r>
              <a:rPr lang="en-US" sz="1800" dirty="0">
                <a:solidFill>
                  <a:schemeClr val="tx1"/>
                </a:solidFill>
              </a:rPr>
              <a:t>payments are delayed or deferred so only $</a:t>
            </a:r>
            <a:r>
              <a:rPr lang="en-US" sz="1800" dirty="0" smtClean="0">
                <a:solidFill>
                  <a:schemeClr val="tx1"/>
                </a:solidFill>
              </a:rPr>
              <a:t>2,667 </a:t>
            </a:r>
            <a:r>
              <a:rPr lang="en-US" sz="1800" dirty="0">
                <a:solidFill>
                  <a:schemeClr val="tx1"/>
                </a:solidFill>
              </a:rPr>
              <a:t>is received by </a:t>
            </a:r>
            <a:r>
              <a:rPr lang="en-US" sz="1800" dirty="0" smtClean="0">
                <a:solidFill>
                  <a:schemeClr val="tx1"/>
                </a:solidFill>
              </a:rPr>
              <a:t>September </a:t>
            </a:r>
            <a:r>
              <a:rPr lang="en-US" sz="1800" dirty="0">
                <a:solidFill>
                  <a:schemeClr val="tx1"/>
                </a:solidFill>
              </a:rPr>
              <a:t>18, </a:t>
            </a:r>
            <a:r>
              <a:rPr lang="en-US" sz="1800" dirty="0" smtClean="0">
                <a:solidFill>
                  <a:schemeClr val="tx1"/>
                </a:solidFill>
              </a:rPr>
              <a:t>2016, </a:t>
            </a:r>
            <a:r>
              <a:rPr lang="en-US" sz="1800" dirty="0">
                <a:solidFill>
                  <a:schemeClr val="tx1"/>
                </a:solidFill>
              </a:rPr>
              <a:t>JCamp 180</a:t>
            </a:r>
            <a:r>
              <a:rPr lang="en-US" sz="1800" dirty="0" smtClean="0">
                <a:solidFill>
                  <a:schemeClr val="tx1"/>
                </a:solidFill>
              </a:rPr>
              <a:t> </a:t>
            </a:r>
            <a:r>
              <a:rPr lang="en-US" sz="1800" dirty="0">
                <a:solidFill>
                  <a:schemeClr val="tx1"/>
                </a:solidFill>
              </a:rPr>
              <a:t>matching funds are limited to 1/6 of $</a:t>
            </a:r>
            <a:r>
              <a:rPr lang="en-US" sz="1800" dirty="0" smtClean="0">
                <a:solidFill>
                  <a:schemeClr val="tx1"/>
                </a:solidFill>
              </a:rPr>
              <a:t>2,667 or $444.50</a:t>
            </a:r>
          </a:p>
          <a:p>
            <a:pPr marL="285750" indent="-285750" algn="l">
              <a:buFont typeface="Arial" pitchFamily="34" charset="0"/>
              <a:buChar char="•"/>
            </a:pPr>
            <a:r>
              <a:rPr lang="en-US" sz="1800" dirty="0" smtClean="0">
                <a:solidFill>
                  <a:schemeClr val="tx1"/>
                </a:solidFill>
              </a:rPr>
              <a:t>If payments against this pledge EXCEED $</a:t>
            </a:r>
            <a:r>
              <a:rPr lang="en-US" sz="1800" dirty="0">
                <a:solidFill>
                  <a:schemeClr val="tx1"/>
                </a:solidFill>
              </a:rPr>
              <a:t>5,000 JCamp 180 </a:t>
            </a:r>
            <a:r>
              <a:rPr lang="en-US" sz="1800" dirty="0" smtClean="0">
                <a:solidFill>
                  <a:schemeClr val="tx1"/>
                </a:solidFill>
              </a:rPr>
              <a:t>does not reserve, fund, or release dollars greater than the $833.33 originally reserved to be paid against this pledge.</a:t>
            </a:r>
          </a:p>
          <a:p>
            <a:pPr marL="285750" indent="-285750" algn="l">
              <a:buFont typeface="Arial" pitchFamily="34" charset="0"/>
              <a:buChar char="•"/>
            </a:pPr>
            <a:endParaRPr lang="en-US" sz="1800" dirty="0">
              <a:solidFill>
                <a:schemeClr val="tx1"/>
              </a:solidFill>
            </a:endParaRPr>
          </a:p>
        </p:txBody>
      </p:sp>
      <p:pic>
        <p:nvPicPr>
          <p:cNvPr id="2" name="Picture 1"/>
          <p:cNvPicPr>
            <a:picLocks noChangeAspect="1"/>
          </p:cNvPicPr>
          <p:nvPr/>
        </p:nvPicPr>
        <p:blipFill>
          <a:blip r:embed="rId16"/>
          <a:stretch>
            <a:fillRect/>
          </a:stretch>
        </p:blipFill>
        <p:spPr>
          <a:xfrm>
            <a:off x="-1" y="394714"/>
            <a:ext cx="3087905" cy="976885"/>
          </a:xfrm>
          <a:prstGeom prst="rect">
            <a:avLst/>
          </a:prstGeom>
        </p:spPr>
      </p:pic>
      <p:sp>
        <p:nvSpPr>
          <p:cNvPr id="31" name="Subtitle 2"/>
          <p:cNvSpPr txBox="1">
            <a:spLocks/>
          </p:cNvSpPr>
          <p:nvPr/>
        </p:nvSpPr>
        <p:spPr>
          <a:xfrm>
            <a:off x="-63234" y="475367"/>
            <a:ext cx="3151138" cy="896233"/>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2400" b="1" spc="300" dirty="0">
                <a:solidFill>
                  <a:schemeClr val="bg2"/>
                </a:solidFill>
                <a:latin typeface="Gill Sans MT"/>
                <a:cs typeface="Gill Sans MT"/>
              </a:rPr>
              <a:t>Example</a:t>
            </a:r>
            <a:br>
              <a:rPr lang="en-US" sz="2400" b="1" spc="300" dirty="0">
                <a:solidFill>
                  <a:schemeClr val="bg2"/>
                </a:solidFill>
                <a:latin typeface="Gill Sans MT"/>
                <a:cs typeface="Gill Sans MT"/>
              </a:rPr>
            </a:br>
            <a:r>
              <a:rPr lang="en-US" sz="2400" b="1" spc="300" dirty="0">
                <a:solidFill>
                  <a:schemeClr val="bg2"/>
                </a:solidFill>
                <a:latin typeface="Gill Sans MT"/>
                <a:cs typeface="Gill Sans MT"/>
              </a:rPr>
              <a:t>Phase 2</a:t>
            </a:r>
          </a:p>
          <a:p>
            <a:pPr algn="l"/>
            <a:endParaRPr lang="en-US" sz="1400" spc="300" dirty="0">
              <a:solidFill>
                <a:schemeClr val="bg2"/>
              </a:solidFill>
              <a:latin typeface="Arial"/>
              <a:cs typeface="Arial"/>
            </a:endParaRPr>
          </a:p>
        </p:txBody>
      </p:sp>
    </p:spTree>
    <p:extLst>
      <p:ext uri="{BB962C8B-B14F-4D97-AF65-F5344CB8AC3E}">
        <p14:creationId xmlns:p14="http://schemas.microsoft.com/office/powerpoint/2010/main" val="33339444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9144000" cy="6637130"/>
          </a:xfrm>
          <a:prstGeom prst="rect">
            <a:avLst/>
          </a:prstGeom>
        </p:spPr>
      </p:pic>
      <p:pic>
        <p:nvPicPr>
          <p:cNvPr id="11" name="Picture 10"/>
          <p:cNvPicPr>
            <a:picLocks noChangeAspect="1"/>
          </p:cNvPicPr>
          <p:nvPr/>
        </p:nvPicPr>
        <p:blipFill>
          <a:blip r:embed="rId3"/>
          <a:stretch>
            <a:fillRect/>
          </a:stretch>
        </p:blipFill>
        <p:spPr>
          <a:xfrm>
            <a:off x="-1" y="6509031"/>
            <a:ext cx="1838759" cy="355600"/>
          </a:xfrm>
          <a:prstGeom prst="rect">
            <a:avLst/>
          </a:prstGeom>
        </p:spPr>
      </p:pic>
      <p:pic>
        <p:nvPicPr>
          <p:cNvPr id="12" name="Picture 11"/>
          <p:cNvPicPr>
            <a:picLocks noChangeAspect="1"/>
          </p:cNvPicPr>
          <p:nvPr/>
        </p:nvPicPr>
        <p:blipFill>
          <a:blip r:embed="rId4"/>
          <a:stretch>
            <a:fillRect/>
          </a:stretch>
        </p:blipFill>
        <p:spPr>
          <a:xfrm>
            <a:off x="1827154" y="6513443"/>
            <a:ext cx="1903332" cy="355600"/>
          </a:xfrm>
          <a:prstGeom prst="rect">
            <a:avLst/>
          </a:prstGeom>
        </p:spPr>
      </p:pic>
      <p:pic>
        <p:nvPicPr>
          <p:cNvPr id="13" name="Picture 12"/>
          <p:cNvPicPr>
            <a:picLocks noChangeAspect="1"/>
          </p:cNvPicPr>
          <p:nvPr/>
        </p:nvPicPr>
        <p:blipFill>
          <a:blip r:embed="rId5"/>
          <a:stretch>
            <a:fillRect/>
          </a:stretch>
        </p:blipFill>
        <p:spPr>
          <a:xfrm>
            <a:off x="3719999" y="6509853"/>
            <a:ext cx="1903332" cy="355600"/>
          </a:xfrm>
          <a:prstGeom prst="rect">
            <a:avLst/>
          </a:prstGeom>
        </p:spPr>
      </p:pic>
      <p:pic>
        <p:nvPicPr>
          <p:cNvPr id="14" name="Picture 13"/>
          <p:cNvPicPr>
            <a:picLocks noChangeAspect="1"/>
          </p:cNvPicPr>
          <p:nvPr/>
        </p:nvPicPr>
        <p:blipFill>
          <a:blip r:embed="rId6"/>
          <a:stretch>
            <a:fillRect/>
          </a:stretch>
        </p:blipFill>
        <p:spPr>
          <a:xfrm>
            <a:off x="5617817" y="6513442"/>
            <a:ext cx="1903332" cy="355600"/>
          </a:xfrm>
          <a:prstGeom prst="rect">
            <a:avLst/>
          </a:prstGeom>
        </p:spPr>
      </p:pic>
      <p:pic>
        <p:nvPicPr>
          <p:cNvPr id="15" name="Picture 14"/>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516743" y="6513443"/>
            <a:ext cx="1638300" cy="355600"/>
          </a:xfrm>
          <a:prstGeom prst="rect">
            <a:avLst/>
          </a:prstGeom>
        </p:spPr>
      </p:pic>
      <p:pic>
        <p:nvPicPr>
          <p:cNvPr id="23" name="Picture 22"/>
          <p:cNvPicPr>
            <a:picLocks noChangeAspect="1"/>
          </p:cNvPicPr>
          <p:nvPr/>
        </p:nvPicPr>
        <p:blipFill>
          <a:blip r:embed="rId8">
            <a:alphaModFix amt="50000"/>
          </a:blip>
          <a:stretch>
            <a:fillRect/>
          </a:stretch>
        </p:blipFill>
        <p:spPr>
          <a:xfrm>
            <a:off x="3267641" y="-288212"/>
            <a:ext cx="6416398" cy="7052877"/>
          </a:xfrm>
          <a:prstGeom prst="rect">
            <a:avLst/>
          </a:prstGeom>
          <a:noFill/>
        </p:spPr>
      </p:pic>
      <p:grpSp>
        <p:nvGrpSpPr>
          <p:cNvPr id="16" name="Group 15"/>
          <p:cNvGrpSpPr/>
          <p:nvPr/>
        </p:nvGrpSpPr>
        <p:grpSpPr>
          <a:xfrm>
            <a:off x="5706529" y="436209"/>
            <a:ext cx="2664232" cy="828105"/>
            <a:chOff x="1893974" y="2139672"/>
            <a:chExt cx="5347230" cy="1662043"/>
          </a:xfrm>
        </p:grpSpPr>
        <p:pic>
          <p:nvPicPr>
            <p:cNvPr id="17" name="Picture 16"/>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893974" y="2317750"/>
              <a:ext cx="3797300" cy="1104900"/>
            </a:xfrm>
            <a:prstGeom prst="rect">
              <a:avLst/>
            </a:prstGeom>
          </p:spPr>
        </p:pic>
        <p:pic>
          <p:nvPicPr>
            <p:cNvPr id="18" name="Picture 17"/>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717204" y="2505481"/>
              <a:ext cx="1054100" cy="571500"/>
            </a:xfrm>
            <a:prstGeom prst="rect">
              <a:avLst/>
            </a:prstGeom>
          </p:spPr>
        </p:pic>
        <p:pic>
          <p:nvPicPr>
            <p:cNvPr id="19" name="Picture 18"/>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717204" y="2139672"/>
              <a:ext cx="1524000" cy="1638300"/>
            </a:xfrm>
            <a:prstGeom prst="rect">
              <a:avLst/>
            </a:prstGeom>
          </p:spPr>
        </p:pic>
        <p:pic>
          <p:nvPicPr>
            <p:cNvPr id="20" name="Picture 19"/>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2629453" y="3238227"/>
              <a:ext cx="2171700" cy="190500"/>
            </a:xfrm>
            <a:prstGeom prst="rect">
              <a:avLst/>
            </a:prstGeom>
          </p:spPr>
        </p:pic>
        <p:pic>
          <p:nvPicPr>
            <p:cNvPr id="21" name="Picture 20"/>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3863002" y="3534191"/>
              <a:ext cx="1727200" cy="190500"/>
            </a:xfrm>
            <a:prstGeom prst="rect">
              <a:avLst/>
            </a:prstGeom>
          </p:spPr>
        </p:pic>
        <p:pic>
          <p:nvPicPr>
            <p:cNvPr id="22" name="Picture 21"/>
            <p:cNvPicPr>
              <a:picLocks noChangeAspect="1"/>
            </p:cNvPicPr>
            <p:nvPr/>
          </p:nvPicPr>
          <p:blipFill>
            <a:blip r:embed="rId14" cstate="email">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5713360" y="3369915"/>
              <a:ext cx="355600" cy="431800"/>
            </a:xfrm>
            <a:prstGeom prst="rect">
              <a:avLst/>
            </a:prstGeom>
          </p:spPr>
        </p:pic>
      </p:grpSp>
      <p:pic>
        <p:nvPicPr>
          <p:cNvPr id="25" name="Picture 24"/>
          <p:cNvPicPr>
            <a:picLocks noChangeAspect="1"/>
          </p:cNvPicPr>
          <p:nvPr/>
        </p:nvPicPr>
        <p:blipFill>
          <a:blip r:embed="rId15"/>
          <a:stretch>
            <a:fillRect/>
          </a:stretch>
        </p:blipFill>
        <p:spPr>
          <a:xfrm>
            <a:off x="5619689" y="6275702"/>
            <a:ext cx="3147955" cy="146417"/>
          </a:xfrm>
          <a:prstGeom prst="rect">
            <a:avLst/>
          </a:prstGeom>
        </p:spPr>
      </p:pic>
      <p:sp>
        <p:nvSpPr>
          <p:cNvPr id="29" name="Subtitle 2"/>
          <p:cNvSpPr>
            <a:spLocks noGrp="1"/>
          </p:cNvSpPr>
          <p:nvPr>
            <p:ph type="subTitle" idx="1"/>
          </p:nvPr>
        </p:nvSpPr>
        <p:spPr>
          <a:xfrm>
            <a:off x="838199" y="1600200"/>
            <a:ext cx="7298435" cy="4748710"/>
          </a:xfrm>
        </p:spPr>
        <p:txBody>
          <a:bodyPr>
            <a:noAutofit/>
          </a:bodyPr>
          <a:lstStyle/>
          <a:p>
            <a:pPr marL="457200" indent="-457200" algn="l">
              <a:buFont typeface="Arial" pitchFamily="34" charset="0"/>
              <a:buChar char="•"/>
            </a:pPr>
            <a:r>
              <a:rPr lang="en-US" sz="2000" dirty="0" smtClean="0">
                <a:solidFill>
                  <a:schemeClr val="tx1"/>
                </a:solidFill>
              </a:rPr>
              <a:t>All gifts must be cash or cash equivalent</a:t>
            </a:r>
          </a:p>
          <a:p>
            <a:pPr marL="914400" lvl="1" indent="-457200" algn="l">
              <a:buFont typeface="Arial" pitchFamily="34" charset="0"/>
              <a:buChar char="•"/>
            </a:pPr>
            <a:r>
              <a:rPr lang="en-US" sz="2000" dirty="0" smtClean="0">
                <a:solidFill>
                  <a:schemeClr val="tx1"/>
                </a:solidFill>
              </a:rPr>
              <a:t>Cash or stocks</a:t>
            </a:r>
          </a:p>
          <a:p>
            <a:pPr marL="914400" lvl="1" indent="-457200" algn="l">
              <a:buFont typeface="Arial" pitchFamily="34" charset="0"/>
              <a:buChar char="•"/>
            </a:pPr>
            <a:r>
              <a:rPr lang="en-US" sz="2000" dirty="0" smtClean="0">
                <a:solidFill>
                  <a:schemeClr val="tx1"/>
                </a:solidFill>
              </a:rPr>
              <a:t>Land, art, other property, in-kind contributions are not eligible for matching funds</a:t>
            </a:r>
          </a:p>
          <a:p>
            <a:pPr marL="457200" indent="-457200" algn="l">
              <a:buFont typeface="Arial" pitchFamily="34" charset="0"/>
              <a:buChar char="•"/>
            </a:pPr>
            <a:r>
              <a:rPr lang="en-US" sz="2000" dirty="0" smtClean="0">
                <a:solidFill>
                  <a:schemeClr val="tx1"/>
                </a:solidFill>
              </a:rPr>
              <a:t>JCamp 180 does not match contributions in excess of submitted pledges.</a:t>
            </a:r>
          </a:p>
        </p:txBody>
      </p:sp>
      <p:pic>
        <p:nvPicPr>
          <p:cNvPr id="2" name="Picture 1"/>
          <p:cNvPicPr>
            <a:picLocks noChangeAspect="1"/>
          </p:cNvPicPr>
          <p:nvPr/>
        </p:nvPicPr>
        <p:blipFill>
          <a:blip r:embed="rId16"/>
          <a:stretch>
            <a:fillRect/>
          </a:stretch>
        </p:blipFill>
        <p:spPr>
          <a:xfrm>
            <a:off x="-1" y="394715"/>
            <a:ext cx="3962401" cy="588844"/>
          </a:xfrm>
          <a:prstGeom prst="rect">
            <a:avLst/>
          </a:prstGeom>
        </p:spPr>
      </p:pic>
      <p:sp>
        <p:nvSpPr>
          <p:cNvPr id="31" name="Subtitle 2"/>
          <p:cNvSpPr txBox="1">
            <a:spLocks/>
          </p:cNvSpPr>
          <p:nvPr/>
        </p:nvSpPr>
        <p:spPr>
          <a:xfrm>
            <a:off x="-63234" y="475367"/>
            <a:ext cx="4330434" cy="468741"/>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2400" b="1" spc="300" dirty="0" smtClean="0">
                <a:solidFill>
                  <a:schemeClr val="bg2"/>
                </a:solidFill>
                <a:latin typeface="Gill Sans MT"/>
                <a:cs typeface="Arial"/>
              </a:rPr>
              <a:t>Other Considerations</a:t>
            </a:r>
            <a:endParaRPr lang="en-US" sz="1400" spc="300" dirty="0">
              <a:solidFill>
                <a:schemeClr val="bg2"/>
              </a:solidFill>
              <a:latin typeface="Arial"/>
              <a:cs typeface="Arial"/>
            </a:endParaRPr>
          </a:p>
        </p:txBody>
      </p:sp>
    </p:spTree>
    <p:extLst>
      <p:ext uri="{BB962C8B-B14F-4D97-AF65-F5344CB8AC3E}">
        <p14:creationId xmlns:p14="http://schemas.microsoft.com/office/powerpoint/2010/main" val="12773508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9144000" cy="6637130"/>
          </a:xfrm>
          <a:prstGeom prst="rect">
            <a:avLst/>
          </a:prstGeom>
        </p:spPr>
      </p:pic>
      <p:pic>
        <p:nvPicPr>
          <p:cNvPr id="11" name="Picture 10"/>
          <p:cNvPicPr>
            <a:picLocks noChangeAspect="1"/>
          </p:cNvPicPr>
          <p:nvPr/>
        </p:nvPicPr>
        <p:blipFill>
          <a:blip r:embed="rId3"/>
          <a:stretch>
            <a:fillRect/>
          </a:stretch>
        </p:blipFill>
        <p:spPr>
          <a:xfrm>
            <a:off x="-1" y="6509031"/>
            <a:ext cx="1838759" cy="355600"/>
          </a:xfrm>
          <a:prstGeom prst="rect">
            <a:avLst/>
          </a:prstGeom>
        </p:spPr>
      </p:pic>
      <p:pic>
        <p:nvPicPr>
          <p:cNvPr id="12" name="Picture 11"/>
          <p:cNvPicPr>
            <a:picLocks noChangeAspect="1"/>
          </p:cNvPicPr>
          <p:nvPr/>
        </p:nvPicPr>
        <p:blipFill>
          <a:blip r:embed="rId4"/>
          <a:stretch>
            <a:fillRect/>
          </a:stretch>
        </p:blipFill>
        <p:spPr>
          <a:xfrm>
            <a:off x="1827154" y="6513443"/>
            <a:ext cx="1903332" cy="355600"/>
          </a:xfrm>
          <a:prstGeom prst="rect">
            <a:avLst/>
          </a:prstGeom>
        </p:spPr>
      </p:pic>
      <p:pic>
        <p:nvPicPr>
          <p:cNvPr id="13" name="Picture 12"/>
          <p:cNvPicPr>
            <a:picLocks noChangeAspect="1"/>
          </p:cNvPicPr>
          <p:nvPr/>
        </p:nvPicPr>
        <p:blipFill>
          <a:blip r:embed="rId5"/>
          <a:stretch>
            <a:fillRect/>
          </a:stretch>
        </p:blipFill>
        <p:spPr>
          <a:xfrm>
            <a:off x="3719999" y="6509853"/>
            <a:ext cx="1903332" cy="355600"/>
          </a:xfrm>
          <a:prstGeom prst="rect">
            <a:avLst/>
          </a:prstGeom>
        </p:spPr>
      </p:pic>
      <p:pic>
        <p:nvPicPr>
          <p:cNvPr id="14" name="Picture 13"/>
          <p:cNvPicPr>
            <a:picLocks noChangeAspect="1"/>
          </p:cNvPicPr>
          <p:nvPr/>
        </p:nvPicPr>
        <p:blipFill>
          <a:blip r:embed="rId6"/>
          <a:stretch>
            <a:fillRect/>
          </a:stretch>
        </p:blipFill>
        <p:spPr>
          <a:xfrm>
            <a:off x="5617817" y="6513442"/>
            <a:ext cx="1903332" cy="355600"/>
          </a:xfrm>
          <a:prstGeom prst="rect">
            <a:avLst/>
          </a:prstGeom>
        </p:spPr>
      </p:pic>
      <p:pic>
        <p:nvPicPr>
          <p:cNvPr id="15" name="Picture 14"/>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516743" y="6513443"/>
            <a:ext cx="1638300" cy="355600"/>
          </a:xfrm>
          <a:prstGeom prst="rect">
            <a:avLst/>
          </a:prstGeom>
        </p:spPr>
      </p:pic>
      <p:pic>
        <p:nvPicPr>
          <p:cNvPr id="23" name="Picture 22"/>
          <p:cNvPicPr>
            <a:picLocks noChangeAspect="1"/>
          </p:cNvPicPr>
          <p:nvPr/>
        </p:nvPicPr>
        <p:blipFill>
          <a:blip r:embed="rId8">
            <a:alphaModFix amt="50000"/>
          </a:blip>
          <a:stretch>
            <a:fillRect/>
          </a:stretch>
        </p:blipFill>
        <p:spPr>
          <a:xfrm>
            <a:off x="3267641" y="-288212"/>
            <a:ext cx="6416398" cy="7052877"/>
          </a:xfrm>
          <a:prstGeom prst="rect">
            <a:avLst/>
          </a:prstGeom>
          <a:noFill/>
        </p:spPr>
      </p:pic>
      <p:grpSp>
        <p:nvGrpSpPr>
          <p:cNvPr id="16" name="Group 15"/>
          <p:cNvGrpSpPr/>
          <p:nvPr/>
        </p:nvGrpSpPr>
        <p:grpSpPr>
          <a:xfrm>
            <a:off x="5706529" y="436209"/>
            <a:ext cx="2664232" cy="828105"/>
            <a:chOff x="1893974" y="2139672"/>
            <a:chExt cx="5347230" cy="1662043"/>
          </a:xfrm>
        </p:grpSpPr>
        <p:pic>
          <p:nvPicPr>
            <p:cNvPr id="17" name="Picture 16"/>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893974" y="2317750"/>
              <a:ext cx="3797300" cy="1104900"/>
            </a:xfrm>
            <a:prstGeom prst="rect">
              <a:avLst/>
            </a:prstGeom>
          </p:spPr>
        </p:pic>
        <p:pic>
          <p:nvPicPr>
            <p:cNvPr id="18" name="Picture 17"/>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717204" y="2505481"/>
              <a:ext cx="1054100" cy="571500"/>
            </a:xfrm>
            <a:prstGeom prst="rect">
              <a:avLst/>
            </a:prstGeom>
          </p:spPr>
        </p:pic>
        <p:pic>
          <p:nvPicPr>
            <p:cNvPr id="19" name="Picture 18"/>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717204" y="2139672"/>
              <a:ext cx="1524000" cy="1638300"/>
            </a:xfrm>
            <a:prstGeom prst="rect">
              <a:avLst/>
            </a:prstGeom>
          </p:spPr>
        </p:pic>
        <p:pic>
          <p:nvPicPr>
            <p:cNvPr id="20" name="Picture 19"/>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2629453" y="3238227"/>
              <a:ext cx="2171700" cy="190500"/>
            </a:xfrm>
            <a:prstGeom prst="rect">
              <a:avLst/>
            </a:prstGeom>
          </p:spPr>
        </p:pic>
        <p:pic>
          <p:nvPicPr>
            <p:cNvPr id="21" name="Picture 20"/>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3863002" y="3534191"/>
              <a:ext cx="1727200" cy="190500"/>
            </a:xfrm>
            <a:prstGeom prst="rect">
              <a:avLst/>
            </a:prstGeom>
          </p:spPr>
        </p:pic>
        <p:pic>
          <p:nvPicPr>
            <p:cNvPr id="22" name="Picture 21"/>
            <p:cNvPicPr>
              <a:picLocks noChangeAspect="1"/>
            </p:cNvPicPr>
            <p:nvPr/>
          </p:nvPicPr>
          <p:blipFill>
            <a:blip r:embed="rId14" cstate="email">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5713360" y="3369915"/>
              <a:ext cx="355600" cy="431800"/>
            </a:xfrm>
            <a:prstGeom prst="rect">
              <a:avLst/>
            </a:prstGeom>
          </p:spPr>
        </p:pic>
      </p:grpSp>
      <p:pic>
        <p:nvPicPr>
          <p:cNvPr id="25" name="Picture 24"/>
          <p:cNvPicPr>
            <a:picLocks noChangeAspect="1"/>
          </p:cNvPicPr>
          <p:nvPr/>
        </p:nvPicPr>
        <p:blipFill>
          <a:blip r:embed="rId15"/>
          <a:stretch>
            <a:fillRect/>
          </a:stretch>
        </p:blipFill>
        <p:spPr>
          <a:xfrm>
            <a:off x="5619689" y="6275702"/>
            <a:ext cx="3147955" cy="146417"/>
          </a:xfrm>
          <a:prstGeom prst="rect">
            <a:avLst/>
          </a:prstGeom>
        </p:spPr>
      </p:pic>
      <p:pic>
        <p:nvPicPr>
          <p:cNvPr id="2" name="Picture 1"/>
          <p:cNvPicPr>
            <a:picLocks noChangeAspect="1"/>
          </p:cNvPicPr>
          <p:nvPr/>
        </p:nvPicPr>
        <p:blipFill>
          <a:blip r:embed="rId16"/>
          <a:stretch>
            <a:fillRect/>
          </a:stretch>
        </p:blipFill>
        <p:spPr>
          <a:xfrm>
            <a:off x="-1" y="394714"/>
            <a:ext cx="3886200" cy="508505"/>
          </a:xfrm>
          <a:prstGeom prst="rect">
            <a:avLst/>
          </a:prstGeom>
        </p:spPr>
      </p:pic>
      <p:sp>
        <p:nvSpPr>
          <p:cNvPr id="31" name="Subtitle 2"/>
          <p:cNvSpPr txBox="1">
            <a:spLocks/>
          </p:cNvSpPr>
          <p:nvPr/>
        </p:nvSpPr>
        <p:spPr>
          <a:xfrm>
            <a:off x="-2" y="475368"/>
            <a:ext cx="3886201" cy="508192"/>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2400" b="1" spc="300" dirty="0" smtClean="0">
                <a:solidFill>
                  <a:schemeClr val="bg2"/>
                </a:solidFill>
                <a:latin typeface="Gill Sans MT"/>
                <a:cs typeface="Gill Sans MT"/>
              </a:rPr>
              <a:t>Notifications</a:t>
            </a:r>
          </a:p>
          <a:p>
            <a:pPr algn="l"/>
            <a:endParaRPr lang="en-US" sz="1400" spc="300" dirty="0">
              <a:solidFill>
                <a:schemeClr val="bg2"/>
              </a:solidFill>
              <a:latin typeface="Arial"/>
              <a:cs typeface="Arial"/>
            </a:endParaRPr>
          </a:p>
        </p:txBody>
      </p:sp>
      <p:sp>
        <p:nvSpPr>
          <p:cNvPr id="5" name="TextBox 4"/>
          <p:cNvSpPr txBox="1"/>
          <p:nvPr/>
        </p:nvSpPr>
        <p:spPr>
          <a:xfrm>
            <a:off x="609600" y="1447800"/>
            <a:ext cx="7264435" cy="4401205"/>
          </a:xfrm>
          <a:prstGeom prst="rect">
            <a:avLst/>
          </a:prstGeom>
          <a:noFill/>
        </p:spPr>
        <p:txBody>
          <a:bodyPr wrap="square" rtlCol="0">
            <a:spAutoFit/>
          </a:bodyPr>
          <a:lstStyle/>
          <a:p>
            <a:pPr marL="285750" indent="-285750">
              <a:buFont typeface="Arial" pitchFamily="34" charset="0"/>
              <a:buChar char="•"/>
            </a:pPr>
            <a:r>
              <a:rPr lang="en-US" sz="2000" dirty="0" smtClean="0"/>
              <a:t>It is our intent to send out notification prior to each important  deadline</a:t>
            </a:r>
          </a:p>
          <a:p>
            <a:pPr marL="742950" lvl="1" indent="-285750">
              <a:buFont typeface="Arial" pitchFamily="34" charset="0"/>
              <a:buChar char="•"/>
            </a:pPr>
            <a:r>
              <a:rPr lang="en-US" sz="2000" dirty="0" smtClean="0"/>
              <a:t>Notification by e-mail</a:t>
            </a:r>
          </a:p>
          <a:p>
            <a:pPr marL="742950" lvl="1" indent="-285750">
              <a:buFont typeface="Arial" pitchFamily="34" charset="0"/>
              <a:buChar char="•"/>
            </a:pPr>
            <a:r>
              <a:rPr lang="en-US" sz="2000" dirty="0" smtClean="0"/>
              <a:t>Sent to two people at each participating camp</a:t>
            </a:r>
          </a:p>
          <a:p>
            <a:pPr marL="742950" lvl="1" indent="-285750">
              <a:buFont typeface="Arial" pitchFamily="34" charset="0"/>
              <a:buChar char="•"/>
            </a:pPr>
            <a:r>
              <a:rPr lang="en-US" sz="2000" dirty="0" smtClean="0"/>
              <a:t>Generic, not specific to your camp</a:t>
            </a:r>
          </a:p>
          <a:p>
            <a:pPr marL="742950" lvl="1" indent="-285750">
              <a:buFont typeface="Arial" pitchFamily="34" charset="0"/>
              <a:buChar char="•"/>
            </a:pPr>
            <a:endParaRPr lang="en-US" sz="2000" dirty="0"/>
          </a:p>
          <a:p>
            <a:pPr marL="285750" indent="-285750">
              <a:buFont typeface="Arial" pitchFamily="34" charset="0"/>
              <a:buChar char="•"/>
            </a:pPr>
            <a:r>
              <a:rPr lang="en-US" sz="2000" dirty="0" smtClean="0"/>
              <a:t>Will include a reminder of the upcoming deadline</a:t>
            </a:r>
          </a:p>
          <a:p>
            <a:pPr marL="285750" indent="-285750">
              <a:buFont typeface="Arial" pitchFamily="34" charset="0"/>
              <a:buChar char="•"/>
            </a:pPr>
            <a:r>
              <a:rPr lang="en-US" sz="2000" dirty="0" smtClean="0"/>
              <a:t>Will include contact information at JCamp 180</a:t>
            </a:r>
          </a:p>
          <a:p>
            <a:pPr marL="285750" indent="-285750">
              <a:buFont typeface="Arial" pitchFamily="34" charset="0"/>
              <a:buChar char="•"/>
            </a:pPr>
            <a:r>
              <a:rPr lang="en-US" sz="2000" dirty="0" smtClean="0"/>
              <a:t>There will be only one reminder sent for each deadline</a:t>
            </a:r>
          </a:p>
          <a:p>
            <a:pPr marL="285750" indent="-285750">
              <a:buFont typeface="Arial" pitchFamily="34" charset="0"/>
              <a:buChar char="•"/>
            </a:pPr>
            <a:endParaRPr lang="en-US" sz="2000" dirty="0" smtClean="0"/>
          </a:p>
          <a:p>
            <a:pPr marL="285750" indent="-285750">
              <a:buFont typeface="Arial" pitchFamily="34" charset="0"/>
              <a:buChar char="•"/>
            </a:pPr>
            <a:r>
              <a:rPr lang="en-US" sz="2000" dirty="0" smtClean="0"/>
              <a:t>Please be sure we have up-to-date contact information</a:t>
            </a:r>
          </a:p>
          <a:p>
            <a:pPr marL="742950" lvl="1" indent="-285750">
              <a:buFont typeface="Arial" pitchFamily="34" charset="0"/>
              <a:buChar char="•"/>
            </a:pPr>
            <a:r>
              <a:rPr lang="en-US" sz="2000" dirty="0" smtClean="0"/>
              <a:t>Let us know of changes in contact over life of the program</a:t>
            </a:r>
          </a:p>
          <a:p>
            <a:pPr marL="285750" indent="-285750">
              <a:buFont typeface="Arial" pitchFamily="34" charset="0"/>
              <a:buChar char="•"/>
            </a:pPr>
            <a:endParaRPr lang="en-US" sz="2000" b="1" dirty="0" smtClean="0"/>
          </a:p>
          <a:p>
            <a:pPr marL="285750" indent="-285750">
              <a:buFont typeface="Arial" pitchFamily="34" charset="0"/>
              <a:buChar char="•"/>
            </a:pPr>
            <a:endParaRPr lang="en-US" sz="2000" b="1" dirty="0"/>
          </a:p>
        </p:txBody>
      </p:sp>
    </p:spTree>
    <p:extLst>
      <p:ext uri="{BB962C8B-B14F-4D97-AF65-F5344CB8AC3E}">
        <p14:creationId xmlns:p14="http://schemas.microsoft.com/office/powerpoint/2010/main" val="10823176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9144000" cy="6637130"/>
          </a:xfrm>
          <a:prstGeom prst="rect">
            <a:avLst/>
          </a:prstGeom>
        </p:spPr>
      </p:pic>
      <p:pic>
        <p:nvPicPr>
          <p:cNvPr id="11" name="Picture 10"/>
          <p:cNvPicPr>
            <a:picLocks noChangeAspect="1"/>
          </p:cNvPicPr>
          <p:nvPr/>
        </p:nvPicPr>
        <p:blipFill>
          <a:blip r:embed="rId3"/>
          <a:stretch>
            <a:fillRect/>
          </a:stretch>
        </p:blipFill>
        <p:spPr>
          <a:xfrm>
            <a:off x="-1" y="6509031"/>
            <a:ext cx="1838759" cy="355600"/>
          </a:xfrm>
          <a:prstGeom prst="rect">
            <a:avLst/>
          </a:prstGeom>
        </p:spPr>
      </p:pic>
      <p:pic>
        <p:nvPicPr>
          <p:cNvPr id="12" name="Picture 11"/>
          <p:cNvPicPr>
            <a:picLocks noChangeAspect="1"/>
          </p:cNvPicPr>
          <p:nvPr/>
        </p:nvPicPr>
        <p:blipFill>
          <a:blip r:embed="rId4"/>
          <a:stretch>
            <a:fillRect/>
          </a:stretch>
        </p:blipFill>
        <p:spPr>
          <a:xfrm>
            <a:off x="1827154" y="6513443"/>
            <a:ext cx="1903332" cy="355600"/>
          </a:xfrm>
          <a:prstGeom prst="rect">
            <a:avLst/>
          </a:prstGeom>
        </p:spPr>
      </p:pic>
      <p:pic>
        <p:nvPicPr>
          <p:cNvPr id="13" name="Picture 12"/>
          <p:cNvPicPr>
            <a:picLocks noChangeAspect="1"/>
          </p:cNvPicPr>
          <p:nvPr/>
        </p:nvPicPr>
        <p:blipFill>
          <a:blip r:embed="rId5"/>
          <a:stretch>
            <a:fillRect/>
          </a:stretch>
        </p:blipFill>
        <p:spPr>
          <a:xfrm>
            <a:off x="3719999" y="6509853"/>
            <a:ext cx="1903332" cy="355600"/>
          </a:xfrm>
          <a:prstGeom prst="rect">
            <a:avLst/>
          </a:prstGeom>
        </p:spPr>
      </p:pic>
      <p:pic>
        <p:nvPicPr>
          <p:cNvPr id="14" name="Picture 13"/>
          <p:cNvPicPr>
            <a:picLocks noChangeAspect="1"/>
          </p:cNvPicPr>
          <p:nvPr/>
        </p:nvPicPr>
        <p:blipFill>
          <a:blip r:embed="rId6"/>
          <a:stretch>
            <a:fillRect/>
          </a:stretch>
        </p:blipFill>
        <p:spPr>
          <a:xfrm>
            <a:off x="5617817" y="6513442"/>
            <a:ext cx="1903332" cy="355600"/>
          </a:xfrm>
          <a:prstGeom prst="rect">
            <a:avLst/>
          </a:prstGeom>
        </p:spPr>
      </p:pic>
      <p:pic>
        <p:nvPicPr>
          <p:cNvPr id="15" name="Picture 14"/>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516743" y="6513443"/>
            <a:ext cx="1638300" cy="355600"/>
          </a:xfrm>
          <a:prstGeom prst="rect">
            <a:avLst/>
          </a:prstGeom>
        </p:spPr>
      </p:pic>
      <p:pic>
        <p:nvPicPr>
          <p:cNvPr id="23" name="Picture 22"/>
          <p:cNvPicPr>
            <a:picLocks noChangeAspect="1"/>
          </p:cNvPicPr>
          <p:nvPr/>
        </p:nvPicPr>
        <p:blipFill>
          <a:blip r:embed="rId8">
            <a:alphaModFix amt="50000"/>
          </a:blip>
          <a:stretch>
            <a:fillRect/>
          </a:stretch>
        </p:blipFill>
        <p:spPr>
          <a:xfrm>
            <a:off x="3267641" y="-288212"/>
            <a:ext cx="6416398" cy="7052877"/>
          </a:xfrm>
          <a:prstGeom prst="rect">
            <a:avLst/>
          </a:prstGeom>
          <a:noFill/>
        </p:spPr>
      </p:pic>
      <p:grpSp>
        <p:nvGrpSpPr>
          <p:cNvPr id="16" name="Group 15"/>
          <p:cNvGrpSpPr/>
          <p:nvPr/>
        </p:nvGrpSpPr>
        <p:grpSpPr>
          <a:xfrm>
            <a:off x="5706529" y="436209"/>
            <a:ext cx="2664232" cy="828105"/>
            <a:chOff x="1893974" y="2139672"/>
            <a:chExt cx="5347230" cy="1662043"/>
          </a:xfrm>
        </p:grpSpPr>
        <p:pic>
          <p:nvPicPr>
            <p:cNvPr id="17" name="Picture 16"/>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893974" y="2317750"/>
              <a:ext cx="3797300" cy="1104900"/>
            </a:xfrm>
            <a:prstGeom prst="rect">
              <a:avLst/>
            </a:prstGeom>
          </p:spPr>
        </p:pic>
        <p:pic>
          <p:nvPicPr>
            <p:cNvPr id="18" name="Picture 17"/>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717204" y="2505481"/>
              <a:ext cx="1054100" cy="571500"/>
            </a:xfrm>
            <a:prstGeom prst="rect">
              <a:avLst/>
            </a:prstGeom>
          </p:spPr>
        </p:pic>
        <p:pic>
          <p:nvPicPr>
            <p:cNvPr id="19" name="Picture 18"/>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717204" y="2139672"/>
              <a:ext cx="1524000" cy="1638300"/>
            </a:xfrm>
            <a:prstGeom prst="rect">
              <a:avLst/>
            </a:prstGeom>
          </p:spPr>
        </p:pic>
        <p:pic>
          <p:nvPicPr>
            <p:cNvPr id="20" name="Picture 19"/>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2629453" y="3238227"/>
              <a:ext cx="2171700" cy="190500"/>
            </a:xfrm>
            <a:prstGeom prst="rect">
              <a:avLst/>
            </a:prstGeom>
          </p:spPr>
        </p:pic>
        <p:pic>
          <p:nvPicPr>
            <p:cNvPr id="21" name="Picture 20"/>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3863002" y="3534191"/>
              <a:ext cx="1727200" cy="190500"/>
            </a:xfrm>
            <a:prstGeom prst="rect">
              <a:avLst/>
            </a:prstGeom>
          </p:spPr>
        </p:pic>
        <p:pic>
          <p:nvPicPr>
            <p:cNvPr id="22" name="Picture 21"/>
            <p:cNvPicPr>
              <a:picLocks noChangeAspect="1"/>
            </p:cNvPicPr>
            <p:nvPr/>
          </p:nvPicPr>
          <p:blipFill>
            <a:blip r:embed="rId14" cstate="email">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5713360" y="3369915"/>
              <a:ext cx="355600" cy="431800"/>
            </a:xfrm>
            <a:prstGeom prst="rect">
              <a:avLst/>
            </a:prstGeom>
          </p:spPr>
        </p:pic>
      </p:grpSp>
      <p:pic>
        <p:nvPicPr>
          <p:cNvPr id="25" name="Picture 24"/>
          <p:cNvPicPr>
            <a:picLocks noChangeAspect="1"/>
          </p:cNvPicPr>
          <p:nvPr/>
        </p:nvPicPr>
        <p:blipFill>
          <a:blip r:embed="rId15"/>
          <a:stretch>
            <a:fillRect/>
          </a:stretch>
        </p:blipFill>
        <p:spPr>
          <a:xfrm>
            <a:off x="5619689" y="6275702"/>
            <a:ext cx="3147955" cy="146417"/>
          </a:xfrm>
          <a:prstGeom prst="rect">
            <a:avLst/>
          </a:prstGeom>
        </p:spPr>
      </p:pic>
      <p:sp>
        <p:nvSpPr>
          <p:cNvPr id="29" name="Subtitle 2"/>
          <p:cNvSpPr>
            <a:spLocks noGrp="1"/>
          </p:cNvSpPr>
          <p:nvPr>
            <p:ph type="subTitle" idx="1"/>
          </p:nvPr>
        </p:nvSpPr>
        <p:spPr>
          <a:xfrm>
            <a:off x="509498" y="1520813"/>
            <a:ext cx="7837360" cy="4575188"/>
          </a:xfrm>
        </p:spPr>
        <p:txBody>
          <a:bodyPr>
            <a:noAutofit/>
          </a:bodyPr>
          <a:lstStyle/>
          <a:p>
            <a:pPr marL="457200" indent="-457200" algn="l">
              <a:buFont typeface="Arial" pitchFamily="34" charset="0"/>
              <a:buChar char="•"/>
            </a:pPr>
            <a:r>
              <a:rPr lang="en-US" sz="2000" dirty="0" smtClean="0">
                <a:solidFill>
                  <a:schemeClr val="tx1"/>
                </a:solidFill>
              </a:rPr>
              <a:t>All payments by JCamp 180 are in US Dollars</a:t>
            </a:r>
          </a:p>
          <a:p>
            <a:pPr marL="457200" indent="-457200" algn="l">
              <a:buFont typeface="Arial" pitchFamily="34" charset="0"/>
              <a:buChar char="•"/>
            </a:pPr>
            <a:r>
              <a:rPr lang="en-US" sz="2000" dirty="0" smtClean="0">
                <a:solidFill>
                  <a:schemeClr val="tx1"/>
                </a:solidFill>
              </a:rPr>
              <a:t>Program dollar minimums and maximums are the same in Canadian dollars as USA dollars</a:t>
            </a:r>
          </a:p>
          <a:p>
            <a:pPr marL="914400" lvl="1" indent="-457200" algn="l">
              <a:buFont typeface="Arial" pitchFamily="34" charset="0"/>
              <a:buChar char="•"/>
            </a:pPr>
            <a:r>
              <a:rPr lang="en-US" sz="1600" dirty="0" smtClean="0">
                <a:solidFill>
                  <a:schemeClr val="tx1"/>
                </a:solidFill>
              </a:rPr>
              <a:t>Canadian $9,000 is Phase 1 minimum, Canadian $1,800 is phase 2 minimum</a:t>
            </a:r>
          </a:p>
          <a:p>
            <a:pPr marL="914400" lvl="1" indent="-457200" algn="l">
              <a:buFont typeface="Arial" pitchFamily="34" charset="0"/>
              <a:buChar char="•"/>
            </a:pPr>
            <a:r>
              <a:rPr lang="en-US" sz="1600" dirty="0" smtClean="0">
                <a:solidFill>
                  <a:schemeClr val="tx1"/>
                </a:solidFill>
              </a:rPr>
              <a:t>Single chai is $18,000 Canadian, double chai is $36,000 Canadian and triple chai is $54,000 Canadian </a:t>
            </a:r>
          </a:p>
          <a:p>
            <a:pPr marL="457200" indent="-457200" algn="l">
              <a:buFont typeface="Arial" pitchFamily="34" charset="0"/>
              <a:buChar char="•"/>
            </a:pPr>
            <a:r>
              <a:rPr lang="en-US" sz="2000" dirty="0" smtClean="0">
                <a:solidFill>
                  <a:schemeClr val="tx1"/>
                </a:solidFill>
              </a:rPr>
              <a:t>Pledges should be communicated to us in the currency in which they are made </a:t>
            </a:r>
          </a:p>
          <a:p>
            <a:pPr marL="457200" indent="-457200" algn="l">
              <a:buFont typeface="Arial" pitchFamily="34" charset="0"/>
              <a:buChar char="•"/>
            </a:pPr>
            <a:r>
              <a:rPr lang="en-US" sz="2000" dirty="0" smtClean="0">
                <a:solidFill>
                  <a:schemeClr val="tx1"/>
                </a:solidFill>
              </a:rPr>
              <a:t>JCamp 180 will adjust the pledge and payment amounts to account for parity between US and Canadian currency based on the date that pledge are paid and payments are made.  </a:t>
            </a:r>
          </a:p>
          <a:p>
            <a:pPr marL="457200" indent="-457200" algn="l">
              <a:buFont typeface="Arial" pitchFamily="34" charset="0"/>
              <a:buChar char="•"/>
            </a:pPr>
            <a:r>
              <a:rPr lang="en-US" sz="2000" dirty="0" smtClean="0">
                <a:solidFill>
                  <a:schemeClr val="tx1"/>
                </a:solidFill>
              </a:rPr>
              <a:t>Payments from JCamp 180 are limited to the US dollar maximum and are paid through our standard payment channels.  </a:t>
            </a:r>
          </a:p>
          <a:p>
            <a:pPr marL="914400" lvl="1" indent="-457200" algn="l">
              <a:buFont typeface="Arial" pitchFamily="34" charset="0"/>
              <a:buChar char="•"/>
            </a:pPr>
            <a:endParaRPr lang="en-US" sz="1600" dirty="0" smtClean="0">
              <a:solidFill>
                <a:schemeClr val="tx1"/>
              </a:solidFill>
            </a:endParaRPr>
          </a:p>
        </p:txBody>
      </p:sp>
      <p:pic>
        <p:nvPicPr>
          <p:cNvPr id="2" name="Picture 1"/>
          <p:cNvPicPr>
            <a:picLocks noChangeAspect="1"/>
          </p:cNvPicPr>
          <p:nvPr/>
        </p:nvPicPr>
        <p:blipFill>
          <a:blip r:embed="rId16"/>
          <a:stretch>
            <a:fillRect/>
          </a:stretch>
        </p:blipFill>
        <p:spPr>
          <a:xfrm>
            <a:off x="-1" y="394714"/>
            <a:ext cx="4267201" cy="976885"/>
          </a:xfrm>
          <a:prstGeom prst="rect">
            <a:avLst/>
          </a:prstGeom>
        </p:spPr>
      </p:pic>
      <p:sp>
        <p:nvSpPr>
          <p:cNvPr id="31" name="Subtitle 2"/>
          <p:cNvSpPr txBox="1">
            <a:spLocks/>
          </p:cNvSpPr>
          <p:nvPr/>
        </p:nvSpPr>
        <p:spPr>
          <a:xfrm>
            <a:off x="-63234" y="475367"/>
            <a:ext cx="4330434" cy="896233"/>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2400" b="1" spc="300" dirty="0" smtClean="0">
                <a:solidFill>
                  <a:schemeClr val="bg2"/>
                </a:solidFill>
                <a:latin typeface="Gill Sans MT"/>
                <a:cs typeface="Arial"/>
              </a:rPr>
              <a:t>For our Canadian Participants</a:t>
            </a:r>
            <a:endParaRPr lang="en-US" sz="1400" spc="300" dirty="0">
              <a:solidFill>
                <a:schemeClr val="bg2"/>
              </a:solidFill>
              <a:latin typeface="Arial"/>
              <a:cs typeface="Arial"/>
            </a:endParaRPr>
          </a:p>
        </p:txBody>
      </p:sp>
    </p:spTree>
    <p:extLst>
      <p:ext uri="{BB962C8B-B14F-4D97-AF65-F5344CB8AC3E}">
        <p14:creationId xmlns:p14="http://schemas.microsoft.com/office/powerpoint/2010/main" val="32440247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1043" y="-80339"/>
            <a:ext cx="9144000" cy="6637130"/>
          </a:xfrm>
          <a:prstGeom prst="rect">
            <a:avLst/>
          </a:prstGeom>
        </p:spPr>
      </p:pic>
      <p:pic>
        <p:nvPicPr>
          <p:cNvPr id="11" name="Picture 10"/>
          <p:cNvPicPr>
            <a:picLocks noChangeAspect="1"/>
          </p:cNvPicPr>
          <p:nvPr/>
        </p:nvPicPr>
        <p:blipFill>
          <a:blip r:embed="rId3"/>
          <a:stretch>
            <a:fillRect/>
          </a:stretch>
        </p:blipFill>
        <p:spPr>
          <a:xfrm>
            <a:off x="-1" y="6509031"/>
            <a:ext cx="1838759" cy="355600"/>
          </a:xfrm>
          <a:prstGeom prst="rect">
            <a:avLst/>
          </a:prstGeom>
        </p:spPr>
      </p:pic>
      <p:pic>
        <p:nvPicPr>
          <p:cNvPr id="12" name="Picture 11"/>
          <p:cNvPicPr>
            <a:picLocks noChangeAspect="1"/>
          </p:cNvPicPr>
          <p:nvPr/>
        </p:nvPicPr>
        <p:blipFill>
          <a:blip r:embed="rId4"/>
          <a:stretch>
            <a:fillRect/>
          </a:stretch>
        </p:blipFill>
        <p:spPr>
          <a:xfrm>
            <a:off x="1827154" y="6513443"/>
            <a:ext cx="1903332" cy="355600"/>
          </a:xfrm>
          <a:prstGeom prst="rect">
            <a:avLst/>
          </a:prstGeom>
        </p:spPr>
      </p:pic>
      <p:pic>
        <p:nvPicPr>
          <p:cNvPr id="13" name="Picture 12"/>
          <p:cNvPicPr>
            <a:picLocks noChangeAspect="1"/>
          </p:cNvPicPr>
          <p:nvPr/>
        </p:nvPicPr>
        <p:blipFill>
          <a:blip r:embed="rId5"/>
          <a:stretch>
            <a:fillRect/>
          </a:stretch>
        </p:blipFill>
        <p:spPr>
          <a:xfrm>
            <a:off x="3719999" y="6509853"/>
            <a:ext cx="1903332" cy="355600"/>
          </a:xfrm>
          <a:prstGeom prst="rect">
            <a:avLst/>
          </a:prstGeom>
        </p:spPr>
      </p:pic>
      <p:pic>
        <p:nvPicPr>
          <p:cNvPr id="14" name="Picture 13"/>
          <p:cNvPicPr>
            <a:picLocks noChangeAspect="1"/>
          </p:cNvPicPr>
          <p:nvPr/>
        </p:nvPicPr>
        <p:blipFill>
          <a:blip r:embed="rId6"/>
          <a:stretch>
            <a:fillRect/>
          </a:stretch>
        </p:blipFill>
        <p:spPr>
          <a:xfrm>
            <a:off x="5617817" y="6513442"/>
            <a:ext cx="1903332" cy="355600"/>
          </a:xfrm>
          <a:prstGeom prst="rect">
            <a:avLst/>
          </a:prstGeom>
        </p:spPr>
      </p:pic>
      <p:pic>
        <p:nvPicPr>
          <p:cNvPr id="15" name="Picture 14"/>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516743" y="6513443"/>
            <a:ext cx="1638300" cy="355600"/>
          </a:xfrm>
          <a:prstGeom prst="rect">
            <a:avLst/>
          </a:prstGeom>
        </p:spPr>
      </p:pic>
      <p:pic>
        <p:nvPicPr>
          <p:cNvPr id="23" name="Picture 22"/>
          <p:cNvPicPr>
            <a:picLocks noChangeAspect="1"/>
          </p:cNvPicPr>
          <p:nvPr/>
        </p:nvPicPr>
        <p:blipFill>
          <a:blip r:embed="rId8">
            <a:alphaModFix amt="50000"/>
          </a:blip>
          <a:stretch>
            <a:fillRect/>
          </a:stretch>
        </p:blipFill>
        <p:spPr>
          <a:xfrm>
            <a:off x="3267641" y="-288212"/>
            <a:ext cx="6416398" cy="7052877"/>
          </a:xfrm>
          <a:prstGeom prst="rect">
            <a:avLst/>
          </a:prstGeom>
          <a:noFill/>
        </p:spPr>
      </p:pic>
      <p:grpSp>
        <p:nvGrpSpPr>
          <p:cNvPr id="16" name="Group 15"/>
          <p:cNvGrpSpPr/>
          <p:nvPr/>
        </p:nvGrpSpPr>
        <p:grpSpPr>
          <a:xfrm>
            <a:off x="5706529" y="436209"/>
            <a:ext cx="2664232" cy="828105"/>
            <a:chOff x="1893974" y="2139672"/>
            <a:chExt cx="5347230" cy="1662043"/>
          </a:xfrm>
        </p:grpSpPr>
        <p:pic>
          <p:nvPicPr>
            <p:cNvPr id="17" name="Picture 16"/>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893974" y="2317750"/>
              <a:ext cx="3797300" cy="1104900"/>
            </a:xfrm>
            <a:prstGeom prst="rect">
              <a:avLst/>
            </a:prstGeom>
          </p:spPr>
        </p:pic>
        <p:pic>
          <p:nvPicPr>
            <p:cNvPr id="18" name="Picture 17"/>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717204" y="2505481"/>
              <a:ext cx="1054100" cy="571500"/>
            </a:xfrm>
            <a:prstGeom prst="rect">
              <a:avLst/>
            </a:prstGeom>
          </p:spPr>
        </p:pic>
        <p:pic>
          <p:nvPicPr>
            <p:cNvPr id="19" name="Picture 18"/>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717204" y="2139672"/>
              <a:ext cx="1524000" cy="1638300"/>
            </a:xfrm>
            <a:prstGeom prst="rect">
              <a:avLst/>
            </a:prstGeom>
          </p:spPr>
        </p:pic>
        <p:pic>
          <p:nvPicPr>
            <p:cNvPr id="20" name="Picture 19"/>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2629453" y="3238227"/>
              <a:ext cx="2171700" cy="190500"/>
            </a:xfrm>
            <a:prstGeom prst="rect">
              <a:avLst/>
            </a:prstGeom>
          </p:spPr>
        </p:pic>
        <p:pic>
          <p:nvPicPr>
            <p:cNvPr id="21" name="Picture 20"/>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3863002" y="3534191"/>
              <a:ext cx="1727200" cy="190500"/>
            </a:xfrm>
            <a:prstGeom prst="rect">
              <a:avLst/>
            </a:prstGeom>
          </p:spPr>
        </p:pic>
        <p:pic>
          <p:nvPicPr>
            <p:cNvPr id="22" name="Picture 21"/>
            <p:cNvPicPr>
              <a:picLocks noChangeAspect="1"/>
            </p:cNvPicPr>
            <p:nvPr/>
          </p:nvPicPr>
          <p:blipFill>
            <a:blip r:embed="rId14" cstate="email">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5713360" y="3369915"/>
              <a:ext cx="355600" cy="431800"/>
            </a:xfrm>
            <a:prstGeom prst="rect">
              <a:avLst/>
            </a:prstGeom>
          </p:spPr>
        </p:pic>
      </p:grpSp>
      <p:pic>
        <p:nvPicPr>
          <p:cNvPr id="25" name="Picture 24"/>
          <p:cNvPicPr>
            <a:picLocks noChangeAspect="1"/>
          </p:cNvPicPr>
          <p:nvPr/>
        </p:nvPicPr>
        <p:blipFill>
          <a:blip r:embed="rId15"/>
          <a:stretch>
            <a:fillRect/>
          </a:stretch>
        </p:blipFill>
        <p:spPr>
          <a:xfrm>
            <a:off x="5619689" y="6275702"/>
            <a:ext cx="3147955" cy="146417"/>
          </a:xfrm>
          <a:prstGeom prst="rect">
            <a:avLst/>
          </a:prstGeom>
        </p:spPr>
      </p:pic>
      <p:sp>
        <p:nvSpPr>
          <p:cNvPr id="29" name="Subtitle 2"/>
          <p:cNvSpPr>
            <a:spLocks noGrp="1"/>
          </p:cNvSpPr>
          <p:nvPr>
            <p:ph sz="half" idx="1"/>
          </p:nvPr>
        </p:nvSpPr>
        <p:spPr/>
        <p:txBody>
          <a:bodyPr>
            <a:noAutofit/>
          </a:bodyPr>
          <a:lstStyle/>
          <a:p>
            <a:pPr marL="0" indent="0">
              <a:buClr>
                <a:srgbClr val="4E743D"/>
              </a:buClr>
              <a:buNone/>
              <a:tabLst>
                <a:tab pos="3084513" algn="l"/>
              </a:tabLst>
              <a:defRPr/>
            </a:pPr>
            <a:r>
              <a:rPr lang="en-US" sz="1600" dirty="0">
                <a:solidFill>
                  <a:srgbClr val="776C28"/>
                </a:solidFill>
                <a:latin typeface="Helvetica 65 Medium"/>
              </a:rPr>
              <a:t>A) Grab Tab – Click red arrow to open/close Control Panel. Click square to toggle Viewer Window between full screen/window mode. Click </a:t>
            </a:r>
            <a:r>
              <a:rPr lang="en-US" sz="1600" dirty="0" err="1">
                <a:solidFill>
                  <a:srgbClr val="776C28"/>
                </a:solidFill>
                <a:latin typeface="Helvetica 65 Medium"/>
              </a:rPr>
              <a:t>mic</a:t>
            </a:r>
            <a:r>
              <a:rPr lang="en-US" sz="1600" dirty="0">
                <a:solidFill>
                  <a:srgbClr val="776C28"/>
                </a:solidFill>
                <a:latin typeface="Helvetica 65 Medium"/>
              </a:rPr>
              <a:t> icon to mute/unmute your audio. Click hand icon to raise your hand.</a:t>
            </a:r>
          </a:p>
          <a:p>
            <a:pPr>
              <a:buClr>
                <a:srgbClr val="4E743D"/>
              </a:buClr>
              <a:tabLst>
                <a:tab pos="3084513" algn="l"/>
              </a:tabLst>
              <a:defRPr/>
            </a:pPr>
            <a:endParaRPr lang="en-US" sz="1600" dirty="0">
              <a:solidFill>
                <a:srgbClr val="776C28"/>
              </a:solidFill>
              <a:latin typeface="Helvetica 65 Medium"/>
            </a:endParaRPr>
          </a:p>
          <a:p>
            <a:pPr marL="0" indent="0">
              <a:buClr>
                <a:srgbClr val="4E743D"/>
              </a:buClr>
              <a:buNone/>
              <a:tabLst>
                <a:tab pos="3084513" algn="l"/>
              </a:tabLst>
              <a:defRPr/>
            </a:pPr>
            <a:r>
              <a:rPr lang="en-US" sz="1600" dirty="0">
                <a:solidFill>
                  <a:srgbClr val="776C28"/>
                </a:solidFill>
                <a:latin typeface="Helvetica 65 Medium"/>
              </a:rPr>
              <a:t>B) Audio Pane – Select audio format. Click Audio Setup to verify Speakers &amp; Microphone.</a:t>
            </a:r>
          </a:p>
          <a:p>
            <a:pPr>
              <a:buClr>
                <a:srgbClr val="4E743D"/>
              </a:buClr>
              <a:tabLst>
                <a:tab pos="3084513" algn="l"/>
              </a:tabLst>
              <a:defRPr/>
            </a:pPr>
            <a:endParaRPr lang="en-US" sz="1600" dirty="0">
              <a:solidFill>
                <a:srgbClr val="776C28"/>
              </a:solidFill>
              <a:latin typeface="Helvetica 65 Medium"/>
            </a:endParaRPr>
          </a:p>
          <a:p>
            <a:pPr marL="0" indent="0">
              <a:buClr>
                <a:srgbClr val="4E743D"/>
              </a:buClr>
              <a:buNone/>
              <a:tabLst>
                <a:tab pos="3084513" algn="l"/>
              </a:tabLst>
              <a:defRPr/>
            </a:pPr>
            <a:r>
              <a:rPr lang="en-US" sz="1600" dirty="0">
                <a:solidFill>
                  <a:srgbClr val="776C28"/>
                </a:solidFill>
                <a:latin typeface="Helvetica 65 Medium"/>
              </a:rPr>
              <a:t>C) Questions Pane – Attendees can submit questions and review answers.</a:t>
            </a:r>
          </a:p>
          <a:p>
            <a:pPr>
              <a:buClr>
                <a:srgbClr val="4E743D"/>
              </a:buClr>
              <a:tabLst>
                <a:tab pos="3084513" algn="l"/>
              </a:tabLst>
              <a:defRPr/>
            </a:pPr>
            <a:endParaRPr lang="en-US" sz="1600" dirty="0">
              <a:solidFill>
                <a:srgbClr val="776C28"/>
              </a:solidFill>
              <a:latin typeface="Helvetica 65 Medium"/>
            </a:endParaRPr>
          </a:p>
          <a:p>
            <a:pPr marL="0" indent="0">
              <a:buClr>
                <a:srgbClr val="4E743D"/>
              </a:buClr>
              <a:buNone/>
              <a:tabLst>
                <a:tab pos="3084513" algn="l"/>
              </a:tabLst>
              <a:defRPr/>
            </a:pPr>
            <a:r>
              <a:rPr lang="en-US" sz="1600" dirty="0">
                <a:solidFill>
                  <a:srgbClr val="776C28"/>
                </a:solidFill>
                <a:latin typeface="Helvetica 65 Medium"/>
              </a:rPr>
              <a:t>D) Type your question and click Send to submit it to the organizer. </a:t>
            </a:r>
          </a:p>
        </p:txBody>
      </p:sp>
      <p:pic>
        <p:nvPicPr>
          <p:cNvPr id="2" name="Picture 1"/>
          <p:cNvPicPr>
            <a:picLocks noChangeAspect="1"/>
          </p:cNvPicPr>
          <p:nvPr/>
        </p:nvPicPr>
        <p:blipFill>
          <a:blip r:embed="rId16"/>
          <a:stretch>
            <a:fillRect/>
          </a:stretch>
        </p:blipFill>
        <p:spPr>
          <a:xfrm>
            <a:off x="-8239" y="351006"/>
            <a:ext cx="4961239" cy="559296"/>
          </a:xfrm>
          <a:prstGeom prst="rect">
            <a:avLst/>
          </a:prstGeom>
        </p:spPr>
      </p:pic>
      <p:sp>
        <p:nvSpPr>
          <p:cNvPr id="31" name="Subtitle 2"/>
          <p:cNvSpPr txBox="1">
            <a:spLocks/>
          </p:cNvSpPr>
          <p:nvPr/>
        </p:nvSpPr>
        <p:spPr>
          <a:xfrm>
            <a:off x="47809" y="392182"/>
            <a:ext cx="4849142" cy="476944"/>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2400" b="1" spc="300" dirty="0" err="1" smtClean="0">
                <a:solidFill>
                  <a:schemeClr val="bg2"/>
                </a:solidFill>
                <a:latin typeface="Gill Sans MT"/>
                <a:cs typeface="Gill Sans MT"/>
              </a:rPr>
              <a:t>GoTo</a:t>
            </a:r>
            <a:r>
              <a:rPr lang="en-US" sz="2400" b="1" spc="300" dirty="0" smtClean="0">
                <a:solidFill>
                  <a:schemeClr val="bg2"/>
                </a:solidFill>
                <a:latin typeface="Gill Sans MT"/>
                <a:cs typeface="Gill Sans MT"/>
              </a:rPr>
              <a:t> Meeting Logistics:</a:t>
            </a:r>
          </a:p>
          <a:p>
            <a:pPr algn="l"/>
            <a:endParaRPr lang="en-US" sz="1400" spc="300" dirty="0">
              <a:solidFill>
                <a:schemeClr val="bg2"/>
              </a:solidFill>
              <a:latin typeface="Arial"/>
              <a:cs typeface="Arial"/>
            </a:endParaRPr>
          </a:p>
        </p:txBody>
      </p:sp>
      <p:pic>
        <p:nvPicPr>
          <p:cNvPr id="24" name="Picture 12" descr="Control_Panel.png"/>
          <p:cNvPicPr>
            <a:picLocks noGrp="1" noChangeAspect="1"/>
          </p:cNvPicPr>
          <p:nvPr>
            <p:ph sz="half" idx="2"/>
          </p:nvPr>
        </p:nvPicPr>
        <p:blipFill>
          <a:blip r:embed="rId17" cstate="print"/>
          <a:srcRect/>
          <a:stretch>
            <a:fillRect/>
          </a:stretch>
        </p:blipFill>
        <p:spPr bwMode="auto">
          <a:xfrm>
            <a:off x="5046114" y="1447800"/>
            <a:ext cx="3869285" cy="4648200"/>
          </a:xfrm>
          <a:prstGeom prst="rect">
            <a:avLst/>
          </a:prstGeom>
          <a:noFill/>
          <a:ln w="9525">
            <a:noFill/>
            <a:miter lim="800000"/>
            <a:headEnd/>
            <a:tailEnd/>
          </a:ln>
        </p:spPr>
      </p:pic>
      <p:sp>
        <p:nvSpPr>
          <p:cNvPr id="26" name="Rectangle 11"/>
          <p:cNvSpPr>
            <a:spLocks noChangeArrowheads="1"/>
          </p:cNvSpPr>
          <p:nvPr/>
        </p:nvSpPr>
        <p:spPr bwMode="auto">
          <a:xfrm>
            <a:off x="4508828" y="1720056"/>
            <a:ext cx="695325" cy="369888"/>
          </a:xfrm>
          <a:prstGeom prst="rect">
            <a:avLst/>
          </a:prstGeom>
          <a:noFill/>
          <a:ln w="9525">
            <a:noFill/>
            <a:miter lim="800000"/>
            <a:headEnd/>
            <a:tailEnd/>
          </a:ln>
        </p:spPr>
        <p:txBody>
          <a:bodyPr anchor="ctr">
            <a:spAutoFit/>
          </a:bodyPr>
          <a:lstStyle/>
          <a:p>
            <a:pPr>
              <a:defRPr/>
            </a:pPr>
            <a:r>
              <a:rPr lang="en-US" dirty="0">
                <a:solidFill>
                  <a:srgbClr val="776C28"/>
                </a:solidFill>
                <a:latin typeface="Helvetica 65 Medium"/>
                <a:cs typeface="+mn-cs"/>
              </a:rPr>
              <a:t>A </a:t>
            </a:r>
            <a:r>
              <a:rPr lang="en-US" dirty="0">
                <a:solidFill>
                  <a:srgbClr val="776C28"/>
                </a:solidFill>
                <a:latin typeface="Helvetica 65 Medium"/>
                <a:cs typeface="+mn-cs"/>
                <a:sym typeface="Wingdings" pitchFamily="2" charset="2"/>
              </a:rPr>
              <a:t></a:t>
            </a:r>
            <a:endParaRPr lang="en-US" dirty="0">
              <a:solidFill>
                <a:srgbClr val="776C28"/>
              </a:solidFill>
              <a:latin typeface="Helvetica 65 Medium"/>
              <a:cs typeface="+mn-cs"/>
            </a:endParaRPr>
          </a:p>
        </p:txBody>
      </p:sp>
      <p:sp>
        <p:nvSpPr>
          <p:cNvPr id="27" name="Rectangle 11"/>
          <p:cNvSpPr>
            <a:spLocks noChangeArrowheads="1"/>
          </p:cNvSpPr>
          <p:nvPr/>
        </p:nvSpPr>
        <p:spPr bwMode="auto">
          <a:xfrm>
            <a:off x="4882035" y="2971800"/>
            <a:ext cx="695325" cy="369888"/>
          </a:xfrm>
          <a:prstGeom prst="rect">
            <a:avLst/>
          </a:prstGeom>
          <a:noFill/>
          <a:ln w="9525">
            <a:noFill/>
            <a:miter lim="800000"/>
            <a:headEnd/>
            <a:tailEnd/>
          </a:ln>
        </p:spPr>
        <p:txBody>
          <a:bodyPr anchor="ctr">
            <a:spAutoFit/>
          </a:bodyPr>
          <a:lstStyle/>
          <a:p>
            <a:pPr>
              <a:defRPr/>
            </a:pPr>
            <a:r>
              <a:rPr lang="en-US" dirty="0" smtClean="0">
                <a:solidFill>
                  <a:srgbClr val="776C28"/>
                </a:solidFill>
                <a:latin typeface="Helvetica 65 Medium"/>
                <a:cs typeface="+mn-cs"/>
              </a:rPr>
              <a:t>B </a:t>
            </a:r>
            <a:r>
              <a:rPr lang="en-US" dirty="0">
                <a:solidFill>
                  <a:srgbClr val="776C28"/>
                </a:solidFill>
                <a:latin typeface="Helvetica 65 Medium"/>
                <a:cs typeface="+mn-cs"/>
                <a:sym typeface="Wingdings" pitchFamily="2" charset="2"/>
              </a:rPr>
              <a:t></a:t>
            </a:r>
            <a:endParaRPr lang="en-US" dirty="0">
              <a:solidFill>
                <a:srgbClr val="776C28"/>
              </a:solidFill>
              <a:latin typeface="Helvetica 65 Medium"/>
              <a:cs typeface="+mn-cs"/>
            </a:endParaRPr>
          </a:p>
        </p:txBody>
      </p:sp>
      <p:sp>
        <p:nvSpPr>
          <p:cNvPr id="28" name="Rectangle 11"/>
          <p:cNvSpPr>
            <a:spLocks noChangeArrowheads="1"/>
          </p:cNvSpPr>
          <p:nvPr/>
        </p:nvSpPr>
        <p:spPr bwMode="auto">
          <a:xfrm>
            <a:off x="4896950" y="3429000"/>
            <a:ext cx="695325" cy="369888"/>
          </a:xfrm>
          <a:prstGeom prst="rect">
            <a:avLst/>
          </a:prstGeom>
          <a:noFill/>
          <a:ln w="9525">
            <a:noFill/>
            <a:miter lim="800000"/>
            <a:headEnd/>
            <a:tailEnd/>
          </a:ln>
        </p:spPr>
        <p:txBody>
          <a:bodyPr anchor="ctr">
            <a:spAutoFit/>
          </a:bodyPr>
          <a:lstStyle/>
          <a:p>
            <a:pPr>
              <a:defRPr/>
            </a:pPr>
            <a:r>
              <a:rPr lang="en-US" dirty="0" smtClean="0">
                <a:solidFill>
                  <a:srgbClr val="776C28"/>
                </a:solidFill>
                <a:latin typeface="Helvetica 65 Medium"/>
                <a:cs typeface="+mn-cs"/>
              </a:rPr>
              <a:t>C </a:t>
            </a:r>
            <a:r>
              <a:rPr lang="en-US" dirty="0">
                <a:solidFill>
                  <a:srgbClr val="776C28"/>
                </a:solidFill>
                <a:latin typeface="Helvetica 65 Medium"/>
                <a:cs typeface="+mn-cs"/>
                <a:sym typeface="Wingdings" pitchFamily="2" charset="2"/>
              </a:rPr>
              <a:t></a:t>
            </a:r>
            <a:endParaRPr lang="en-US" dirty="0">
              <a:solidFill>
                <a:srgbClr val="776C28"/>
              </a:solidFill>
              <a:latin typeface="Helvetica 65 Medium"/>
              <a:cs typeface="+mn-cs"/>
            </a:endParaRPr>
          </a:p>
        </p:txBody>
      </p:sp>
      <p:sp>
        <p:nvSpPr>
          <p:cNvPr id="30" name="Rectangle 11"/>
          <p:cNvSpPr>
            <a:spLocks noChangeArrowheads="1"/>
          </p:cNvSpPr>
          <p:nvPr/>
        </p:nvSpPr>
        <p:spPr bwMode="auto">
          <a:xfrm>
            <a:off x="4838957" y="4648200"/>
            <a:ext cx="695325" cy="369888"/>
          </a:xfrm>
          <a:prstGeom prst="rect">
            <a:avLst/>
          </a:prstGeom>
          <a:noFill/>
          <a:ln w="9525">
            <a:noFill/>
            <a:miter lim="800000"/>
            <a:headEnd/>
            <a:tailEnd/>
          </a:ln>
        </p:spPr>
        <p:txBody>
          <a:bodyPr anchor="ctr">
            <a:spAutoFit/>
          </a:bodyPr>
          <a:lstStyle/>
          <a:p>
            <a:pPr>
              <a:defRPr/>
            </a:pPr>
            <a:r>
              <a:rPr lang="en-US" dirty="0" smtClean="0">
                <a:solidFill>
                  <a:srgbClr val="776C28"/>
                </a:solidFill>
                <a:latin typeface="Helvetica 65 Medium"/>
                <a:cs typeface="+mn-cs"/>
              </a:rPr>
              <a:t>D </a:t>
            </a:r>
            <a:r>
              <a:rPr lang="en-US" dirty="0">
                <a:solidFill>
                  <a:srgbClr val="776C28"/>
                </a:solidFill>
                <a:latin typeface="Helvetica 65 Medium"/>
                <a:cs typeface="+mn-cs"/>
                <a:sym typeface="Wingdings" pitchFamily="2" charset="2"/>
              </a:rPr>
              <a:t></a:t>
            </a:r>
            <a:endParaRPr lang="en-US" dirty="0">
              <a:solidFill>
                <a:srgbClr val="776C28"/>
              </a:solidFill>
              <a:latin typeface="Helvetica 65 Medium"/>
              <a:cs typeface="+mn-cs"/>
            </a:endParaRPr>
          </a:p>
        </p:txBody>
      </p:sp>
    </p:spTree>
    <p:extLst>
      <p:ext uri="{BB962C8B-B14F-4D97-AF65-F5344CB8AC3E}">
        <p14:creationId xmlns:p14="http://schemas.microsoft.com/office/powerpoint/2010/main" val="9938142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 y="0"/>
            <a:ext cx="9144000" cy="6637130"/>
          </a:xfrm>
          <a:prstGeom prst="rect">
            <a:avLst/>
          </a:prstGeom>
        </p:spPr>
      </p:pic>
      <p:pic>
        <p:nvPicPr>
          <p:cNvPr id="11" name="Picture 10"/>
          <p:cNvPicPr>
            <a:picLocks noChangeAspect="1"/>
          </p:cNvPicPr>
          <p:nvPr/>
        </p:nvPicPr>
        <p:blipFill>
          <a:blip r:embed="rId3"/>
          <a:stretch>
            <a:fillRect/>
          </a:stretch>
        </p:blipFill>
        <p:spPr>
          <a:xfrm>
            <a:off x="-1" y="6509031"/>
            <a:ext cx="1838759" cy="355600"/>
          </a:xfrm>
          <a:prstGeom prst="rect">
            <a:avLst/>
          </a:prstGeom>
        </p:spPr>
      </p:pic>
      <p:pic>
        <p:nvPicPr>
          <p:cNvPr id="12" name="Picture 11"/>
          <p:cNvPicPr>
            <a:picLocks noChangeAspect="1"/>
          </p:cNvPicPr>
          <p:nvPr/>
        </p:nvPicPr>
        <p:blipFill>
          <a:blip r:embed="rId4"/>
          <a:stretch>
            <a:fillRect/>
          </a:stretch>
        </p:blipFill>
        <p:spPr>
          <a:xfrm>
            <a:off x="1827154" y="6513443"/>
            <a:ext cx="1903332" cy="355600"/>
          </a:xfrm>
          <a:prstGeom prst="rect">
            <a:avLst/>
          </a:prstGeom>
        </p:spPr>
      </p:pic>
      <p:pic>
        <p:nvPicPr>
          <p:cNvPr id="13" name="Picture 12"/>
          <p:cNvPicPr>
            <a:picLocks noChangeAspect="1"/>
          </p:cNvPicPr>
          <p:nvPr/>
        </p:nvPicPr>
        <p:blipFill>
          <a:blip r:embed="rId5"/>
          <a:stretch>
            <a:fillRect/>
          </a:stretch>
        </p:blipFill>
        <p:spPr>
          <a:xfrm>
            <a:off x="3719999" y="6509853"/>
            <a:ext cx="1903332" cy="355600"/>
          </a:xfrm>
          <a:prstGeom prst="rect">
            <a:avLst/>
          </a:prstGeom>
        </p:spPr>
      </p:pic>
      <p:pic>
        <p:nvPicPr>
          <p:cNvPr id="14" name="Picture 13"/>
          <p:cNvPicPr>
            <a:picLocks noChangeAspect="1"/>
          </p:cNvPicPr>
          <p:nvPr/>
        </p:nvPicPr>
        <p:blipFill>
          <a:blip r:embed="rId6"/>
          <a:stretch>
            <a:fillRect/>
          </a:stretch>
        </p:blipFill>
        <p:spPr>
          <a:xfrm>
            <a:off x="5617817" y="6513442"/>
            <a:ext cx="1903332" cy="355600"/>
          </a:xfrm>
          <a:prstGeom prst="rect">
            <a:avLst/>
          </a:prstGeom>
        </p:spPr>
      </p:pic>
      <p:pic>
        <p:nvPicPr>
          <p:cNvPr id="15" name="Picture 14"/>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516743" y="6513443"/>
            <a:ext cx="1638300" cy="355600"/>
          </a:xfrm>
          <a:prstGeom prst="rect">
            <a:avLst/>
          </a:prstGeom>
        </p:spPr>
      </p:pic>
      <p:pic>
        <p:nvPicPr>
          <p:cNvPr id="23" name="Picture 22"/>
          <p:cNvPicPr>
            <a:picLocks noChangeAspect="1"/>
          </p:cNvPicPr>
          <p:nvPr/>
        </p:nvPicPr>
        <p:blipFill>
          <a:blip r:embed="rId8">
            <a:alphaModFix amt="50000"/>
          </a:blip>
          <a:stretch>
            <a:fillRect/>
          </a:stretch>
        </p:blipFill>
        <p:spPr>
          <a:xfrm>
            <a:off x="3267641" y="-288212"/>
            <a:ext cx="6416398" cy="7052877"/>
          </a:xfrm>
          <a:prstGeom prst="rect">
            <a:avLst/>
          </a:prstGeom>
          <a:noFill/>
        </p:spPr>
      </p:pic>
      <p:grpSp>
        <p:nvGrpSpPr>
          <p:cNvPr id="16" name="Group 15"/>
          <p:cNvGrpSpPr/>
          <p:nvPr/>
        </p:nvGrpSpPr>
        <p:grpSpPr>
          <a:xfrm>
            <a:off x="5706529" y="436209"/>
            <a:ext cx="2664232" cy="828105"/>
            <a:chOff x="1893974" y="2139672"/>
            <a:chExt cx="5347230" cy="1662043"/>
          </a:xfrm>
        </p:grpSpPr>
        <p:pic>
          <p:nvPicPr>
            <p:cNvPr id="17" name="Picture 16"/>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893974" y="2317750"/>
              <a:ext cx="3797300" cy="1104900"/>
            </a:xfrm>
            <a:prstGeom prst="rect">
              <a:avLst/>
            </a:prstGeom>
          </p:spPr>
        </p:pic>
        <p:pic>
          <p:nvPicPr>
            <p:cNvPr id="18" name="Picture 17"/>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717204" y="2505481"/>
              <a:ext cx="1054100" cy="571500"/>
            </a:xfrm>
            <a:prstGeom prst="rect">
              <a:avLst/>
            </a:prstGeom>
          </p:spPr>
        </p:pic>
        <p:pic>
          <p:nvPicPr>
            <p:cNvPr id="19" name="Picture 18"/>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717204" y="2139672"/>
              <a:ext cx="1524000" cy="1638300"/>
            </a:xfrm>
            <a:prstGeom prst="rect">
              <a:avLst/>
            </a:prstGeom>
          </p:spPr>
        </p:pic>
        <p:pic>
          <p:nvPicPr>
            <p:cNvPr id="20" name="Picture 19"/>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2629453" y="3238227"/>
              <a:ext cx="2171700" cy="190500"/>
            </a:xfrm>
            <a:prstGeom prst="rect">
              <a:avLst/>
            </a:prstGeom>
          </p:spPr>
        </p:pic>
        <p:pic>
          <p:nvPicPr>
            <p:cNvPr id="21" name="Picture 20"/>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3863002" y="3534191"/>
              <a:ext cx="1727200" cy="190500"/>
            </a:xfrm>
            <a:prstGeom prst="rect">
              <a:avLst/>
            </a:prstGeom>
          </p:spPr>
        </p:pic>
        <p:pic>
          <p:nvPicPr>
            <p:cNvPr id="22" name="Picture 21"/>
            <p:cNvPicPr>
              <a:picLocks noChangeAspect="1"/>
            </p:cNvPicPr>
            <p:nvPr/>
          </p:nvPicPr>
          <p:blipFill>
            <a:blip r:embed="rId14" cstate="email">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5713360" y="3369915"/>
              <a:ext cx="355600" cy="431800"/>
            </a:xfrm>
            <a:prstGeom prst="rect">
              <a:avLst/>
            </a:prstGeom>
          </p:spPr>
        </p:pic>
      </p:grpSp>
      <p:pic>
        <p:nvPicPr>
          <p:cNvPr id="25" name="Picture 24"/>
          <p:cNvPicPr>
            <a:picLocks noChangeAspect="1"/>
          </p:cNvPicPr>
          <p:nvPr/>
        </p:nvPicPr>
        <p:blipFill>
          <a:blip r:embed="rId15"/>
          <a:stretch>
            <a:fillRect/>
          </a:stretch>
        </p:blipFill>
        <p:spPr>
          <a:xfrm>
            <a:off x="5619689" y="6275702"/>
            <a:ext cx="3147955" cy="146417"/>
          </a:xfrm>
          <a:prstGeom prst="rect">
            <a:avLst/>
          </a:prstGeom>
        </p:spPr>
      </p:pic>
      <p:sp>
        <p:nvSpPr>
          <p:cNvPr id="29" name="Subtitle 2"/>
          <p:cNvSpPr>
            <a:spLocks noGrp="1"/>
          </p:cNvSpPr>
          <p:nvPr>
            <p:ph type="subTitle" idx="1"/>
          </p:nvPr>
        </p:nvSpPr>
        <p:spPr>
          <a:xfrm>
            <a:off x="304800" y="1371600"/>
            <a:ext cx="4267200" cy="4981897"/>
          </a:xfrm>
        </p:spPr>
        <p:txBody>
          <a:bodyPr>
            <a:noAutofit/>
          </a:bodyPr>
          <a:lstStyle/>
          <a:p>
            <a:pPr algn="l"/>
            <a:r>
              <a:rPr lang="en-US" sz="1600" dirty="0" smtClean="0">
                <a:solidFill>
                  <a:schemeClr val="tx1"/>
                </a:solidFill>
              </a:rPr>
              <a:t>Can </a:t>
            </a:r>
            <a:r>
              <a:rPr lang="en-US" sz="1600" dirty="0">
                <a:solidFill>
                  <a:schemeClr val="tx1"/>
                </a:solidFill>
              </a:rPr>
              <a:t>a few major donors fulfill </a:t>
            </a:r>
            <a:r>
              <a:rPr lang="en-US" sz="1600" dirty="0" smtClean="0">
                <a:solidFill>
                  <a:schemeClr val="tx1"/>
                </a:solidFill>
              </a:rPr>
              <a:t>Phase1 and </a:t>
            </a:r>
            <a:br>
              <a:rPr lang="en-US" sz="1600" dirty="0" smtClean="0">
                <a:solidFill>
                  <a:schemeClr val="tx1"/>
                </a:solidFill>
              </a:rPr>
            </a:br>
            <a:r>
              <a:rPr lang="en-US" sz="1600" dirty="0" smtClean="0">
                <a:solidFill>
                  <a:schemeClr val="tx1"/>
                </a:solidFill>
              </a:rPr>
              <a:t>Phase </a:t>
            </a:r>
            <a:r>
              <a:rPr lang="en-US" sz="1600" dirty="0">
                <a:solidFill>
                  <a:schemeClr val="tx1"/>
                </a:solidFill>
              </a:rPr>
              <a:t>2 and finish the whole campaign quickly? </a:t>
            </a:r>
          </a:p>
          <a:p>
            <a:pPr algn="l"/>
            <a:endParaRPr lang="en-US" sz="1600" dirty="0">
              <a:solidFill>
                <a:schemeClr val="tx1"/>
              </a:solidFill>
            </a:endParaRPr>
          </a:p>
          <a:p>
            <a:pPr algn="l"/>
            <a:endParaRPr lang="en-US" sz="1600" dirty="0">
              <a:solidFill>
                <a:schemeClr val="tx1"/>
              </a:solidFill>
            </a:endParaRPr>
          </a:p>
          <a:p>
            <a:pPr algn="l"/>
            <a:endParaRPr lang="en-US" sz="1600" dirty="0" smtClean="0">
              <a:solidFill>
                <a:schemeClr val="tx1"/>
              </a:solidFill>
            </a:endParaRPr>
          </a:p>
          <a:p>
            <a:pPr algn="l"/>
            <a:endParaRPr lang="en-US" sz="1600" dirty="0">
              <a:solidFill>
                <a:schemeClr val="tx1"/>
              </a:solidFill>
            </a:endParaRPr>
          </a:p>
          <a:p>
            <a:pPr algn="l"/>
            <a:r>
              <a:rPr lang="en-US" sz="1600" dirty="0" smtClean="0">
                <a:solidFill>
                  <a:schemeClr val="tx1"/>
                </a:solidFill>
              </a:rPr>
              <a:t>What do you mean by encouraging participants to plan for unpaid pledges?  How will excess phase 1 payments be carried over to phase </a:t>
            </a:r>
            <a:r>
              <a:rPr lang="en-US" sz="1600" dirty="0">
                <a:solidFill>
                  <a:schemeClr val="tx1"/>
                </a:solidFill>
              </a:rPr>
              <a:t>2?</a:t>
            </a:r>
          </a:p>
          <a:p>
            <a:pPr algn="l"/>
            <a:endParaRPr lang="en-US" sz="1600" dirty="0" smtClean="0">
              <a:solidFill>
                <a:schemeClr val="tx1"/>
              </a:solidFill>
            </a:endParaRPr>
          </a:p>
          <a:p>
            <a:pPr algn="l"/>
            <a:endParaRPr lang="en-US" sz="1600" dirty="0">
              <a:solidFill>
                <a:schemeClr val="tx1"/>
              </a:solidFill>
            </a:endParaRPr>
          </a:p>
        </p:txBody>
      </p:sp>
      <p:pic>
        <p:nvPicPr>
          <p:cNvPr id="2" name="Picture 1"/>
          <p:cNvPicPr>
            <a:picLocks noChangeAspect="1"/>
          </p:cNvPicPr>
          <p:nvPr/>
        </p:nvPicPr>
        <p:blipFill>
          <a:blip r:embed="rId16"/>
          <a:stretch>
            <a:fillRect/>
          </a:stretch>
        </p:blipFill>
        <p:spPr>
          <a:xfrm>
            <a:off x="0" y="381000"/>
            <a:ext cx="2057400" cy="602559"/>
          </a:xfrm>
          <a:prstGeom prst="rect">
            <a:avLst/>
          </a:prstGeom>
        </p:spPr>
      </p:pic>
      <p:sp>
        <p:nvSpPr>
          <p:cNvPr id="31" name="Subtitle 2"/>
          <p:cNvSpPr txBox="1">
            <a:spLocks/>
          </p:cNvSpPr>
          <p:nvPr/>
        </p:nvSpPr>
        <p:spPr>
          <a:xfrm>
            <a:off x="-20595" y="476543"/>
            <a:ext cx="3751082" cy="468741"/>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2400" b="1" spc="300" dirty="0" smtClean="0">
                <a:solidFill>
                  <a:schemeClr val="bg2"/>
                </a:solidFill>
                <a:latin typeface="Gill Sans MT"/>
                <a:cs typeface="Gill Sans MT"/>
              </a:rPr>
              <a:t>Questions:</a:t>
            </a:r>
          </a:p>
          <a:p>
            <a:pPr algn="l"/>
            <a:endParaRPr lang="en-US" sz="1400" spc="300" dirty="0">
              <a:solidFill>
                <a:schemeClr val="bg2"/>
              </a:solidFill>
              <a:latin typeface="Arial"/>
              <a:cs typeface="Arial"/>
            </a:endParaRPr>
          </a:p>
        </p:txBody>
      </p:sp>
      <p:sp>
        <p:nvSpPr>
          <p:cNvPr id="24" name="Subtitle 2"/>
          <p:cNvSpPr txBox="1">
            <a:spLocks/>
          </p:cNvSpPr>
          <p:nvPr/>
        </p:nvSpPr>
        <p:spPr>
          <a:xfrm>
            <a:off x="4571998" y="1371600"/>
            <a:ext cx="4419602" cy="4960026"/>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en-US" sz="1400" dirty="0" smtClean="0">
                <a:solidFill>
                  <a:schemeClr val="tx1"/>
                </a:solidFill>
              </a:rPr>
              <a:t>Yes</a:t>
            </a:r>
            <a:r>
              <a:rPr lang="en-US" sz="1400" dirty="0">
                <a:solidFill>
                  <a:schemeClr val="tx1"/>
                </a:solidFill>
              </a:rPr>
              <a:t>, but it isn’t the intent of the grant. We are looking for Camps who will use the campaign to reach out to more Alumni and camp supporters and increase the base of philanthropic support  for camp</a:t>
            </a:r>
            <a:r>
              <a:rPr lang="en-US" sz="1400" dirty="0" smtClean="0">
                <a:solidFill>
                  <a:schemeClr val="tx1"/>
                </a:solidFill>
              </a:rPr>
              <a:t>.  To encourage phase 2 outreach, </a:t>
            </a:r>
            <a:r>
              <a:rPr lang="en-US" sz="1400" b="1" dirty="0" smtClean="0">
                <a:solidFill>
                  <a:schemeClr val="tx1"/>
                </a:solidFill>
              </a:rPr>
              <a:t>a bonus will be given to the camp with the most phase 2 donors.</a:t>
            </a:r>
          </a:p>
          <a:p>
            <a:pPr algn="l"/>
            <a:endParaRPr lang="en-US" sz="1600" b="1" dirty="0">
              <a:solidFill>
                <a:schemeClr val="tx1"/>
              </a:solidFill>
            </a:endParaRPr>
          </a:p>
          <a:p>
            <a:pPr algn="l"/>
            <a:r>
              <a:rPr lang="en-US" sz="1600" dirty="0" smtClean="0">
                <a:solidFill>
                  <a:schemeClr val="tx1"/>
                </a:solidFill>
              </a:rPr>
              <a:t>Here are two examples:</a:t>
            </a:r>
            <a:br>
              <a:rPr lang="en-US" sz="1600" dirty="0" smtClean="0">
                <a:solidFill>
                  <a:schemeClr val="tx1"/>
                </a:solidFill>
              </a:rPr>
            </a:br>
            <a:r>
              <a:rPr lang="en-US" sz="1400" dirty="0" smtClean="0">
                <a:solidFill>
                  <a:schemeClr val="tx1"/>
                </a:solidFill>
              </a:rPr>
              <a:t>     If you solicit and receive four gifts of $25,000, all four should be reported as Phase 1 gifts if they are intended to be paid by 3/18/14.  If any are not paid in full within that time the others (with payments of at least $9000) will assure that the phase 1 pool from JCamp 180 is maximized.  The payments in excess of $54,000 and any payments received after 3/18/14 but before 9/18/16 will be counted toward phase 2 gifts.</a:t>
            </a:r>
            <a:br>
              <a:rPr lang="en-US" sz="1400" dirty="0" smtClean="0">
                <a:solidFill>
                  <a:schemeClr val="tx1"/>
                </a:solidFill>
              </a:rPr>
            </a:br>
            <a:r>
              <a:rPr lang="en-US" sz="1400" dirty="0">
                <a:solidFill>
                  <a:schemeClr val="tx1"/>
                </a:solidFill>
              </a:rPr>
              <a:t>  </a:t>
            </a:r>
            <a:r>
              <a:rPr lang="en-US" sz="1400" dirty="0" smtClean="0">
                <a:solidFill>
                  <a:schemeClr val="tx1"/>
                </a:solidFill>
              </a:rPr>
              <a:t>   Alternatively, If </a:t>
            </a:r>
            <a:r>
              <a:rPr lang="en-US" sz="1400" dirty="0">
                <a:solidFill>
                  <a:schemeClr val="tx1"/>
                </a:solidFill>
              </a:rPr>
              <a:t>you solicit and receive pledges that total $75,000 in phase 1.  JCamp 180 will only match the first $54,000.  The other $21,000 will be considered phase 2 gifts.  However, at least $54,000 in payments against </a:t>
            </a:r>
            <a:r>
              <a:rPr lang="en-US" sz="1400" dirty="0" smtClean="0">
                <a:solidFill>
                  <a:schemeClr val="tx1"/>
                </a:solidFill>
              </a:rPr>
              <a:t>these pledges </a:t>
            </a:r>
            <a:r>
              <a:rPr lang="en-US" sz="1400" dirty="0">
                <a:solidFill>
                  <a:schemeClr val="tx1"/>
                </a:solidFill>
              </a:rPr>
              <a:t>must meet phase 1 requirements.</a:t>
            </a:r>
            <a:endParaRPr lang="en-US" sz="1400" dirty="0" smtClean="0">
              <a:solidFill>
                <a:schemeClr val="tx1"/>
              </a:solidFill>
            </a:endParaRPr>
          </a:p>
        </p:txBody>
      </p:sp>
    </p:spTree>
    <p:extLst>
      <p:ext uri="{BB962C8B-B14F-4D97-AF65-F5344CB8AC3E}">
        <p14:creationId xmlns:p14="http://schemas.microsoft.com/office/powerpoint/2010/main" val="28850065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 y="0"/>
            <a:ext cx="9144000" cy="6637130"/>
          </a:xfrm>
          <a:prstGeom prst="rect">
            <a:avLst/>
          </a:prstGeom>
        </p:spPr>
      </p:pic>
      <p:pic>
        <p:nvPicPr>
          <p:cNvPr id="11" name="Picture 10"/>
          <p:cNvPicPr>
            <a:picLocks noChangeAspect="1"/>
          </p:cNvPicPr>
          <p:nvPr/>
        </p:nvPicPr>
        <p:blipFill>
          <a:blip r:embed="rId3"/>
          <a:stretch>
            <a:fillRect/>
          </a:stretch>
        </p:blipFill>
        <p:spPr>
          <a:xfrm>
            <a:off x="-1" y="6509031"/>
            <a:ext cx="1838759" cy="355600"/>
          </a:xfrm>
          <a:prstGeom prst="rect">
            <a:avLst/>
          </a:prstGeom>
        </p:spPr>
      </p:pic>
      <p:pic>
        <p:nvPicPr>
          <p:cNvPr id="12" name="Picture 11"/>
          <p:cNvPicPr>
            <a:picLocks noChangeAspect="1"/>
          </p:cNvPicPr>
          <p:nvPr/>
        </p:nvPicPr>
        <p:blipFill>
          <a:blip r:embed="rId4"/>
          <a:stretch>
            <a:fillRect/>
          </a:stretch>
        </p:blipFill>
        <p:spPr>
          <a:xfrm>
            <a:off x="1827154" y="6513443"/>
            <a:ext cx="1903332" cy="355600"/>
          </a:xfrm>
          <a:prstGeom prst="rect">
            <a:avLst/>
          </a:prstGeom>
        </p:spPr>
      </p:pic>
      <p:pic>
        <p:nvPicPr>
          <p:cNvPr id="13" name="Picture 12"/>
          <p:cNvPicPr>
            <a:picLocks noChangeAspect="1"/>
          </p:cNvPicPr>
          <p:nvPr/>
        </p:nvPicPr>
        <p:blipFill>
          <a:blip r:embed="rId5"/>
          <a:stretch>
            <a:fillRect/>
          </a:stretch>
        </p:blipFill>
        <p:spPr>
          <a:xfrm>
            <a:off x="3719999" y="6509853"/>
            <a:ext cx="1903332" cy="355600"/>
          </a:xfrm>
          <a:prstGeom prst="rect">
            <a:avLst/>
          </a:prstGeom>
        </p:spPr>
      </p:pic>
      <p:pic>
        <p:nvPicPr>
          <p:cNvPr id="14" name="Picture 13"/>
          <p:cNvPicPr>
            <a:picLocks noChangeAspect="1"/>
          </p:cNvPicPr>
          <p:nvPr/>
        </p:nvPicPr>
        <p:blipFill>
          <a:blip r:embed="rId6"/>
          <a:stretch>
            <a:fillRect/>
          </a:stretch>
        </p:blipFill>
        <p:spPr>
          <a:xfrm>
            <a:off x="5617817" y="6513442"/>
            <a:ext cx="1903332" cy="355600"/>
          </a:xfrm>
          <a:prstGeom prst="rect">
            <a:avLst/>
          </a:prstGeom>
        </p:spPr>
      </p:pic>
      <p:pic>
        <p:nvPicPr>
          <p:cNvPr id="15" name="Picture 14"/>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516743" y="6513443"/>
            <a:ext cx="1638300" cy="355600"/>
          </a:xfrm>
          <a:prstGeom prst="rect">
            <a:avLst/>
          </a:prstGeom>
        </p:spPr>
      </p:pic>
      <p:pic>
        <p:nvPicPr>
          <p:cNvPr id="23" name="Picture 22"/>
          <p:cNvPicPr>
            <a:picLocks noChangeAspect="1"/>
          </p:cNvPicPr>
          <p:nvPr/>
        </p:nvPicPr>
        <p:blipFill>
          <a:blip r:embed="rId8">
            <a:alphaModFix amt="50000"/>
          </a:blip>
          <a:stretch>
            <a:fillRect/>
          </a:stretch>
        </p:blipFill>
        <p:spPr>
          <a:xfrm>
            <a:off x="3267641" y="-288212"/>
            <a:ext cx="6416398" cy="7052877"/>
          </a:xfrm>
          <a:prstGeom prst="rect">
            <a:avLst/>
          </a:prstGeom>
          <a:noFill/>
        </p:spPr>
      </p:pic>
      <p:grpSp>
        <p:nvGrpSpPr>
          <p:cNvPr id="16" name="Group 15"/>
          <p:cNvGrpSpPr/>
          <p:nvPr/>
        </p:nvGrpSpPr>
        <p:grpSpPr>
          <a:xfrm>
            <a:off x="5706529" y="436209"/>
            <a:ext cx="2664232" cy="828105"/>
            <a:chOff x="1893974" y="2139672"/>
            <a:chExt cx="5347230" cy="1662043"/>
          </a:xfrm>
        </p:grpSpPr>
        <p:pic>
          <p:nvPicPr>
            <p:cNvPr id="17" name="Picture 16"/>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893974" y="2317750"/>
              <a:ext cx="3797300" cy="1104900"/>
            </a:xfrm>
            <a:prstGeom prst="rect">
              <a:avLst/>
            </a:prstGeom>
          </p:spPr>
        </p:pic>
        <p:pic>
          <p:nvPicPr>
            <p:cNvPr id="18" name="Picture 17"/>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717204" y="2505481"/>
              <a:ext cx="1054100" cy="571500"/>
            </a:xfrm>
            <a:prstGeom prst="rect">
              <a:avLst/>
            </a:prstGeom>
          </p:spPr>
        </p:pic>
        <p:pic>
          <p:nvPicPr>
            <p:cNvPr id="19" name="Picture 18"/>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717204" y="2139672"/>
              <a:ext cx="1524000" cy="1638300"/>
            </a:xfrm>
            <a:prstGeom prst="rect">
              <a:avLst/>
            </a:prstGeom>
          </p:spPr>
        </p:pic>
        <p:pic>
          <p:nvPicPr>
            <p:cNvPr id="20" name="Picture 19"/>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2629453" y="3238227"/>
              <a:ext cx="2171700" cy="190500"/>
            </a:xfrm>
            <a:prstGeom prst="rect">
              <a:avLst/>
            </a:prstGeom>
          </p:spPr>
        </p:pic>
        <p:pic>
          <p:nvPicPr>
            <p:cNvPr id="21" name="Picture 20"/>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3863002" y="3534191"/>
              <a:ext cx="1727200" cy="190500"/>
            </a:xfrm>
            <a:prstGeom prst="rect">
              <a:avLst/>
            </a:prstGeom>
          </p:spPr>
        </p:pic>
        <p:pic>
          <p:nvPicPr>
            <p:cNvPr id="22" name="Picture 21"/>
            <p:cNvPicPr>
              <a:picLocks noChangeAspect="1"/>
            </p:cNvPicPr>
            <p:nvPr/>
          </p:nvPicPr>
          <p:blipFill>
            <a:blip r:embed="rId14" cstate="email">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5713360" y="3369915"/>
              <a:ext cx="355600" cy="431800"/>
            </a:xfrm>
            <a:prstGeom prst="rect">
              <a:avLst/>
            </a:prstGeom>
          </p:spPr>
        </p:pic>
      </p:grpSp>
      <p:pic>
        <p:nvPicPr>
          <p:cNvPr id="25" name="Picture 24"/>
          <p:cNvPicPr>
            <a:picLocks noChangeAspect="1"/>
          </p:cNvPicPr>
          <p:nvPr/>
        </p:nvPicPr>
        <p:blipFill>
          <a:blip r:embed="rId15"/>
          <a:stretch>
            <a:fillRect/>
          </a:stretch>
        </p:blipFill>
        <p:spPr>
          <a:xfrm>
            <a:off x="5619689" y="6275702"/>
            <a:ext cx="3147955" cy="146417"/>
          </a:xfrm>
          <a:prstGeom prst="rect">
            <a:avLst/>
          </a:prstGeom>
        </p:spPr>
      </p:pic>
      <p:pic>
        <p:nvPicPr>
          <p:cNvPr id="2" name="Picture 1"/>
          <p:cNvPicPr>
            <a:picLocks noChangeAspect="1"/>
          </p:cNvPicPr>
          <p:nvPr/>
        </p:nvPicPr>
        <p:blipFill>
          <a:blip r:embed="rId16"/>
          <a:stretch>
            <a:fillRect/>
          </a:stretch>
        </p:blipFill>
        <p:spPr>
          <a:xfrm>
            <a:off x="0" y="381000"/>
            <a:ext cx="2057400" cy="602559"/>
          </a:xfrm>
          <a:prstGeom prst="rect">
            <a:avLst/>
          </a:prstGeom>
        </p:spPr>
      </p:pic>
      <p:sp>
        <p:nvSpPr>
          <p:cNvPr id="31" name="Subtitle 2"/>
          <p:cNvSpPr txBox="1">
            <a:spLocks/>
          </p:cNvSpPr>
          <p:nvPr/>
        </p:nvSpPr>
        <p:spPr>
          <a:xfrm>
            <a:off x="-20595" y="476543"/>
            <a:ext cx="3751082" cy="468741"/>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2400" b="1" spc="300" dirty="0" smtClean="0">
                <a:solidFill>
                  <a:schemeClr val="bg2"/>
                </a:solidFill>
                <a:latin typeface="Gill Sans MT"/>
                <a:cs typeface="Gill Sans MT"/>
              </a:rPr>
              <a:t>CODE:</a:t>
            </a:r>
          </a:p>
          <a:p>
            <a:pPr algn="l"/>
            <a:endParaRPr lang="en-US" sz="1400" spc="300" dirty="0">
              <a:solidFill>
                <a:schemeClr val="bg2"/>
              </a:solidFill>
              <a:latin typeface="Arial"/>
              <a:cs typeface="Arial"/>
            </a:endParaRPr>
          </a:p>
        </p:txBody>
      </p:sp>
      <p:sp>
        <p:nvSpPr>
          <p:cNvPr id="3" name="Subtitle 2"/>
          <p:cNvSpPr>
            <a:spLocks noGrp="1"/>
          </p:cNvSpPr>
          <p:nvPr>
            <p:ph type="subTitle" idx="1"/>
          </p:nvPr>
        </p:nvSpPr>
        <p:spPr>
          <a:xfrm>
            <a:off x="1371600" y="1905000"/>
            <a:ext cx="6400800" cy="3733800"/>
          </a:xfrm>
        </p:spPr>
        <p:txBody>
          <a:bodyPr>
            <a:normAutofit fontScale="92500"/>
          </a:bodyPr>
          <a:lstStyle/>
          <a:p>
            <a:r>
              <a:rPr lang="en-US" dirty="0" smtClean="0">
                <a:solidFill>
                  <a:schemeClr val="tx1"/>
                </a:solidFill>
              </a:rPr>
              <a:t>To </a:t>
            </a:r>
            <a:r>
              <a:rPr lang="en-US" dirty="0">
                <a:solidFill>
                  <a:schemeClr val="tx1"/>
                </a:solidFill>
              </a:rPr>
              <a:t>receive credit for viewing </a:t>
            </a:r>
            <a:r>
              <a:rPr lang="en-US" dirty="0" smtClean="0">
                <a:solidFill>
                  <a:schemeClr val="tx1"/>
                </a:solidFill>
              </a:rPr>
              <a:t>a recording of this webinar, e-mail the word:</a:t>
            </a:r>
            <a:br>
              <a:rPr lang="en-US" dirty="0" smtClean="0">
                <a:solidFill>
                  <a:schemeClr val="tx1"/>
                </a:solidFill>
              </a:rPr>
            </a:br>
            <a:endParaRPr lang="en-US" dirty="0">
              <a:solidFill>
                <a:schemeClr val="tx1"/>
              </a:solidFill>
            </a:endParaRPr>
          </a:p>
          <a:p>
            <a:r>
              <a:rPr lang="en-US" dirty="0" smtClean="0">
                <a:solidFill>
                  <a:schemeClr val="tx1"/>
                </a:solidFill>
                <a:latin typeface="Arial Black" pitchFamily="34" charset="0"/>
              </a:rPr>
              <a:t>Springfield</a:t>
            </a:r>
            <a:br>
              <a:rPr lang="en-US" dirty="0" smtClean="0">
                <a:solidFill>
                  <a:schemeClr val="tx1"/>
                </a:solidFill>
                <a:latin typeface="Arial Black" pitchFamily="34" charset="0"/>
              </a:rPr>
            </a:br>
            <a:r>
              <a:rPr lang="en-US" dirty="0" smtClean="0">
                <a:solidFill>
                  <a:schemeClr val="tx1"/>
                </a:solidFill>
              </a:rPr>
              <a:t/>
            </a:r>
            <a:br>
              <a:rPr lang="en-US" dirty="0" smtClean="0">
                <a:solidFill>
                  <a:schemeClr val="tx1"/>
                </a:solidFill>
              </a:rPr>
            </a:br>
            <a:r>
              <a:rPr lang="en-US" sz="1800" dirty="0" smtClean="0">
                <a:solidFill>
                  <a:schemeClr val="tx1"/>
                </a:solidFill>
              </a:rPr>
              <a:t>to:  </a:t>
            </a:r>
            <a:r>
              <a:rPr lang="en-US" dirty="0" smtClean="0">
                <a:solidFill>
                  <a:schemeClr val="tx1"/>
                </a:solidFill>
              </a:rPr>
              <a:t/>
            </a:r>
            <a:br>
              <a:rPr lang="en-US" dirty="0" smtClean="0">
                <a:solidFill>
                  <a:schemeClr val="tx1"/>
                </a:solidFill>
              </a:rPr>
            </a:br>
            <a:r>
              <a:rPr lang="en-US" dirty="0" smtClean="0">
                <a:solidFill>
                  <a:schemeClr val="tx1"/>
                </a:solidFill>
                <a:hlinkClick r:id="rId17"/>
              </a:rPr>
              <a:t>mark@hgf.org</a:t>
            </a:r>
            <a:r>
              <a:rPr lang="en-US" dirty="0" smtClean="0">
                <a:solidFill>
                  <a:schemeClr val="tx1"/>
                </a:solidFill>
              </a:rPr>
              <a:t> </a:t>
            </a:r>
            <a:br>
              <a:rPr lang="en-US" dirty="0" smtClean="0">
                <a:solidFill>
                  <a:schemeClr val="tx1"/>
                </a:solidFill>
              </a:rPr>
            </a:br>
            <a:endParaRPr lang="en-US" dirty="0">
              <a:solidFill>
                <a:schemeClr val="tx1"/>
              </a:solidFill>
            </a:endParaRPr>
          </a:p>
        </p:txBody>
      </p:sp>
    </p:spTree>
    <p:extLst>
      <p:ext uri="{BB962C8B-B14F-4D97-AF65-F5344CB8AC3E}">
        <p14:creationId xmlns:p14="http://schemas.microsoft.com/office/powerpoint/2010/main" val="12239229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9144000" cy="6637130"/>
          </a:xfrm>
          <a:prstGeom prst="rect">
            <a:avLst/>
          </a:prstGeom>
        </p:spPr>
      </p:pic>
      <p:pic>
        <p:nvPicPr>
          <p:cNvPr id="11" name="Picture 10"/>
          <p:cNvPicPr>
            <a:picLocks noChangeAspect="1"/>
          </p:cNvPicPr>
          <p:nvPr/>
        </p:nvPicPr>
        <p:blipFill>
          <a:blip r:embed="rId3"/>
          <a:stretch>
            <a:fillRect/>
          </a:stretch>
        </p:blipFill>
        <p:spPr>
          <a:xfrm>
            <a:off x="-1" y="6509031"/>
            <a:ext cx="1838759" cy="355600"/>
          </a:xfrm>
          <a:prstGeom prst="rect">
            <a:avLst/>
          </a:prstGeom>
        </p:spPr>
      </p:pic>
      <p:pic>
        <p:nvPicPr>
          <p:cNvPr id="12" name="Picture 11"/>
          <p:cNvPicPr>
            <a:picLocks noChangeAspect="1"/>
          </p:cNvPicPr>
          <p:nvPr/>
        </p:nvPicPr>
        <p:blipFill>
          <a:blip r:embed="rId4"/>
          <a:stretch>
            <a:fillRect/>
          </a:stretch>
        </p:blipFill>
        <p:spPr>
          <a:xfrm>
            <a:off x="1827154" y="6513443"/>
            <a:ext cx="1903332" cy="355600"/>
          </a:xfrm>
          <a:prstGeom prst="rect">
            <a:avLst/>
          </a:prstGeom>
        </p:spPr>
      </p:pic>
      <p:pic>
        <p:nvPicPr>
          <p:cNvPr id="13" name="Picture 12"/>
          <p:cNvPicPr>
            <a:picLocks noChangeAspect="1"/>
          </p:cNvPicPr>
          <p:nvPr/>
        </p:nvPicPr>
        <p:blipFill>
          <a:blip r:embed="rId5"/>
          <a:stretch>
            <a:fillRect/>
          </a:stretch>
        </p:blipFill>
        <p:spPr>
          <a:xfrm>
            <a:off x="3719999" y="6509853"/>
            <a:ext cx="1903332" cy="355600"/>
          </a:xfrm>
          <a:prstGeom prst="rect">
            <a:avLst/>
          </a:prstGeom>
        </p:spPr>
      </p:pic>
      <p:pic>
        <p:nvPicPr>
          <p:cNvPr id="14" name="Picture 13"/>
          <p:cNvPicPr>
            <a:picLocks noChangeAspect="1"/>
          </p:cNvPicPr>
          <p:nvPr/>
        </p:nvPicPr>
        <p:blipFill>
          <a:blip r:embed="rId6"/>
          <a:stretch>
            <a:fillRect/>
          </a:stretch>
        </p:blipFill>
        <p:spPr>
          <a:xfrm>
            <a:off x="5617817" y="6513442"/>
            <a:ext cx="1903332" cy="355600"/>
          </a:xfrm>
          <a:prstGeom prst="rect">
            <a:avLst/>
          </a:prstGeom>
        </p:spPr>
      </p:pic>
      <p:pic>
        <p:nvPicPr>
          <p:cNvPr id="15" name="Picture 14"/>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516743" y="6513443"/>
            <a:ext cx="1638300" cy="355600"/>
          </a:xfrm>
          <a:prstGeom prst="rect">
            <a:avLst/>
          </a:prstGeom>
        </p:spPr>
      </p:pic>
      <p:pic>
        <p:nvPicPr>
          <p:cNvPr id="23" name="Picture 22"/>
          <p:cNvPicPr>
            <a:picLocks noChangeAspect="1"/>
          </p:cNvPicPr>
          <p:nvPr/>
        </p:nvPicPr>
        <p:blipFill>
          <a:blip r:embed="rId8">
            <a:alphaModFix amt="50000"/>
          </a:blip>
          <a:stretch>
            <a:fillRect/>
          </a:stretch>
        </p:blipFill>
        <p:spPr>
          <a:xfrm>
            <a:off x="3267641" y="-288212"/>
            <a:ext cx="6416398" cy="7052877"/>
          </a:xfrm>
          <a:prstGeom prst="rect">
            <a:avLst/>
          </a:prstGeom>
          <a:noFill/>
        </p:spPr>
      </p:pic>
      <p:grpSp>
        <p:nvGrpSpPr>
          <p:cNvPr id="16" name="Group 15"/>
          <p:cNvGrpSpPr/>
          <p:nvPr/>
        </p:nvGrpSpPr>
        <p:grpSpPr>
          <a:xfrm>
            <a:off x="5706529" y="436209"/>
            <a:ext cx="2664232" cy="828105"/>
            <a:chOff x="1893974" y="2139672"/>
            <a:chExt cx="5347230" cy="1662043"/>
          </a:xfrm>
        </p:grpSpPr>
        <p:pic>
          <p:nvPicPr>
            <p:cNvPr id="17" name="Picture 16"/>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893974" y="2317750"/>
              <a:ext cx="3797300" cy="1104900"/>
            </a:xfrm>
            <a:prstGeom prst="rect">
              <a:avLst/>
            </a:prstGeom>
          </p:spPr>
        </p:pic>
        <p:pic>
          <p:nvPicPr>
            <p:cNvPr id="18" name="Picture 17"/>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717204" y="2505481"/>
              <a:ext cx="1054100" cy="571500"/>
            </a:xfrm>
            <a:prstGeom prst="rect">
              <a:avLst/>
            </a:prstGeom>
          </p:spPr>
        </p:pic>
        <p:pic>
          <p:nvPicPr>
            <p:cNvPr id="19" name="Picture 18"/>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717204" y="2139672"/>
              <a:ext cx="1524000" cy="1638300"/>
            </a:xfrm>
            <a:prstGeom prst="rect">
              <a:avLst/>
            </a:prstGeom>
          </p:spPr>
        </p:pic>
        <p:pic>
          <p:nvPicPr>
            <p:cNvPr id="20" name="Picture 19"/>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2629453" y="3238227"/>
              <a:ext cx="2171700" cy="190500"/>
            </a:xfrm>
            <a:prstGeom prst="rect">
              <a:avLst/>
            </a:prstGeom>
          </p:spPr>
        </p:pic>
        <p:pic>
          <p:nvPicPr>
            <p:cNvPr id="21" name="Picture 20"/>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3863002" y="3534191"/>
              <a:ext cx="1727200" cy="190500"/>
            </a:xfrm>
            <a:prstGeom prst="rect">
              <a:avLst/>
            </a:prstGeom>
          </p:spPr>
        </p:pic>
        <p:pic>
          <p:nvPicPr>
            <p:cNvPr id="22" name="Picture 21"/>
            <p:cNvPicPr>
              <a:picLocks noChangeAspect="1"/>
            </p:cNvPicPr>
            <p:nvPr/>
          </p:nvPicPr>
          <p:blipFill>
            <a:blip r:embed="rId14" cstate="email">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5713360" y="3369915"/>
              <a:ext cx="355600" cy="431800"/>
            </a:xfrm>
            <a:prstGeom prst="rect">
              <a:avLst/>
            </a:prstGeom>
          </p:spPr>
        </p:pic>
      </p:grpSp>
      <p:pic>
        <p:nvPicPr>
          <p:cNvPr id="25" name="Picture 24"/>
          <p:cNvPicPr>
            <a:picLocks noChangeAspect="1"/>
          </p:cNvPicPr>
          <p:nvPr/>
        </p:nvPicPr>
        <p:blipFill>
          <a:blip r:embed="rId15"/>
          <a:stretch>
            <a:fillRect/>
          </a:stretch>
        </p:blipFill>
        <p:spPr>
          <a:xfrm>
            <a:off x="5619689" y="6275702"/>
            <a:ext cx="3147955" cy="146417"/>
          </a:xfrm>
          <a:prstGeom prst="rect">
            <a:avLst/>
          </a:prstGeom>
        </p:spPr>
      </p:pic>
      <p:sp>
        <p:nvSpPr>
          <p:cNvPr id="29" name="Subtitle 2"/>
          <p:cNvSpPr>
            <a:spLocks noGrp="1"/>
          </p:cNvSpPr>
          <p:nvPr>
            <p:ph type="subTitle" idx="1"/>
          </p:nvPr>
        </p:nvSpPr>
        <p:spPr>
          <a:xfrm>
            <a:off x="838199" y="1447800"/>
            <a:ext cx="7298435" cy="4901110"/>
          </a:xfrm>
        </p:spPr>
        <p:txBody>
          <a:bodyPr>
            <a:noAutofit/>
          </a:bodyPr>
          <a:lstStyle/>
          <a:p>
            <a:pPr marL="457200" indent="-457200" algn="l">
              <a:buFont typeface="Arial" pitchFamily="34" charset="0"/>
              <a:buChar char="•"/>
            </a:pPr>
            <a:r>
              <a:rPr lang="en-US" sz="1800" dirty="0" smtClean="0">
                <a:solidFill>
                  <a:schemeClr val="tx1"/>
                </a:solidFill>
              </a:rPr>
              <a:t>This webinar is considered illustrative only.  Although we have intended to fairly and accurately represent the </a:t>
            </a:r>
            <a:r>
              <a:rPr lang="en-US" sz="1800" b="1" i="1" dirty="0">
                <a:solidFill>
                  <a:schemeClr val="tx1"/>
                </a:solidFill>
              </a:rPr>
              <a:t>Chai Match 2</a:t>
            </a:r>
            <a:r>
              <a:rPr lang="en-US" sz="1800" dirty="0">
                <a:solidFill>
                  <a:schemeClr val="tx1"/>
                </a:solidFill>
              </a:rPr>
              <a:t> </a:t>
            </a:r>
            <a:r>
              <a:rPr lang="en-US" sz="1800" dirty="0" smtClean="0">
                <a:solidFill>
                  <a:schemeClr val="tx1"/>
                </a:solidFill>
              </a:rPr>
              <a:t>program, the </a:t>
            </a:r>
            <a:r>
              <a:rPr lang="en-US" sz="1800" dirty="0">
                <a:solidFill>
                  <a:schemeClr val="tx1"/>
                </a:solidFill>
              </a:rPr>
              <a:t>full rules and </a:t>
            </a:r>
            <a:r>
              <a:rPr lang="en-US" sz="1800" dirty="0" smtClean="0">
                <a:solidFill>
                  <a:schemeClr val="tx1"/>
                </a:solidFill>
              </a:rPr>
              <a:t>requirements for </a:t>
            </a:r>
            <a:r>
              <a:rPr lang="en-US" sz="1800" dirty="0">
                <a:solidFill>
                  <a:schemeClr val="tx1"/>
                </a:solidFill>
              </a:rPr>
              <a:t>the </a:t>
            </a:r>
            <a:r>
              <a:rPr lang="en-US" sz="1800" b="1" i="1" dirty="0">
                <a:solidFill>
                  <a:schemeClr val="tx1"/>
                </a:solidFill>
              </a:rPr>
              <a:t>Chai Match 2</a:t>
            </a:r>
            <a:r>
              <a:rPr lang="en-US" sz="1800" dirty="0">
                <a:solidFill>
                  <a:schemeClr val="tx1"/>
                </a:solidFill>
              </a:rPr>
              <a:t> matching grant program are outlined in the </a:t>
            </a:r>
            <a:r>
              <a:rPr lang="en-US" sz="1800" b="1" i="1" dirty="0">
                <a:solidFill>
                  <a:schemeClr val="tx1"/>
                </a:solidFill>
              </a:rPr>
              <a:t>Chai Match 2 </a:t>
            </a:r>
            <a:r>
              <a:rPr lang="en-US" sz="1800" dirty="0">
                <a:solidFill>
                  <a:schemeClr val="tx1"/>
                </a:solidFill>
              </a:rPr>
              <a:t>matching grant program brochure. </a:t>
            </a:r>
            <a:r>
              <a:rPr lang="en-US" sz="1800" dirty="0" smtClean="0">
                <a:solidFill>
                  <a:schemeClr val="tx1"/>
                </a:solidFill>
              </a:rPr>
              <a:t>  Copies of this brochure are available to each participating camp.  Participating camps should specifically request a copy of this document. </a:t>
            </a:r>
          </a:p>
          <a:p>
            <a:pPr marL="457200" indent="-457200" algn="l">
              <a:buFont typeface="Arial" pitchFamily="34" charset="0"/>
              <a:buChar char="•"/>
            </a:pPr>
            <a:r>
              <a:rPr lang="en-US" sz="1800" dirty="0" smtClean="0">
                <a:solidFill>
                  <a:schemeClr val="tx1"/>
                </a:solidFill>
              </a:rPr>
              <a:t>The </a:t>
            </a:r>
            <a:r>
              <a:rPr lang="en-US" sz="1800" dirty="0">
                <a:solidFill>
                  <a:schemeClr val="tx1"/>
                </a:solidFill>
              </a:rPr>
              <a:t>Harold Grinspoon </a:t>
            </a:r>
            <a:r>
              <a:rPr lang="en-US" sz="1800" dirty="0" smtClean="0">
                <a:solidFill>
                  <a:schemeClr val="tx1"/>
                </a:solidFill>
              </a:rPr>
              <a:t>Foundation and JCamp 180, a program of the Harold Grinspoon Foundation, reserve </a:t>
            </a:r>
            <a:r>
              <a:rPr lang="en-US" sz="1800" dirty="0">
                <a:solidFill>
                  <a:schemeClr val="tx1"/>
                </a:solidFill>
              </a:rPr>
              <a:t>the right to change the terms and conditions and/or terminate </a:t>
            </a:r>
            <a:r>
              <a:rPr lang="en-US" sz="1800" b="1" i="1" dirty="0">
                <a:solidFill>
                  <a:schemeClr val="tx1"/>
                </a:solidFill>
              </a:rPr>
              <a:t>Chai Match 2</a:t>
            </a:r>
            <a:r>
              <a:rPr lang="en-US" sz="1800" i="1" dirty="0">
                <a:solidFill>
                  <a:schemeClr val="tx1"/>
                </a:solidFill>
              </a:rPr>
              <a:t> </a:t>
            </a:r>
            <a:r>
              <a:rPr lang="en-US" sz="1800" dirty="0">
                <a:solidFill>
                  <a:schemeClr val="tx1"/>
                </a:solidFill>
              </a:rPr>
              <a:t>at any time</a:t>
            </a:r>
            <a:r>
              <a:rPr lang="en-US" sz="1800" dirty="0" smtClean="0">
                <a:solidFill>
                  <a:schemeClr val="tx1"/>
                </a:solidFill>
              </a:rPr>
              <a:t>.</a:t>
            </a:r>
          </a:p>
          <a:p>
            <a:pPr marL="457200" indent="-457200" algn="l">
              <a:buFont typeface="Arial" pitchFamily="34" charset="0"/>
              <a:buChar char="•"/>
            </a:pPr>
            <a:r>
              <a:rPr lang="en-US" sz="1800" dirty="0">
                <a:solidFill>
                  <a:schemeClr val="tx1"/>
                </a:solidFill>
              </a:rPr>
              <a:t>Participating camps are responsible </a:t>
            </a:r>
            <a:r>
              <a:rPr lang="en-US" sz="1800" dirty="0" smtClean="0">
                <a:solidFill>
                  <a:schemeClr val="tx1"/>
                </a:solidFill>
              </a:rPr>
              <a:t>for </a:t>
            </a:r>
            <a:r>
              <a:rPr lang="en-US" sz="1800" dirty="0">
                <a:solidFill>
                  <a:schemeClr val="tx1"/>
                </a:solidFill>
              </a:rPr>
              <a:t>meeting </a:t>
            </a:r>
            <a:r>
              <a:rPr lang="en-US" sz="1800" dirty="0" smtClean="0">
                <a:solidFill>
                  <a:schemeClr val="tx1"/>
                </a:solidFill>
              </a:rPr>
              <a:t>all requirements </a:t>
            </a:r>
            <a:r>
              <a:rPr lang="en-US" sz="1800" dirty="0">
                <a:solidFill>
                  <a:schemeClr val="tx1"/>
                </a:solidFill>
              </a:rPr>
              <a:t>for documentation </a:t>
            </a:r>
            <a:r>
              <a:rPr lang="en-US" sz="1800" dirty="0" smtClean="0">
                <a:solidFill>
                  <a:schemeClr val="tx1"/>
                </a:solidFill>
              </a:rPr>
              <a:t>submission as </a:t>
            </a:r>
            <a:r>
              <a:rPr lang="en-US" sz="1800" dirty="0">
                <a:solidFill>
                  <a:schemeClr val="tx1"/>
                </a:solidFill>
              </a:rPr>
              <a:t>outlined in this </a:t>
            </a:r>
            <a:r>
              <a:rPr lang="en-US" sz="1800" dirty="0" smtClean="0">
                <a:solidFill>
                  <a:schemeClr val="tx1"/>
                </a:solidFill>
              </a:rPr>
              <a:t>presentation and the </a:t>
            </a:r>
            <a:r>
              <a:rPr lang="en-US" sz="1800" b="1" i="1" dirty="0" smtClean="0">
                <a:solidFill>
                  <a:schemeClr val="tx1"/>
                </a:solidFill>
              </a:rPr>
              <a:t>Chai Match 2 </a:t>
            </a:r>
            <a:r>
              <a:rPr lang="en-US" sz="1800" dirty="0" smtClean="0">
                <a:solidFill>
                  <a:schemeClr val="tx1"/>
                </a:solidFill>
              </a:rPr>
              <a:t>matching grant program brochure. This responsibility is for both submission dates </a:t>
            </a:r>
            <a:r>
              <a:rPr lang="en-US" sz="1800" dirty="0">
                <a:solidFill>
                  <a:schemeClr val="tx1"/>
                </a:solidFill>
              </a:rPr>
              <a:t>and </a:t>
            </a:r>
            <a:r>
              <a:rPr lang="en-US" sz="1800" dirty="0" smtClean="0">
                <a:solidFill>
                  <a:schemeClr val="tx1"/>
                </a:solidFill>
              </a:rPr>
              <a:t>materials required to qualify for matching funds. </a:t>
            </a:r>
            <a:endParaRPr lang="en-US" sz="1800" dirty="0">
              <a:solidFill>
                <a:schemeClr val="tx1"/>
              </a:solidFill>
            </a:endParaRPr>
          </a:p>
          <a:p>
            <a:pPr marL="457200" indent="-457200" algn="l">
              <a:buFont typeface="Arial" pitchFamily="34" charset="0"/>
              <a:buChar char="•"/>
            </a:pPr>
            <a:endParaRPr lang="en-US" dirty="0">
              <a:solidFill>
                <a:schemeClr val="tx1"/>
              </a:solidFill>
            </a:endParaRPr>
          </a:p>
        </p:txBody>
      </p:sp>
      <p:pic>
        <p:nvPicPr>
          <p:cNvPr id="2" name="Picture 1"/>
          <p:cNvPicPr>
            <a:picLocks noChangeAspect="1"/>
          </p:cNvPicPr>
          <p:nvPr/>
        </p:nvPicPr>
        <p:blipFill>
          <a:blip r:embed="rId16"/>
          <a:stretch>
            <a:fillRect/>
          </a:stretch>
        </p:blipFill>
        <p:spPr>
          <a:xfrm>
            <a:off x="-2" y="394715"/>
            <a:ext cx="2209801" cy="783764"/>
          </a:xfrm>
          <a:prstGeom prst="rect">
            <a:avLst/>
          </a:prstGeom>
        </p:spPr>
      </p:pic>
      <p:sp>
        <p:nvSpPr>
          <p:cNvPr id="31" name="Subtitle 2"/>
          <p:cNvSpPr txBox="1">
            <a:spLocks/>
          </p:cNvSpPr>
          <p:nvPr/>
        </p:nvSpPr>
        <p:spPr>
          <a:xfrm>
            <a:off x="-1" y="475367"/>
            <a:ext cx="2133602" cy="703112"/>
          </a:xfrm>
          <a:prstGeom prst="rect">
            <a:avLst/>
          </a:prstGeom>
        </p:spPr>
        <p:txBody>
          <a:bodyPr vert="horz" lIns="91440" tIns="45720" rIns="91440" bIns="45720" rtlCol="0">
            <a:normAutofit fontScale="92500" lnSpcReduction="1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2400" b="1" spc="300" dirty="0" smtClean="0">
                <a:solidFill>
                  <a:schemeClr val="bg2"/>
                </a:solidFill>
                <a:latin typeface="Gill Sans MT"/>
                <a:cs typeface="Gill Sans MT"/>
              </a:rPr>
              <a:t>Legal Disclaimers</a:t>
            </a:r>
          </a:p>
          <a:p>
            <a:pPr algn="l"/>
            <a:endParaRPr lang="en-US" sz="1400" spc="300" dirty="0">
              <a:solidFill>
                <a:schemeClr val="bg2"/>
              </a:solidFill>
              <a:latin typeface="Arial"/>
              <a:cs typeface="Arial"/>
            </a:endParaRPr>
          </a:p>
        </p:txBody>
      </p:sp>
    </p:spTree>
    <p:extLst>
      <p:ext uri="{BB962C8B-B14F-4D97-AF65-F5344CB8AC3E}">
        <p14:creationId xmlns:p14="http://schemas.microsoft.com/office/powerpoint/2010/main" val="12625885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 y="0"/>
            <a:ext cx="9144000" cy="6637130"/>
          </a:xfrm>
          <a:prstGeom prst="rect">
            <a:avLst/>
          </a:prstGeom>
        </p:spPr>
      </p:pic>
      <p:pic>
        <p:nvPicPr>
          <p:cNvPr id="11" name="Picture 10"/>
          <p:cNvPicPr>
            <a:picLocks noChangeAspect="1"/>
          </p:cNvPicPr>
          <p:nvPr/>
        </p:nvPicPr>
        <p:blipFill>
          <a:blip r:embed="rId3"/>
          <a:stretch>
            <a:fillRect/>
          </a:stretch>
        </p:blipFill>
        <p:spPr>
          <a:xfrm>
            <a:off x="-1" y="6509031"/>
            <a:ext cx="1838759" cy="355600"/>
          </a:xfrm>
          <a:prstGeom prst="rect">
            <a:avLst/>
          </a:prstGeom>
        </p:spPr>
      </p:pic>
      <p:pic>
        <p:nvPicPr>
          <p:cNvPr id="12" name="Picture 11"/>
          <p:cNvPicPr>
            <a:picLocks noChangeAspect="1"/>
          </p:cNvPicPr>
          <p:nvPr/>
        </p:nvPicPr>
        <p:blipFill>
          <a:blip r:embed="rId4"/>
          <a:stretch>
            <a:fillRect/>
          </a:stretch>
        </p:blipFill>
        <p:spPr>
          <a:xfrm>
            <a:off x="1827154" y="6513443"/>
            <a:ext cx="1903332" cy="355600"/>
          </a:xfrm>
          <a:prstGeom prst="rect">
            <a:avLst/>
          </a:prstGeom>
        </p:spPr>
      </p:pic>
      <p:pic>
        <p:nvPicPr>
          <p:cNvPr id="13" name="Picture 12"/>
          <p:cNvPicPr>
            <a:picLocks noChangeAspect="1"/>
          </p:cNvPicPr>
          <p:nvPr/>
        </p:nvPicPr>
        <p:blipFill>
          <a:blip r:embed="rId5"/>
          <a:stretch>
            <a:fillRect/>
          </a:stretch>
        </p:blipFill>
        <p:spPr>
          <a:xfrm>
            <a:off x="3719999" y="6509853"/>
            <a:ext cx="1903332" cy="355600"/>
          </a:xfrm>
          <a:prstGeom prst="rect">
            <a:avLst/>
          </a:prstGeom>
        </p:spPr>
      </p:pic>
      <p:pic>
        <p:nvPicPr>
          <p:cNvPr id="14" name="Picture 13"/>
          <p:cNvPicPr>
            <a:picLocks noChangeAspect="1"/>
          </p:cNvPicPr>
          <p:nvPr/>
        </p:nvPicPr>
        <p:blipFill>
          <a:blip r:embed="rId6"/>
          <a:stretch>
            <a:fillRect/>
          </a:stretch>
        </p:blipFill>
        <p:spPr>
          <a:xfrm>
            <a:off x="5617817" y="6513442"/>
            <a:ext cx="1903332" cy="355600"/>
          </a:xfrm>
          <a:prstGeom prst="rect">
            <a:avLst/>
          </a:prstGeom>
        </p:spPr>
      </p:pic>
      <p:pic>
        <p:nvPicPr>
          <p:cNvPr id="15" name="Picture 14"/>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516743" y="6513443"/>
            <a:ext cx="1638300" cy="355600"/>
          </a:xfrm>
          <a:prstGeom prst="rect">
            <a:avLst/>
          </a:prstGeom>
        </p:spPr>
      </p:pic>
      <p:pic>
        <p:nvPicPr>
          <p:cNvPr id="23" name="Picture 22"/>
          <p:cNvPicPr>
            <a:picLocks noChangeAspect="1"/>
          </p:cNvPicPr>
          <p:nvPr/>
        </p:nvPicPr>
        <p:blipFill>
          <a:blip r:embed="rId8">
            <a:alphaModFix amt="50000"/>
          </a:blip>
          <a:stretch>
            <a:fillRect/>
          </a:stretch>
        </p:blipFill>
        <p:spPr>
          <a:xfrm>
            <a:off x="3267641" y="-288212"/>
            <a:ext cx="6416398" cy="7052877"/>
          </a:xfrm>
          <a:prstGeom prst="rect">
            <a:avLst/>
          </a:prstGeom>
          <a:noFill/>
        </p:spPr>
      </p:pic>
      <p:grpSp>
        <p:nvGrpSpPr>
          <p:cNvPr id="16" name="Group 15"/>
          <p:cNvGrpSpPr/>
          <p:nvPr/>
        </p:nvGrpSpPr>
        <p:grpSpPr>
          <a:xfrm>
            <a:off x="5706529" y="436209"/>
            <a:ext cx="2664232" cy="828105"/>
            <a:chOff x="1893974" y="2139672"/>
            <a:chExt cx="5347230" cy="1662043"/>
          </a:xfrm>
        </p:grpSpPr>
        <p:pic>
          <p:nvPicPr>
            <p:cNvPr id="17" name="Picture 16"/>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893974" y="2317750"/>
              <a:ext cx="3797300" cy="1104900"/>
            </a:xfrm>
            <a:prstGeom prst="rect">
              <a:avLst/>
            </a:prstGeom>
          </p:spPr>
        </p:pic>
        <p:pic>
          <p:nvPicPr>
            <p:cNvPr id="18" name="Picture 17"/>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717204" y="2505481"/>
              <a:ext cx="1054100" cy="571500"/>
            </a:xfrm>
            <a:prstGeom prst="rect">
              <a:avLst/>
            </a:prstGeom>
          </p:spPr>
        </p:pic>
        <p:pic>
          <p:nvPicPr>
            <p:cNvPr id="19" name="Picture 18"/>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717204" y="2139672"/>
              <a:ext cx="1524000" cy="1638300"/>
            </a:xfrm>
            <a:prstGeom prst="rect">
              <a:avLst/>
            </a:prstGeom>
          </p:spPr>
        </p:pic>
        <p:pic>
          <p:nvPicPr>
            <p:cNvPr id="20" name="Picture 19"/>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2629453" y="3238227"/>
              <a:ext cx="2171700" cy="190500"/>
            </a:xfrm>
            <a:prstGeom prst="rect">
              <a:avLst/>
            </a:prstGeom>
          </p:spPr>
        </p:pic>
        <p:pic>
          <p:nvPicPr>
            <p:cNvPr id="21" name="Picture 20"/>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3863002" y="3534191"/>
              <a:ext cx="1727200" cy="190500"/>
            </a:xfrm>
            <a:prstGeom prst="rect">
              <a:avLst/>
            </a:prstGeom>
          </p:spPr>
        </p:pic>
        <p:pic>
          <p:nvPicPr>
            <p:cNvPr id="22" name="Picture 21"/>
            <p:cNvPicPr>
              <a:picLocks noChangeAspect="1"/>
            </p:cNvPicPr>
            <p:nvPr/>
          </p:nvPicPr>
          <p:blipFill>
            <a:blip r:embed="rId14" cstate="email">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5713360" y="3369915"/>
              <a:ext cx="355600" cy="431800"/>
            </a:xfrm>
            <a:prstGeom prst="rect">
              <a:avLst/>
            </a:prstGeom>
          </p:spPr>
        </p:pic>
      </p:grpSp>
      <p:pic>
        <p:nvPicPr>
          <p:cNvPr id="25" name="Picture 24"/>
          <p:cNvPicPr>
            <a:picLocks noChangeAspect="1"/>
          </p:cNvPicPr>
          <p:nvPr/>
        </p:nvPicPr>
        <p:blipFill>
          <a:blip r:embed="rId15"/>
          <a:stretch>
            <a:fillRect/>
          </a:stretch>
        </p:blipFill>
        <p:spPr>
          <a:xfrm>
            <a:off x="5619689" y="6275702"/>
            <a:ext cx="3147955" cy="146417"/>
          </a:xfrm>
          <a:prstGeom prst="rect">
            <a:avLst/>
          </a:prstGeom>
        </p:spPr>
      </p:pic>
      <p:pic>
        <p:nvPicPr>
          <p:cNvPr id="2" name="Picture 1"/>
          <p:cNvPicPr>
            <a:picLocks noChangeAspect="1"/>
          </p:cNvPicPr>
          <p:nvPr/>
        </p:nvPicPr>
        <p:blipFill>
          <a:blip r:embed="rId16"/>
          <a:stretch>
            <a:fillRect/>
          </a:stretch>
        </p:blipFill>
        <p:spPr>
          <a:xfrm>
            <a:off x="0" y="381000"/>
            <a:ext cx="3048000" cy="602559"/>
          </a:xfrm>
          <a:prstGeom prst="rect">
            <a:avLst/>
          </a:prstGeom>
        </p:spPr>
      </p:pic>
      <p:sp>
        <p:nvSpPr>
          <p:cNvPr id="31" name="Subtitle 2"/>
          <p:cNvSpPr txBox="1">
            <a:spLocks/>
          </p:cNvSpPr>
          <p:nvPr/>
        </p:nvSpPr>
        <p:spPr>
          <a:xfrm>
            <a:off x="-20595" y="476543"/>
            <a:ext cx="3751082" cy="468741"/>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2400" b="1" spc="300" dirty="0" smtClean="0">
                <a:solidFill>
                  <a:schemeClr val="bg2"/>
                </a:solidFill>
                <a:latin typeface="Gill Sans MT"/>
                <a:cs typeface="Gill Sans MT"/>
              </a:rPr>
              <a:t>Your Questions:</a:t>
            </a:r>
          </a:p>
          <a:p>
            <a:pPr algn="l"/>
            <a:endParaRPr lang="en-US" sz="1400" spc="300" dirty="0">
              <a:solidFill>
                <a:schemeClr val="bg2"/>
              </a:solidFill>
              <a:latin typeface="Arial"/>
              <a:cs typeface="Arial"/>
            </a:endParaRPr>
          </a:p>
        </p:txBody>
      </p:sp>
      <p:sp>
        <p:nvSpPr>
          <p:cNvPr id="24" name="Subtitle 2"/>
          <p:cNvSpPr txBox="1">
            <a:spLocks/>
          </p:cNvSpPr>
          <p:nvPr/>
        </p:nvSpPr>
        <p:spPr>
          <a:xfrm>
            <a:off x="4571998" y="1371600"/>
            <a:ext cx="4419602" cy="4960026"/>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endParaRPr lang="en-US" sz="1600" dirty="0">
              <a:solidFill>
                <a:schemeClr val="tx1"/>
              </a:solidFill>
            </a:endParaRPr>
          </a:p>
        </p:txBody>
      </p:sp>
      <p:sp>
        <p:nvSpPr>
          <p:cNvPr id="3" name="TextBox 2"/>
          <p:cNvSpPr txBox="1"/>
          <p:nvPr/>
        </p:nvSpPr>
        <p:spPr>
          <a:xfrm>
            <a:off x="1600200" y="1905000"/>
            <a:ext cx="4800600" cy="2554545"/>
          </a:xfrm>
          <a:prstGeom prst="rect">
            <a:avLst/>
          </a:prstGeom>
          <a:noFill/>
        </p:spPr>
        <p:txBody>
          <a:bodyPr wrap="square" rtlCol="0">
            <a:spAutoFit/>
          </a:bodyPr>
          <a:lstStyle/>
          <a:p>
            <a:r>
              <a:rPr lang="en-US" sz="3200" dirty="0" smtClean="0"/>
              <a:t>E-mail questions to:</a:t>
            </a:r>
            <a:br>
              <a:rPr lang="en-US" sz="3200" dirty="0" smtClean="0"/>
            </a:br>
            <a:r>
              <a:rPr lang="en-US" sz="3200" dirty="0" smtClean="0"/>
              <a:t>          </a:t>
            </a:r>
            <a:r>
              <a:rPr lang="en-US" sz="3200" dirty="0" smtClean="0">
                <a:hlinkClick r:id="rId17"/>
              </a:rPr>
              <a:t>mark@hgf.org</a:t>
            </a:r>
            <a:r>
              <a:rPr lang="en-US" sz="3200" dirty="0" smtClean="0"/>
              <a:t/>
            </a:r>
            <a:br>
              <a:rPr lang="en-US" sz="3200" dirty="0" smtClean="0"/>
            </a:br>
            <a:r>
              <a:rPr lang="en-US" sz="3200" dirty="0" smtClean="0"/>
              <a:t>          or</a:t>
            </a:r>
            <a:br>
              <a:rPr lang="en-US" sz="3200" dirty="0" smtClean="0"/>
            </a:br>
            <a:r>
              <a:rPr lang="en-US" sz="3200" dirty="0" smtClean="0"/>
              <a:t>          </a:t>
            </a:r>
            <a:r>
              <a:rPr lang="en-US" sz="3200" dirty="0" smtClean="0">
                <a:hlinkClick r:id="rId18"/>
              </a:rPr>
              <a:t>marta@hgf.org</a:t>
            </a:r>
            <a:endParaRPr lang="en-US" sz="3200" dirty="0" smtClean="0"/>
          </a:p>
          <a:p>
            <a:endParaRPr lang="en-US" sz="3200" dirty="0"/>
          </a:p>
        </p:txBody>
      </p:sp>
    </p:spTree>
    <p:extLst>
      <p:ext uri="{BB962C8B-B14F-4D97-AF65-F5344CB8AC3E}">
        <p14:creationId xmlns:p14="http://schemas.microsoft.com/office/powerpoint/2010/main" val="3691510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9144000" cy="6637130"/>
          </a:xfrm>
          <a:prstGeom prst="rect">
            <a:avLst/>
          </a:prstGeom>
        </p:spPr>
      </p:pic>
      <p:pic>
        <p:nvPicPr>
          <p:cNvPr id="11" name="Picture 10"/>
          <p:cNvPicPr>
            <a:picLocks noChangeAspect="1"/>
          </p:cNvPicPr>
          <p:nvPr/>
        </p:nvPicPr>
        <p:blipFill>
          <a:blip r:embed="rId3"/>
          <a:stretch>
            <a:fillRect/>
          </a:stretch>
        </p:blipFill>
        <p:spPr>
          <a:xfrm>
            <a:off x="-1" y="6509031"/>
            <a:ext cx="1838759" cy="355600"/>
          </a:xfrm>
          <a:prstGeom prst="rect">
            <a:avLst/>
          </a:prstGeom>
        </p:spPr>
      </p:pic>
      <p:pic>
        <p:nvPicPr>
          <p:cNvPr id="12" name="Picture 11"/>
          <p:cNvPicPr>
            <a:picLocks noChangeAspect="1"/>
          </p:cNvPicPr>
          <p:nvPr/>
        </p:nvPicPr>
        <p:blipFill>
          <a:blip r:embed="rId4"/>
          <a:stretch>
            <a:fillRect/>
          </a:stretch>
        </p:blipFill>
        <p:spPr>
          <a:xfrm>
            <a:off x="1827154" y="6513443"/>
            <a:ext cx="1903332" cy="355600"/>
          </a:xfrm>
          <a:prstGeom prst="rect">
            <a:avLst/>
          </a:prstGeom>
        </p:spPr>
      </p:pic>
      <p:pic>
        <p:nvPicPr>
          <p:cNvPr id="13" name="Picture 12"/>
          <p:cNvPicPr>
            <a:picLocks noChangeAspect="1"/>
          </p:cNvPicPr>
          <p:nvPr/>
        </p:nvPicPr>
        <p:blipFill>
          <a:blip r:embed="rId5"/>
          <a:stretch>
            <a:fillRect/>
          </a:stretch>
        </p:blipFill>
        <p:spPr>
          <a:xfrm>
            <a:off x="3719999" y="6509853"/>
            <a:ext cx="1903332" cy="355600"/>
          </a:xfrm>
          <a:prstGeom prst="rect">
            <a:avLst/>
          </a:prstGeom>
        </p:spPr>
      </p:pic>
      <p:pic>
        <p:nvPicPr>
          <p:cNvPr id="14" name="Picture 13"/>
          <p:cNvPicPr>
            <a:picLocks noChangeAspect="1"/>
          </p:cNvPicPr>
          <p:nvPr/>
        </p:nvPicPr>
        <p:blipFill>
          <a:blip r:embed="rId6"/>
          <a:stretch>
            <a:fillRect/>
          </a:stretch>
        </p:blipFill>
        <p:spPr>
          <a:xfrm>
            <a:off x="5617817" y="6513442"/>
            <a:ext cx="1903332" cy="355600"/>
          </a:xfrm>
          <a:prstGeom prst="rect">
            <a:avLst/>
          </a:prstGeom>
        </p:spPr>
      </p:pic>
      <p:pic>
        <p:nvPicPr>
          <p:cNvPr id="15" name="Picture 14"/>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516743" y="6513443"/>
            <a:ext cx="1638300" cy="355600"/>
          </a:xfrm>
          <a:prstGeom prst="rect">
            <a:avLst/>
          </a:prstGeom>
        </p:spPr>
      </p:pic>
      <p:pic>
        <p:nvPicPr>
          <p:cNvPr id="23" name="Picture 22"/>
          <p:cNvPicPr>
            <a:picLocks noChangeAspect="1"/>
          </p:cNvPicPr>
          <p:nvPr/>
        </p:nvPicPr>
        <p:blipFill>
          <a:blip r:embed="rId8">
            <a:alphaModFix amt="50000"/>
          </a:blip>
          <a:stretch>
            <a:fillRect/>
          </a:stretch>
        </p:blipFill>
        <p:spPr>
          <a:xfrm>
            <a:off x="3267641" y="-288212"/>
            <a:ext cx="6416398" cy="7052877"/>
          </a:xfrm>
          <a:prstGeom prst="rect">
            <a:avLst/>
          </a:prstGeom>
          <a:noFill/>
        </p:spPr>
      </p:pic>
      <p:grpSp>
        <p:nvGrpSpPr>
          <p:cNvPr id="16" name="Group 15"/>
          <p:cNvGrpSpPr/>
          <p:nvPr/>
        </p:nvGrpSpPr>
        <p:grpSpPr>
          <a:xfrm>
            <a:off x="5706529" y="436209"/>
            <a:ext cx="2664232" cy="828105"/>
            <a:chOff x="1893974" y="2139672"/>
            <a:chExt cx="5347230" cy="1662043"/>
          </a:xfrm>
        </p:grpSpPr>
        <p:pic>
          <p:nvPicPr>
            <p:cNvPr id="17" name="Picture 16"/>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893974" y="2317750"/>
              <a:ext cx="3797300" cy="1104900"/>
            </a:xfrm>
            <a:prstGeom prst="rect">
              <a:avLst/>
            </a:prstGeom>
          </p:spPr>
        </p:pic>
        <p:pic>
          <p:nvPicPr>
            <p:cNvPr id="18" name="Picture 17"/>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717204" y="2505481"/>
              <a:ext cx="1054100" cy="571500"/>
            </a:xfrm>
            <a:prstGeom prst="rect">
              <a:avLst/>
            </a:prstGeom>
          </p:spPr>
        </p:pic>
        <p:pic>
          <p:nvPicPr>
            <p:cNvPr id="19" name="Picture 18"/>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717204" y="2139672"/>
              <a:ext cx="1524000" cy="1638300"/>
            </a:xfrm>
            <a:prstGeom prst="rect">
              <a:avLst/>
            </a:prstGeom>
          </p:spPr>
        </p:pic>
        <p:pic>
          <p:nvPicPr>
            <p:cNvPr id="20" name="Picture 19"/>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2629453" y="3238227"/>
              <a:ext cx="2171700" cy="190500"/>
            </a:xfrm>
            <a:prstGeom prst="rect">
              <a:avLst/>
            </a:prstGeom>
          </p:spPr>
        </p:pic>
        <p:pic>
          <p:nvPicPr>
            <p:cNvPr id="21" name="Picture 20"/>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3863002" y="3534191"/>
              <a:ext cx="1727200" cy="190500"/>
            </a:xfrm>
            <a:prstGeom prst="rect">
              <a:avLst/>
            </a:prstGeom>
          </p:spPr>
        </p:pic>
        <p:pic>
          <p:nvPicPr>
            <p:cNvPr id="22" name="Picture 21"/>
            <p:cNvPicPr>
              <a:picLocks noChangeAspect="1"/>
            </p:cNvPicPr>
            <p:nvPr/>
          </p:nvPicPr>
          <p:blipFill>
            <a:blip r:embed="rId14" cstate="email">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5713360" y="3369915"/>
              <a:ext cx="355600" cy="431800"/>
            </a:xfrm>
            <a:prstGeom prst="rect">
              <a:avLst/>
            </a:prstGeom>
          </p:spPr>
        </p:pic>
      </p:grpSp>
      <p:pic>
        <p:nvPicPr>
          <p:cNvPr id="25" name="Picture 24"/>
          <p:cNvPicPr>
            <a:picLocks noChangeAspect="1"/>
          </p:cNvPicPr>
          <p:nvPr/>
        </p:nvPicPr>
        <p:blipFill>
          <a:blip r:embed="rId15"/>
          <a:stretch>
            <a:fillRect/>
          </a:stretch>
        </p:blipFill>
        <p:spPr>
          <a:xfrm>
            <a:off x="5619689" y="6275702"/>
            <a:ext cx="3147955" cy="146417"/>
          </a:xfrm>
          <a:prstGeom prst="rect">
            <a:avLst/>
          </a:prstGeom>
        </p:spPr>
      </p:pic>
      <p:sp>
        <p:nvSpPr>
          <p:cNvPr id="29" name="Subtitle 2"/>
          <p:cNvSpPr>
            <a:spLocks noGrp="1"/>
          </p:cNvSpPr>
          <p:nvPr>
            <p:ph type="subTitle" idx="1"/>
          </p:nvPr>
        </p:nvSpPr>
        <p:spPr>
          <a:xfrm>
            <a:off x="838199" y="1524000"/>
            <a:ext cx="7298435" cy="4824910"/>
          </a:xfrm>
        </p:spPr>
        <p:txBody>
          <a:bodyPr>
            <a:noAutofit/>
          </a:bodyPr>
          <a:lstStyle/>
          <a:p>
            <a:pPr marL="342900" indent="-342900" algn="l">
              <a:lnSpc>
                <a:spcPct val="130000"/>
              </a:lnSpc>
              <a:buFont typeface="Arial" pitchFamily="34" charset="0"/>
              <a:buChar char="•"/>
            </a:pPr>
            <a:r>
              <a:rPr lang="en-US" sz="2400" dirty="0" smtClean="0">
                <a:solidFill>
                  <a:srgbClr val="090809"/>
                </a:solidFill>
                <a:latin typeface="Helvetica 65 Medium"/>
                <a:cs typeface="Aharoni" pitchFamily="2" charset="-79"/>
              </a:rPr>
              <a:t>Explain the </a:t>
            </a:r>
            <a:r>
              <a:rPr lang="en-US" sz="2400" b="1" i="1" dirty="0" smtClean="0">
                <a:solidFill>
                  <a:srgbClr val="090809"/>
                </a:solidFill>
                <a:latin typeface="Helvetica 65 Medium"/>
                <a:cs typeface="Aharoni" pitchFamily="2" charset="-79"/>
              </a:rPr>
              <a:t>Chai Match 2 </a:t>
            </a:r>
            <a:r>
              <a:rPr lang="en-US" sz="2400" dirty="0" smtClean="0">
                <a:solidFill>
                  <a:srgbClr val="090809"/>
                </a:solidFill>
                <a:latin typeface="Helvetica 65 Medium"/>
                <a:cs typeface="Aharoni" pitchFamily="2" charset="-79"/>
              </a:rPr>
              <a:t>requirements in greater detail.</a:t>
            </a:r>
          </a:p>
          <a:p>
            <a:pPr marL="342900" indent="-342900" algn="l">
              <a:lnSpc>
                <a:spcPct val="130000"/>
              </a:lnSpc>
              <a:buFont typeface="Arial" pitchFamily="34" charset="0"/>
              <a:buChar char="•"/>
            </a:pPr>
            <a:r>
              <a:rPr lang="en-US" sz="2400" dirty="0" smtClean="0">
                <a:solidFill>
                  <a:srgbClr val="090809"/>
                </a:solidFill>
                <a:latin typeface="Helvetica 65 Medium"/>
                <a:cs typeface="Aharoni" pitchFamily="2" charset="-79"/>
              </a:rPr>
              <a:t>Introduce you to, and train you on the </a:t>
            </a:r>
            <a:br>
              <a:rPr lang="en-US" sz="2400" dirty="0" smtClean="0">
                <a:solidFill>
                  <a:srgbClr val="090809"/>
                </a:solidFill>
                <a:latin typeface="Helvetica 65 Medium"/>
                <a:cs typeface="Aharoni" pitchFamily="2" charset="-79"/>
              </a:rPr>
            </a:br>
            <a:r>
              <a:rPr lang="en-US" sz="2400" b="1" i="1" dirty="0" smtClean="0">
                <a:solidFill>
                  <a:srgbClr val="090809"/>
                </a:solidFill>
                <a:latin typeface="Helvetica 65 Medium"/>
                <a:cs typeface="Aharoni" pitchFamily="2" charset="-79"/>
              </a:rPr>
              <a:t>Chai Match 2 </a:t>
            </a:r>
            <a:r>
              <a:rPr lang="en-US" sz="2400" dirty="0" smtClean="0">
                <a:solidFill>
                  <a:srgbClr val="090809"/>
                </a:solidFill>
                <a:latin typeface="Helvetica 65 Medium"/>
                <a:cs typeface="Aharoni" pitchFamily="2" charset="-79"/>
              </a:rPr>
              <a:t>forms that must be completed and submitted to JCamp 180 to receive matching funds.</a:t>
            </a:r>
          </a:p>
          <a:p>
            <a:pPr marL="342900" indent="-342900" algn="l">
              <a:lnSpc>
                <a:spcPct val="130000"/>
              </a:lnSpc>
              <a:buFont typeface="Arial" pitchFamily="34" charset="0"/>
              <a:buChar char="•"/>
            </a:pPr>
            <a:r>
              <a:rPr lang="en-US" sz="2400" dirty="0" smtClean="0">
                <a:solidFill>
                  <a:srgbClr val="090809"/>
                </a:solidFill>
                <a:latin typeface="Helvetica 65 Medium"/>
                <a:cs typeface="Aharoni" pitchFamily="2" charset="-79"/>
              </a:rPr>
              <a:t>Questions and discussion</a:t>
            </a:r>
            <a:endParaRPr lang="en-US" sz="2400" dirty="0">
              <a:solidFill>
                <a:srgbClr val="090809"/>
              </a:solidFill>
              <a:latin typeface="Helvetica 65 Medium"/>
              <a:cs typeface="Aharoni" pitchFamily="2" charset="-79"/>
            </a:endParaRPr>
          </a:p>
        </p:txBody>
      </p:sp>
      <p:pic>
        <p:nvPicPr>
          <p:cNvPr id="2" name="Picture 1"/>
          <p:cNvPicPr>
            <a:picLocks noChangeAspect="1"/>
          </p:cNvPicPr>
          <p:nvPr/>
        </p:nvPicPr>
        <p:blipFill>
          <a:blip r:embed="rId16"/>
          <a:stretch>
            <a:fillRect/>
          </a:stretch>
        </p:blipFill>
        <p:spPr>
          <a:xfrm>
            <a:off x="4407" y="394716"/>
            <a:ext cx="1822747" cy="588844"/>
          </a:xfrm>
          <a:prstGeom prst="rect">
            <a:avLst/>
          </a:prstGeom>
        </p:spPr>
      </p:pic>
      <p:sp>
        <p:nvSpPr>
          <p:cNvPr id="31" name="Subtitle 2"/>
          <p:cNvSpPr txBox="1">
            <a:spLocks/>
          </p:cNvSpPr>
          <p:nvPr/>
        </p:nvSpPr>
        <p:spPr>
          <a:xfrm>
            <a:off x="116503" y="434478"/>
            <a:ext cx="1864697" cy="468741"/>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2400" b="1" spc="300" dirty="0" smtClean="0">
                <a:solidFill>
                  <a:schemeClr val="bg2"/>
                </a:solidFill>
                <a:latin typeface="Gill Sans MT"/>
                <a:cs typeface="Gill Sans MT"/>
              </a:rPr>
              <a:t>Agenda:</a:t>
            </a:r>
          </a:p>
          <a:p>
            <a:pPr algn="l"/>
            <a:endParaRPr lang="en-US" sz="1400" spc="300" dirty="0">
              <a:solidFill>
                <a:schemeClr val="bg2"/>
              </a:solidFill>
              <a:latin typeface="Arial"/>
              <a:cs typeface="Arial"/>
            </a:endParaRPr>
          </a:p>
        </p:txBody>
      </p:sp>
    </p:spTree>
    <p:extLst>
      <p:ext uri="{BB962C8B-B14F-4D97-AF65-F5344CB8AC3E}">
        <p14:creationId xmlns:p14="http://schemas.microsoft.com/office/powerpoint/2010/main" val="4149738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9144000" cy="6637130"/>
          </a:xfrm>
          <a:prstGeom prst="rect">
            <a:avLst/>
          </a:prstGeom>
        </p:spPr>
      </p:pic>
      <p:pic>
        <p:nvPicPr>
          <p:cNvPr id="11" name="Picture 10"/>
          <p:cNvPicPr>
            <a:picLocks noChangeAspect="1"/>
          </p:cNvPicPr>
          <p:nvPr/>
        </p:nvPicPr>
        <p:blipFill>
          <a:blip r:embed="rId3"/>
          <a:stretch>
            <a:fillRect/>
          </a:stretch>
        </p:blipFill>
        <p:spPr>
          <a:xfrm>
            <a:off x="-1" y="6509031"/>
            <a:ext cx="1838759" cy="355600"/>
          </a:xfrm>
          <a:prstGeom prst="rect">
            <a:avLst/>
          </a:prstGeom>
        </p:spPr>
      </p:pic>
      <p:pic>
        <p:nvPicPr>
          <p:cNvPr id="12" name="Picture 11"/>
          <p:cNvPicPr>
            <a:picLocks noChangeAspect="1"/>
          </p:cNvPicPr>
          <p:nvPr/>
        </p:nvPicPr>
        <p:blipFill>
          <a:blip r:embed="rId4"/>
          <a:stretch>
            <a:fillRect/>
          </a:stretch>
        </p:blipFill>
        <p:spPr>
          <a:xfrm>
            <a:off x="1827154" y="6513443"/>
            <a:ext cx="1903332" cy="355600"/>
          </a:xfrm>
          <a:prstGeom prst="rect">
            <a:avLst/>
          </a:prstGeom>
        </p:spPr>
      </p:pic>
      <p:pic>
        <p:nvPicPr>
          <p:cNvPr id="13" name="Picture 12"/>
          <p:cNvPicPr>
            <a:picLocks noChangeAspect="1"/>
          </p:cNvPicPr>
          <p:nvPr/>
        </p:nvPicPr>
        <p:blipFill>
          <a:blip r:embed="rId5"/>
          <a:stretch>
            <a:fillRect/>
          </a:stretch>
        </p:blipFill>
        <p:spPr>
          <a:xfrm>
            <a:off x="3719999" y="6509853"/>
            <a:ext cx="1903332" cy="355600"/>
          </a:xfrm>
          <a:prstGeom prst="rect">
            <a:avLst/>
          </a:prstGeom>
        </p:spPr>
      </p:pic>
      <p:pic>
        <p:nvPicPr>
          <p:cNvPr id="14" name="Picture 13"/>
          <p:cNvPicPr>
            <a:picLocks noChangeAspect="1"/>
          </p:cNvPicPr>
          <p:nvPr/>
        </p:nvPicPr>
        <p:blipFill>
          <a:blip r:embed="rId6"/>
          <a:stretch>
            <a:fillRect/>
          </a:stretch>
        </p:blipFill>
        <p:spPr>
          <a:xfrm>
            <a:off x="5617817" y="6513442"/>
            <a:ext cx="1903332" cy="355600"/>
          </a:xfrm>
          <a:prstGeom prst="rect">
            <a:avLst/>
          </a:prstGeom>
        </p:spPr>
      </p:pic>
      <p:pic>
        <p:nvPicPr>
          <p:cNvPr id="15" name="Picture 14"/>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516743" y="6513443"/>
            <a:ext cx="1638300" cy="355600"/>
          </a:xfrm>
          <a:prstGeom prst="rect">
            <a:avLst/>
          </a:prstGeom>
        </p:spPr>
      </p:pic>
      <p:pic>
        <p:nvPicPr>
          <p:cNvPr id="23" name="Picture 22"/>
          <p:cNvPicPr>
            <a:picLocks noChangeAspect="1"/>
          </p:cNvPicPr>
          <p:nvPr/>
        </p:nvPicPr>
        <p:blipFill>
          <a:blip r:embed="rId8">
            <a:alphaModFix amt="50000"/>
          </a:blip>
          <a:stretch>
            <a:fillRect/>
          </a:stretch>
        </p:blipFill>
        <p:spPr>
          <a:xfrm>
            <a:off x="3267641" y="-288212"/>
            <a:ext cx="6416398" cy="7052877"/>
          </a:xfrm>
          <a:prstGeom prst="rect">
            <a:avLst/>
          </a:prstGeom>
          <a:noFill/>
        </p:spPr>
      </p:pic>
      <p:grpSp>
        <p:nvGrpSpPr>
          <p:cNvPr id="16" name="Group 15"/>
          <p:cNvGrpSpPr/>
          <p:nvPr/>
        </p:nvGrpSpPr>
        <p:grpSpPr>
          <a:xfrm>
            <a:off x="5706529" y="436209"/>
            <a:ext cx="2664232" cy="828105"/>
            <a:chOff x="1893974" y="2139672"/>
            <a:chExt cx="5347230" cy="1662043"/>
          </a:xfrm>
        </p:grpSpPr>
        <p:pic>
          <p:nvPicPr>
            <p:cNvPr id="17" name="Picture 16"/>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893974" y="2317750"/>
              <a:ext cx="3797300" cy="1104900"/>
            </a:xfrm>
            <a:prstGeom prst="rect">
              <a:avLst/>
            </a:prstGeom>
          </p:spPr>
        </p:pic>
        <p:pic>
          <p:nvPicPr>
            <p:cNvPr id="18" name="Picture 17"/>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717204" y="2505481"/>
              <a:ext cx="1054100" cy="571500"/>
            </a:xfrm>
            <a:prstGeom prst="rect">
              <a:avLst/>
            </a:prstGeom>
          </p:spPr>
        </p:pic>
        <p:pic>
          <p:nvPicPr>
            <p:cNvPr id="19" name="Picture 18"/>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717204" y="2139672"/>
              <a:ext cx="1524000" cy="1638300"/>
            </a:xfrm>
            <a:prstGeom prst="rect">
              <a:avLst/>
            </a:prstGeom>
          </p:spPr>
        </p:pic>
        <p:pic>
          <p:nvPicPr>
            <p:cNvPr id="20" name="Picture 19"/>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2629453" y="3238227"/>
              <a:ext cx="2171700" cy="190500"/>
            </a:xfrm>
            <a:prstGeom prst="rect">
              <a:avLst/>
            </a:prstGeom>
          </p:spPr>
        </p:pic>
        <p:pic>
          <p:nvPicPr>
            <p:cNvPr id="21" name="Picture 20"/>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3863002" y="3534191"/>
              <a:ext cx="1727200" cy="190500"/>
            </a:xfrm>
            <a:prstGeom prst="rect">
              <a:avLst/>
            </a:prstGeom>
          </p:spPr>
        </p:pic>
        <p:pic>
          <p:nvPicPr>
            <p:cNvPr id="22" name="Picture 21"/>
            <p:cNvPicPr>
              <a:picLocks noChangeAspect="1"/>
            </p:cNvPicPr>
            <p:nvPr/>
          </p:nvPicPr>
          <p:blipFill>
            <a:blip r:embed="rId14" cstate="email">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5713360" y="3369915"/>
              <a:ext cx="355600" cy="431800"/>
            </a:xfrm>
            <a:prstGeom prst="rect">
              <a:avLst/>
            </a:prstGeom>
          </p:spPr>
        </p:pic>
      </p:grpSp>
      <p:pic>
        <p:nvPicPr>
          <p:cNvPr id="25" name="Picture 24"/>
          <p:cNvPicPr>
            <a:picLocks noChangeAspect="1"/>
          </p:cNvPicPr>
          <p:nvPr/>
        </p:nvPicPr>
        <p:blipFill>
          <a:blip r:embed="rId15"/>
          <a:stretch>
            <a:fillRect/>
          </a:stretch>
        </p:blipFill>
        <p:spPr>
          <a:xfrm>
            <a:off x="5619689" y="6275702"/>
            <a:ext cx="3147955" cy="146417"/>
          </a:xfrm>
          <a:prstGeom prst="rect">
            <a:avLst/>
          </a:prstGeom>
        </p:spPr>
      </p:pic>
      <p:sp>
        <p:nvSpPr>
          <p:cNvPr id="29" name="Subtitle 2"/>
          <p:cNvSpPr>
            <a:spLocks noGrp="1"/>
          </p:cNvSpPr>
          <p:nvPr>
            <p:ph type="subTitle" idx="1"/>
          </p:nvPr>
        </p:nvSpPr>
        <p:spPr>
          <a:xfrm>
            <a:off x="228600" y="1178479"/>
            <a:ext cx="8762999" cy="5170431"/>
          </a:xfrm>
        </p:spPr>
        <p:txBody>
          <a:bodyPr>
            <a:noAutofit/>
          </a:bodyPr>
          <a:lstStyle/>
          <a:p>
            <a:pPr>
              <a:spcBef>
                <a:spcPts val="0"/>
              </a:spcBef>
            </a:pPr>
            <a:r>
              <a:rPr lang="en-US" b="1" dirty="0" smtClean="0">
                <a:solidFill>
                  <a:srgbClr val="090809"/>
                </a:solidFill>
                <a:latin typeface="Helvetica 65 Medium"/>
                <a:cs typeface="Aharoni" pitchFamily="2" charset="-79"/>
              </a:rPr>
              <a:t>Find today’s information on JCamp180.org</a:t>
            </a:r>
          </a:p>
          <a:p>
            <a:pPr>
              <a:spcBef>
                <a:spcPts val="0"/>
              </a:spcBef>
            </a:pPr>
            <a:endParaRPr lang="en-US" sz="2000" b="1" dirty="0">
              <a:solidFill>
                <a:srgbClr val="090809"/>
              </a:solidFill>
              <a:latin typeface="Helvetica 65 Medium"/>
              <a:cs typeface="Aharoni" pitchFamily="2" charset="-79"/>
            </a:endParaRPr>
          </a:p>
          <a:p>
            <a:pPr>
              <a:spcBef>
                <a:spcPts val="0"/>
              </a:spcBef>
            </a:pPr>
            <a:endParaRPr lang="en-US" sz="2000" b="1" dirty="0" smtClean="0">
              <a:solidFill>
                <a:srgbClr val="090809"/>
              </a:solidFill>
              <a:latin typeface="Helvetica 65 Medium"/>
              <a:cs typeface="Aharoni" pitchFamily="2" charset="-79"/>
            </a:endParaRPr>
          </a:p>
          <a:p>
            <a:pPr>
              <a:spcBef>
                <a:spcPts val="0"/>
              </a:spcBef>
            </a:pPr>
            <a:endParaRPr lang="en-US" sz="2000" b="1" dirty="0">
              <a:solidFill>
                <a:srgbClr val="090809"/>
              </a:solidFill>
              <a:latin typeface="Helvetica 65 Medium"/>
              <a:cs typeface="Aharoni" pitchFamily="2" charset="-79"/>
            </a:endParaRPr>
          </a:p>
          <a:p>
            <a:pPr>
              <a:spcBef>
                <a:spcPts val="0"/>
              </a:spcBef>
            </a:pPr>
            <a:endParaRPr lang="en-US" sz="2000" b="1" dirty="0" smtClean="0">
              <a:solidFill>
                <a:srgbClr val="090809"/>
              </a:solidFill>
              <a:latin typeface="Helvetica 65 Medium"/>
              <a:cs typeface="Aharoni" pitchFamily="2" charset="-79"/>
            </a:endParaRPr>
          </a:p>
          <a:p>
            <a:pPr>
              <a:spcBef>
                <a:spcPts val="0"/>
              </a:spcBef>
            </a:pPr>
            <a:endParaRPr lang="en-US" sz="2000" b="1" dirty="0">
              <a:solidFill>
                <a:srgbClr val="090809"/>
              </a:solidFill>
              <a:latin typeface="Helvetica 65 Medium"/>
              <a:cs typeface="Aharoni" pitchFamily="2" charset="-79"/>
            </a:endParaRPr>
          </a:p>
          <a:p>
            <a:pPr>
              <a:spcBef>
                <a:spcPts val="0"/>
              </a:spcBef>
            </a:pPr>
            <a:endParaRPr lang="en-US" sz="2000" b="1" dirty="0" smtClean="0">
              <a:solidFill>
                <a:srgbClr val="090809"/>
              </a:solidFill>
              <a:latin typeface="Helvetica 65 Medium"/>
              <a:cs typeface="Aharoni" pitchFamily="2" charset="-79"/>
            </a:endParaRPr>
          </a:p>
          <a:p>
            <a:pPr>
              <a:spcBef>
                <a:spcPts val="0"/>
              </a:spcBef>
            </a:pPr>
            <a:endParaRPr lang="en-US" sz="2000" b="1" dirty="0">
              <a:solidFill>
                <a:srgbClr val="090809"/>
              </a:solidFill>
              <a:latin typeface="Helvetica 65 Medium"/>
              <a:cs typeface="Aharoni" pitchFamily="2" charset="-79"/>
            </a:endParaRPr>
          </a:p>
          <a:p>
            <a:pPr>
              <a:spcBef>
                <a:spcPts val="0"/>
              </a:spcBef>
            </a:pPr>
            <a:endParaRPr lang="en-US" sz="2000" b="1" dirty="0" smtClean="0">
              <a:solidFill>
                <a:srgbClr val="090809"/>
              </a:solidFill>
              <a:latin typeface="Helvetica 65 Medium"/>
              <a:cs typeface="Aharoni" pitchFamily="2" charset="-79"/>
            </a:endParaRPr>
          </a:p>
          <a:p>
            <a:pPr>
              <a:spcBef>
                <a:spcPts val="0"/>
              </a:spcBef>
            </a:pPr>
            <a:endParaRPr lang="en-US" sz="2000" b="1" dirty="0">
              <a:solidFill>
                <a:srgbClr val="090809"/>
              </a:solidFill>
              <a:latin typeface="Helvetica 65 Medium"/>
              <a:cs typeface="Aharoni" pitchFamily="2" charset="-79"/>
            </a:endParaRPr>
          </a:p>
          <a:p>
            <a:pPr>
              <a:spcBef>
                <a:spcPts val="0"/>
              </a:spcBef>
            </a:pPr>
            <a:endParaRPr lang="en-US" sz="2000" b="1" dirty="0" smtClean="0">
              <a:solidFill>
                <a:srgbClr val="090809"/>
              </a:solidFill>
              <a:latin typeface="Helvetica 65 Medium"/>
              <a:cs typeface="Aharoni" pitchFamily="2" charset="-79"/>
            </a:endParaRPr>
          </a:p>
          <a:p>
            <a:pPr>
              <a:spcBef>
                <a:spcPts val="0"/>
              </a:spcBef>
            </a:pPr>
            <a:endParaRPr lang="en-US" sz="2000" b="1" dirty="0">
              <a:solidFill>
                <a:srgbClr val="090809"/>
              </a:solidFill>
              <a:latin typeface="Helvetica 65 Medium"/>
              <a:cs typeface="Aharoni" pitchFamily="2" charset="-79"/>
            </a:endParaRPr>
          </a:p>
          <a:p>
            <a:pPr>
              <a:spcBef>
                <a:spcPts val="0"/>
              </a:spcBef>
            </a:pPr>
            <a:r>
              <a:rPr lang="en-US" sz="2000" b="1" dirty="0" smtClean="0">
                <a:solidFill>
                  <a:srgbClr val="090809"/>
                </a:solidFill>
                <a:latin typeface="Helvetica 65 Medium"/>
                <a:cs typeface="Aharoni" pitchFamily="2" charset="-79"/>
              </a:rPr>
              <a:t>Our website also contains the Chai Match 2 documents </a:t>
            </a:r>
            <a:br>
              <a:rPr lang="en-US" sz="2000" b="1" dirty="0" smtClean="0">
                <a:solidFill>
                  <a:srgbClr val="090809"/>
                </a:solidFill>
                <a:latin typeface="Helvetica 65 Medium"/>
                <a:cs typeface="Aharoni" pitchFamily="2" charset="-79"/>
              </a:rPr>
            </a:br>
            <a:r>
              <a:rPr lang="en-US" sz="2000" b="1" dirty="0" smtClean="0">
                <a:solidFill>
                  <a:srgbClr val="090809"/>
                </a:solidFill>
                <a:latin typeface="Helvetica 65 Medium"/>
                <a:cs typeface="Aharoni" pitchFamily="2" charset="-79"/>
              </a:rPr>
              <a:t>shown in this webinar</a:t>
            </a:r>
            <a:endParaRPr lang="en-US" sz="2000" b="1" dirty="0">
              <a:solidFill>
                <a:srgbClr val="090809"/>
              </a:solidFill>
              <a:latin typeface="Helvetica 65 Medium"/>
              <a:cs typeface="Aharoni" pitchFamily="2" charset="-79"/>
            </a:endParaRPr>
          </a:p>
        </p:txBody>
      </p:sp>
      <p:pic>
        <p:nvPicPr>
          <p:cNvPr id="2" name="Picture 1"/>
          <p:cNvPicPr>
            <a:picLocks noChangeAspect="1"/>
          </p:cNvPicPr>
          <p:nvPr/>
        </p:nvPicPr>
        <p:blipFill>
          <a:blip r:embed="rId16"/>
          <a:stretch>
            <a:fillRect/>
          </a:stretch>
        </p:blipFill>
        <p:spPr>
          <a:xfrm>
            <a:off x="4407" y="394716"/>
            <a:ext cx="2129193" cy="588844"/>
          </a:xfrm>
          <a:prstGeom prst="rect">
            <a:avLst/>
          </a:prstGeom>
        </p:spPr>
      </p:pic>
      <p:sp>
        <p:nvSpPr>
          <p:cNvPr id="31" name="Subtitle 2"/>
          <p:cNvSpPr txBox="1">
            <a:spLocks/>
          </p:cNvSpPr>
          <p:nvPr/>
        </p:nvSpPr>
        <p:spPr>
          <a:xfrm>
            <a:off x="22942" y="454767"/>
            <a:ext cx="3151138" cy="468741"/>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2400" b="1" spc="300" dirty="0" smtClean="0">
                <a:solidFill>
                  <a:schemeClr val="bg2"/>
                </a:solidFill>
                <a:latin typeface="Gill Sans MT"/>
                <a:cs typeface="Gill Sans MT"/>
              </a:rPr>
              <a:t>Follow-up:</a:t>
            </a:r>
          </a:p>
          <a:p>
            <a:pPr algn="l"/>
            <a:endParaRPr lang="en-US" sz="1400" spc="300" dirty="0">
              <a:solidFill>
                <a:schemeClr val="bg2"/>
              </a:solidFill>
              <a:latin typeface="Arial"/>
              <a:cs typeface="Arial"/>
            </a:endParaRPr>
          </a:p>
        </p:txBody>
      </p:sp>
      <p:pic>
        <p:nvPicPr>
          <p:cNvPr id="1026" name="Picture 2"/>
          <p:cNvPicPr>
            <a:picLocks noChangeAspect="1" noChangeArrowheads="1"/>
          </p:cNvPicPr>
          <p:nvPr/>
        </p:nvPicPr>
        <p:blipFill>
          <a:blip r:embed="rId17">
            <a:extLst>
              <a:ext uri="{28A0092B-C50C-407E-A947-70E740481C1C}">
                <a14:useLocalDpi xmlns:a14="http://schemas.microsoft.com/office/drawing/2010/main"/>
              </a:ext>
            </a:extLst>
          </a:blip>
          <a:srcRect/>
          <a:stretch>
            <a:fillRect/>
          </a:stretch>
        </p:blipFill>
        <p:spPr bwMode="auto">
          <a:xfrm>
            <a:off x="1981200" y="1885411"/>
            <a:ext cx="4881387" cy="2866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584043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9144000" cy="6637130"/>
          </a:xfrm>
          <a:prstGeom prst="rect">
            <a:avLst/>
          </a:prstGeom>
        </p:spPr>
      </p:pic>
      <p:pic>
        <p:nvPicPr>
          <p:cNvPr id="11" name="Picture 10"/>
          <p:cNvPicPr>
            <a:picLocks noChangeAspect="1"/>
          </p:cNvPicPr>
          <p:nvPr/>
        </p:nvPicPr>
        <p:blipFill>
          <a:blip r:embed="rId3"/>
          <a:stretch>
            <a:fillRect/>
          </a:stretch>
        </p:blipFill>
        <p:spPr>
          <a:xfrm>
            <a:off x="-1" y="6509031"/>
            <a:ext cx="1838759" cy="355600"/>
          </a:xfrm>
          <a:prstGeom prst="rect">
            <a:avLst/>
          </a:prstGeom>
        </p:spPr>
      </p:pic>
      <p:pic>
        <p:nvPicPr>
          <p:cNvPr id="12" name="Picture 11"/>
          <p:cNvPicPr>
            <a:picLocks noChangeAspect="1"/>
          </p:cNvPicPr>
          <p:nvPr/>
        </p:nvPicPr>
        <p:blipFill>
          <a:blip r:embed="rId4"/>
          <a:stretch>
            <a:fillRect/>
          </a:stretch>
        </p:blipFill>
        <p:spPr>
          <a:xfrm>
            <a:off x="1827154" y="6513443"/>
            <a:ext cx="1903332" cy="355600"/>
          </a:xfrm>
          <a:prstGeom prst="rect">
            <a:avLst/>
          </a:prstGeom>
        </p:spPr>
      </p:pic>
      <p:pic>
        <p:nvPicPr>
          <p:cNvPr id="13" name="Picture 12"/>
          <p:cNvPicPr>
            <a:picLocks noChangeAspect="1"/>
          </p:cNvPicPr>
          <p:nvPr/>
        </p:nvPicPr>
        <p:blipFill>
          <a:blip r:embed="rId5"/>
          <a:stretch>
            <a:fillRect/>
          </a:stretch>
        </p:blipFill>
        <p:spPr>
          <a:xfrm>
            <a:off x="3719999" y="6509853"/>
            <a:ext cx="1903332" cy="355600"/>
          </a:xfrm>
          <a:prstGeom prst="rect">
            <a:avLst/>
          </a:prstGeom>
        </p:spPr>
      </p:pic>
      <p:pic>
        <p:nvPicPr>
          <p:cNvPr id="14" name="Picture 13"/>
          <p:cNvPicPr>
            <a:picLocks noChangeAspect="1"/>
          </p:cNvPicPr>
          <p:nvPr/>
        </p:nvPicPr>
        <p:blipFill>
          <a:blip r:embed="rId6"/>
          <a:stretch>
            <a:fillRect/>
          </a:stretch>
        </p:blipFill>
        <p:spPr>
          <a:xfrm>
            <a:off x="5617817" y="6513442"/>
            <a:ext cx="1903332" cy="355600"/>
          </a:xfrm>
          <a:prstGeom prst="rect">
            <a:avLst/>
          </a:prstGeom>
        </p:spPr>
      </p:pic>
      <p:pic>
        <p:nvPicPr>
          <p:cNvPr id="15" name="Picture 14"/>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516743" y="6513443"/>
            <a:ext cx="1638300" cy="355600"/>
          </a:xfrm>
          <a:prstGeom prst="rect">
            <a:avLst/>
          </a:prstGeom>
        </p:spPr>
      </p:pic>
      <p:pic>
        <p:nvPicPr>
          <p:cNvPr id="23" name="Picture 22"/>
          <p:cNvPicPr>
            <a:picLocks noChangeAspect="1"/>
          </p:cNvPicPr>
          <p:nvPr/>
        </p:nvPicPr>
        <p:blipFill>
          <a:blip r:embed="rId8">
            <a:alphaModFix amt="50000"/>
          </a:blip>
          <a:stretch>
            <a:fillRect/>
          </a:stretch>
        </p:blipFill>
        <p:spPr>
          <a:xfrm>
            <a:off x="3267641" y="-288212"/>
            <a:ext cx="6416398" cy="7052877"/>
          </a:xfrm>
          <a:prstGeom prst="rect">
            <a:avLst/>
          </a:prstGeom>
          <a:noFill/>
        </p:spPr>
      </p:pic>
      <p:grpSp>
        <p:nvGrpSpPr>
          <p:cNvPr id="16" name="Group 15"/>
          <p:cNvGrpSpPr/>
          <p:nvPr/>
        </p:nvGrpSpPr>
        <p:grpSpPr>
          <a:xfrm>
            <a:off x="5706529" y="436209"/>
            <a:ext cx="2664232" cy="828105"/>
            <a:chOff x="1893974" y="2139672"/>
            <a:chExt cx="5347230" cy="1662043"/>
          </a:xfrm>
        </p:grpSpPr>
        <p:pic>
          <p:nvPicPr>
            <p:cNvPr id="17" name="Picture 16"/>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893974" y="2317750"/>
              <a:ext cx="3797300" cy="1104900"/>
            </a:xfrm>
            <a:prstGeom prst="rect">
              <a:avLst/>
            </a:prstGeom>
          </p:spPr>
        </p:pic>
        <p:pic>
          <p:nvPicPr>
            <p:cNvPr id="18" name="Picture 17"/>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717204" y="2505481"/>
              <a:ext cx="1054100" cy="571500"/>
            </a:xfrm>
            <a:prstGeom prst="rect">
              <a:avLst/>
            </a:prstGeom>
          </p:spPr>
        </p:pic>
        <p:pic>
          <p:nvPicPr>
            <p:cNvPr id="19" name="Picture 18"/>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717204" y="2139672"/>
              <a:ext cx="1524000" cy="1638300"/>
            </a:xfrm>
            <a:prstGeom prst="rect">
              <a:avLst/>
            </a:prstGeom>
          </p:spPr>
        </p:pic>
        <p:pic>
          <p:nvPicPr>
            <p:cNvPr id="20" name="Picture 19"/>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2629453" y="3238227"/>
              <a:ext cx="2171700" cy="190500"/>
            </a:xfrm>
            <a:prstGeom prst="rect">
              <a:avLst/>
            </a:prstGeom>
          </p:spPr>
        </p:pic>
        <p:pic>
          <p:nvPicPr>
            <p:cNvPr id="21" name="Picture 20"/>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3863002" y="3534191"/>
              <a:ext cx="1727200" cy="190500"/>
            </a:xfrm>
            <a:prstGeom prst="rect">
              <a:avLst/>
            </a:prstGeom>
          </p:spPr>
        </p:pic>
        <p:pic>
          <p:nvPicPr>
            <p:cNvPr id="22" name="Picture 21"/>
            <p:cNvPicPr>
              <a:picLocks noChangeAspect="1"/>
            </p:cNvPicPr>
            <p:nvPr/>
          </p:nvPicPr>
          <p:blipFill>
            <a:blip r:embed="rId14" cstate="email">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5713360" y="3369915"/>
              <a:ext cx="355600" cy="431800"/>
            </a:xfrm>
            <a:prstGeom prst="rect">
              <a:avLst/>
            </a:prstGeom>
          </p:spPr>
        </p:pic>
      </p:grpSp>
      <p:pic>
        <p:nvPicPr>
          <p:cNvPr id="25" name="Picture 24"/>
          <p:cNvPicPr>
            <a:picLocks noChangeAspect="1"/>
          </p:cNvPicPr>
          <p:nvPr/>
        </p:nvPicPr>
        <p:blipFill>
          <a:blip r:embed="rId15"/>
          <a:stretch>
            <a:fillRect/>
          </a:stretch>
        </p:blipFill>
        <p:spPr>
          <a:xfrm>
            <a:off x="5619689" y="6275702"/>
            <a:ext cx="3147955" cy="146417"/>
          </a:xfrm>
          <a:prstGeom prst="rect">
            <a:avLst/>
          </a:prstGeom>
        </p:spPr>
      </p:pic>
      <p:sp>
        <p:nvSpPr>
          <p:cNvPr id="29" name="Subtitle 2"/>
          <p:cNvSpPr>
            <a:spLocks noGrp="1"/>
          </p:cNvSpPr>
          <p:nvPr>
            <p:ph type="subTitle" idx="1"/>
          </p:nvPr>
        </p:nvSpPr>
        <p:spPr>
          <a:xfrm>
            <a:off x="838199" y="1178479"/>
            <a:ext cx="7298435" cy="5170431"/>
          </a:xfrm>
        </p:spPr>
        <p:txBody>
          <a:bodyPr>
            <a:noAutofit/>
          </a:bodyPr>
          <a:lstStyle/>
          <a:p>
            <a:pPr>
              <a:lnSpc>
                <a:spcPct val="130000"/>
              </a:lnSpc>
            </a:pPr>
            <a:endParaRPr lang="en-US" sz="2800" b="1" dirty="0" smtClean="0">
              <a:solidFill>
                <a:srgbClr val="090809"/>
              </a:solidFill>
              <a:latin typeface="Helvetica 65 Medium"/>
              <a:cs typeface="Aharoni" pitchFamily="2" charset="-79"/>
            </a:endParaRPr>
          </a:p>
          <a:p>
            <a:pPr>
              <a:lnSpc>
                <a:spcPct val="130000"/>
              </a:lnSpc>
            </a:pPr>
            <a:endParaRPr lang="en-US" sz="2800" b="1" dirty="0">
              <a:solidFill>
                <a:srgbClr val="090809"/>
              </a:solidFill>
              <a:latin typeface="Helvetica 65 Medium"/>
              <a:cs typeface="Aharoni" pitchFamily="2" charset="-79"/>
            </a:endParaRPr>
          </a:p>
          <a:p>
            <a:pPr>
              <a:lnSpc>
                <a:spcPct val="130000"/>
              </a:lnSpc>
            </a:pPr>
            <a:r>
              <a:rPr lang="en-US" sz="2800" b="1" dirty="0" smtClean="0">
                <a:solidFill>
                  <a:srgbClr val="090809"/>
                </a:solidFill>
                <a:latin typeface="Helvetica 65 Medium"/>
                <a:cs typeface="Aharoni" pitchFamily="2" charset="-79"/>
              </a:rPr>
              <a:t>Our pledge / gift reporting requirements are stringent and (by some first time participants) considered involved, convoluted or rigorous.  Nothing could be further from the truth!</a:t>
            </a:r>
          </a:p>
          <a:p>
            <a:pPr algn="l">
              <a:lnSpc>
                <a:spcPct val="130000"/>
              </a:lnSpc>
            </a:pPr>
            <a:endParaRPr lang="en-US" sz="2000" b="1" dirty="0">
              <a:solidFill>
                <a:srgbClr val="090809"/>
              </a:solidFill>
              <a:latin typeface="Helvetica 65 Medium"/>
              <a:cs typeface="Aharoni" pitchFamily="2" charset="-79"/>
            </a:endParaRPr>
          </a:p>
          <a:p>
            <a:pPr marL="1257300" lvl="2" indent="-342900" algn="l">
              <a:lnSpc>
                <a:spcPct val="130000"/>
              </a:lnSpc>
              <a:buFont typeface="Arial" pitchFamily="34" charset="0"/>
              <a:buChar char="•"/>
            </a:pPr>
            <a:endParaRPr lang="en-US" sz="2000" b="1" dirty="0">
              <a:solidFill>
                <a:srgbClr val="090809"/>
              </a:solidFill>
              <a:latin typeface="Helvetica 65 Medium"/>
              <a:cs typeface="Aharoni" pitchFamily="2" charset="-79"/>
            </a:endParaRPr>
          </a:p>
        </p:txBody>
      </p:sp>
      <p:pic>
        <p:nvPicPr>
          <p:cNvPr id="2" name="Picture 1"/>
          <p:cNvPicPr>
            <a:picLocks noChangeAspect="1"/>
          </p:cNvPicPr>
          <p:nvPr/>
        </p:nvPicPr>
        <p:blipFill>
          <a:blip r:embed="rId16"/>
          <a:stretch>
            <a:fillRect/>
          </a:stretch>
        </p:blipFill>
        <p:spPr>
          <a:xfrm>
            <a:off x="-1" y="394715"/>
            <a:ext cx="3151138" cy="588844"/>
          </a:xfrm>
          <a:prstGeom prst="rect">
            <a:avLst/>
          </a:prstGeom>
        </p:spPr>
      </p:pic>
      <p:sp>
        <p:nvSpPr>
          <p:cNvPr id="31" name="Subtitle 2"/>
          <p:cNvSpPr txBox="1">
            <a:spLocks/>
          </p:cNvSpPr>
          <p:nvPr/>
        </p:nvSpPr>
        <p:spPr>
          <a:xfrm>
            <a:off x="-1" y="475367"/>
            <a:ext cx="3151138" cy="468741"/>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2400" b="1" spc="300" dirty="0" smtClean="0">
                <a:solidFill>
                  <a:schemeClr val="bg2"/>
                </a:solidFill>
                <a:latin typeface="Gill Sans MT"/>
                <a:cs typeface="Gill Sans MT"/>
              </a:rPr>
              <a:t>Funding Process</a:t>
            </a:r>
          </a:p>
          <a:p>
            <a:pPr algn="l"/>
            <a:endParaRPr lang="en-US" sz="1400" spc="300" dirty="0">
              <a:solidFill>
                <a:schemeClr val="bg2"/>
              </a:solidFill>
              <a:latin typeface="Arial"/>
              <a:cs typeface="Arial"/>
            </a:endParaRPr>
          </a:p>
        </p:txBody>
      </p:sp>
    </p:spTree>
    <p:extLst>
      <p:ext uri="{BB962C8B-B14F-4D97-AF65-F5344CB8AC3E}">
        <p14:creationId xmlns:p14="http://schemas.microsoft.com/office/powerpoint/2010/main" val="30091856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7061" y="0"/>
            <a:ext cx="9144000" cy="6637130"/>
          </a:xfrm>
          <a:prstGeom prst="rect">
            <a:avLst/>
          </a:prstGeom>
        </p:spPr>
      </p:pic>
      <p:pic>
        <p:nvPicPr>
          <p:cNvPr id="11" name="Picture 10"/>
          <p:cNvPicPr>
            <a:picLocks noChangeAspect="1"/>
          </p:cNvPicPr>
          <p:nvPr/>
        </p:nvPicPr>
        <p:blipFill>
          <a:blip r:embed="rId3"/>
          <a:stretch>
            <a:fillRect/>
          </a:stretch>
        </p:blipFill>
        <p:spPr>
          <a:xfrm>
            <a:off x="-1" y="6509031"/>
            <a:ext cx="1838759" cy="355600"/>
          </a:xfrm>
          <a:prstGeom prst="rect">
            <a:avLst/>
          </a:prstGeom>
        </p:spPr>
      </p:pic>
      <p:pic>
        <p:nvPicPr>
          <p:cNvPr id="12" name="Picture 11"/>
          <p:cNvPicPr>
            <a:picLocks noChangeAspect="1"/>
          </p:cNvPicPr>
          <p:nvPr/>
        </p:nvPicPr>
        <p:blipFill>
          <a:blip r:embed="rId4"/>
          <a:stretch>
            <a:fillRect/>
          </a:stretch>
        </p:blipFill>
        <p:spPr>
          <a:xfrm>
            <a:off x="1827154" y="6513443"/>
            <a:ext cx="1903332" cy="355600"/>
          </a:xfrm>
          <a:prstGeom prst="rect">
            <a:avLst/>
          </a:prstGeom>
        </p:spPr>
      </p:pic>
      <p:pic>
        <p:nvPicPr>
          <p:cNvPr id="13" name="Picture 12"/>
          <p:cNvPicPr>
            <a:picLocks noChangeAspect="1"/>
          </p:cNvPicPr>
          <p:nvPr/>
        </p:nvPicPr>
        <p:blipFill>
          <a:blip r:embed="rId5"/>
          <a:stretch>
            <a:fillRect/>
          </a:stretch>
        </p:blipFill>
        <p:spPr>
          <a:xfrm>
            <a:off x="3719999" y="6509853"/>
            <a:ext cx="1903332" cy="355600"/>
          </a:xfrm>
          <a:prstGeom prst="rect">
            <a:avLst/>
          </a:prstGeom>
        </p:spPr>
      </p:pic>
      <p:pic>
        <p:nvPicPr>
          <p:cNvPr id="14" name="Picture 13"/>
          <p:cNvPicPr>
            <a:picLocks noChangeAspect="1"/>
          </p:cNvPicPr>
          <p:nvPr/>
        </p:nvPicPr>
        <p:blipFill>
          <a:blip r:embed="rId6"/>
          <a:stretch>
            <a:fillRect/>
          </a:stretch>
        </p:blipFill>
        <p:spPr>
          <a:xfrm>
            <a:off x="5617817" y="6513442"/>
            <a:ext cx="1903332" cy="355600"/>
          </a:xfrm>
          <a:prstGeom prst="rect">
            <a:avLst/>
          </a:prstGeom>
        </p:spPr>
      </p:pic>
      <p:pic>
        <p:nvPicPr>
          <p:cNvPr id="15" name="Picture 14"/>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516743" y="6513443"/>
            <a:ext cx="1638300" cy="355600"/>
          </a:xfrm>
          <a:prstGeom prst="rect">
            <a:avLst/>
          </a:prstGeom>
        </p:spPr>
      </p:pic>
      <p:pic>
        <p:nvPicPr>
          <p:cNvPr id="23" name="Picture 22"/>
          <p:cNvPicPr>
            <a:picLocks noChangeAspect="1"/>
          </p:cNvPicPr>
          <p:nvPr/>
        </p:nvPicPr>
        <p:blipFill>
          <a:blip r:embed="rId8">
            <a:alphaModFix amt="50000"/>
          </a:blip>
          <a:stretch>
            <a:fillRect/>
          </a:stretch>
        </p:blipFill>
        <p:spPr>
          <a:xfrm>
            <a:off x="3267641" y="-288212"/>
            <a:ext cx="6416398" cy="7052877"/>
          </a:xfrm>
          <a:prstGeom prst="rect">
            <a:avLst/>
          </a:prstGeom>
          <a:noFill/>
        </p:spPr>
      </p:pic>
      <p:grpSp>
        <p:nvGrpSpPr>
          <p:cNvPr id="16" name="Group 15"/>
          <p:cNvGrpSpPr/>
          <p:nvPr/>
        </p:nvGrpSpPr>
        <p:grpSpPr>
          <a:xfrm>
            <a:off x="5706529" y="436209"/>
            <a:ext cx="2664232" cy="828105"/>
            <a:chOff x="1893974" y="2139672"/>
            <a:chExt cx="5347230" cy="1662043"/>
          </a:xfrm>
        </p:grpSpPr>
        <p:pic>
          <p:nvPicPr>
            <p:cNvPr id="17" name="Picture 16"/>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893974" y="2317750"/>
              <a:ext cx="3797300" cy="1104900"/>
            </a:xfrm>
            <a:prstGeom prst="rect">
              <a:avLst/>
            </a:prstGeom>
          </p:spPr>
        </p:pic>
        <p:pic>
          <p:nvPicPr>
            <p:cNvPr id="18" name="Picture 17"/>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717204" y="2505481"/>
              <a:ext cx="1054100" cy="571500"/>
            </a:xfrm>
            <a:prstGeom prst="rect">
              <a:avLst/>
            </a:prstGeom>
          </p:spPr>
        </p:pic>
        <p:pic>
          <p:nvPicPr>
            <p:cNvPr id="19" name="Picture 18"/>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717204" y="2139672"/>
              <a:ext cx="1524000" cy="1638300"/>
            </a:xfrm>
            <a:prstGeom prst="rect">
              <a:avLst/>
            </a:prstGeom>
          </p:spPr>
        </p:pic>
        <p:pic>
          <p:nvPicPr>
            <p:cNvPr id="20" name="Picture 19"/>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2629453" y="3238227"/>
              <a:ext cx="2171700" cy="190500"/>
            </a:xfrm>
            <a:prstGeom prst="rect">
              <a:avLst/>
            </a:prstGeom>
          </p:spPr>
        </p:pic>
        <p:pic>
          <p:nvPicPr>
            <p:cNvPr id="21" name="Picture 20"/>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3863002" y="3534191"/>
              <a:ext cx="1727200" cy="190500"/>
            </a:xfrm>
            <a:prstGeom prst="rect">
              <a:avLst/>
            </a:prstGeom>
          </p:spPr>
        </p:pic>
        <p:pic>
          <p:nvPicPr>
            <p:cNvPr id="22" name="Picture 21"/>
            <p:cNvPicPr>
              <a:picLocks noChangeAspect="1"/>
            </p:cNvPicPr>
            <p:nvPr/>
          </p:nvPicPr>
          <p:blipFill>
            <a:blip r:embed="rId14" cstate="email">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5713360" y="3369915"/>
              <a:ext cx="355600" cy="431800"/>
            </a:xfrm>
            <a:prstGeom prst="rect">
              <a:avLst/>
            </a:prstGeom>
          </p:spPr>
        </p:pic>
      </p:grpSp>
      <p:pic>
        <p:nvPicPr>
          <p:cNvPr id="25" name="Picture 24"/>
          <p:cNvPicPr>
            <a:picLocks noChangeAspect="1"/>
          </p:cNvPicPr>
          <p:nvPr/>
        </p:nvPicPr>
        <p:blipFill>
          <a:blip r:embed="rId15"/>
          <a:stretch>
            <a:fillRect/>
          </a:stretch>
        </p:blipFill>
        <p:spPr>
          <a:xfrm>
            <a:off x="5619689" y="6275702"/>
            <a:ext cx="3147955" cy="146417"/>
          </a:xfrm>
          <a:prstGeom prst="rect">
            <a:avLst/>
          </a:prstGeom>
        </p:spPr>
      </p:pic>
      <p:sp>
        <p:nvSpPr>
          <p:cNvPr id="29" name="Subtitle 2"/>
          <p:cNvSpPr>
            <a:spLocks noGrp="1"/>
          </p:cNvSpPr>
          <p:nvPr>
            <p:ph type="subTitle" idx="1"/>
          </p:nvPr>
        </p:nvSpPr>
        <p:spPr>
          <a:xfrm>
            <a:off x="838199" y="1178479"/>
            <a:ext cx="7298435" cy="5170431"/>
          </a:xfrm>
        </p:spPr>
        <p:txBody>
          <a:bodyPr>
            <a:noAutofit/>
          </a:bodyPr>
          <a:lstStyle/>
          <a:p>
            <a:pPr marL="342900" indent="-342900" algn="l">
              <a:lnSpc>
                <a:spcPct val="130000"/>
              </a:lnSpc>
              <a:buFont typeface="Arial" pitchFamily="34" charset="0"/>
              <a:buChar char="•"/>
            </a:pPr>
            <a:r>
              <a:rPr lang="en-US" sz="2400" dirty="0" smtClean="0">
                <a:solidFill>
                  <a:srgbClr val="090809"/>
                </a:solidFill>
                <a:latin typeface="Helvetica 65 Medium"/>
                <a:cs typeface="Aharoni" pitchFamily="2" charset="-79"/>
              </a:rPr>
              <a:t>Funds are RESERVED based on pledges that meet the program requirements</a:t>
            </a:r>
          </a:p>
          <a:p>
            <a:pPr marL="342900" indent="-342900" algn="l">
              <a:lnSpc>
                <a:spcPct val="130000"/>
              </a:lnSpc>
              <a:buFont typeface="Arial" pitchFamily="34" charset="0"/>
              <a:buChar char="•"/>
            </a:pPr>
            <a:r>
              <a:rPr lang="en-US" sz="2400" dirty="0" smtClean="0">
                <a:solidFill>
                  <a:srgbClr val="090809"/>
                </a:solidFill>
                <a:latin typeface="Helvetica 65 Medium"/>
                <a:cs typeface="Aharoni" pitchFamily="2" charset="-79"/>
              </a:rPr>
              <a:t>Dollars are FUNDED </a:t>
            </a:r>
            <a:endParaRPr lang="en-US" sz="2400" dirty="0" smtClean="0">
              <a:solidFill>
                <a:srgbClr val="090809"/>
              </a:solidFill>
              <a:latin typeface="Helvetica 65 Medium"/>
              <a:cs typeface="Aharoni" pitchFamily="2" charset="-79"/>
            </a:endParaRPr>
          </a:p>
          <a:p>
            <a:pPr marL="800100" lvl="1" indent="-342900" algn="l">
              <a:lnSpc>
                <a:spcPct val="130000"/>
              </a:lnSpc>
              <a:buFont typeface="Arial" pitchFamily="34" charset="0"/>
              <a:buChar char="•"/>
            </a:pPr>
            <a:r>
              <a:rPr lang="en-US" sz="2000" dirty="0" smtClean="0">
                <a:solidFill>
                  <a:srgbClr val="090809"/>
                </a:solidFill>
                <a:latin typeface="Helvetica 65 Medium"/>
                <a:cs typeface="Aharoni" pitchFamily="2" charset="-79"/>
              </a:rPr>
              <a:t>To the </a:t>
            </a:r>
            <a:r>
              <a:rPr lang="en-US" sz="2000" dirty="0" smtClean="0">
                <a:solidFill>
                  <a:srgbClr val="090809"/>
                </a:solidFill>
                <a:latin typeface="Helvetica 65 Medium"/>
                <a:cs typeface="Aharoni" pitchFamily="2" charset="-79"/>
              </a:rPr>
              <a:t>phase 1 pool based on payments of phase 1 pledges that meet the minimum required gift level of $9,000 and </a:t>
            </a:r>
            <a:endParaRPr lang="en-US" sz="2000" dirty="0" smtClean="0">
              <a:solidFill>
                <a:srgbClr val="090809"/>
              </a:solidFill>
              <a:latin typeface="Helvetica 65 Medium"/>
              <a:cs typeface="Aharoni" pitchFamily="2" charset="-79"/>
            </a:endParaRPr>
          </a:p>
          <a:p>
            <a:pPr marL="800100" lvl="1" indent="-342900" algn="l">
              <a:lnSpc>
                <a:spcPct val="130000"/>
              </a:lnSpc>
              <a:buFont typeface="Arial" pitchFamily="34" charset="0"/>
              <a:buChar char="•"/>
            </a:pPr>
            <a:r>
              <a:rPr lang="en-US" sz="2000" dirty="0">
                <a:solidFill>
                  <a:srgbClr val="090809"/>
                </a:solidFill>
                <a:latin typeface="Helvetica 65 Medium"/>
                <a:cs typeface="Aharoni" pitchFamily="2" charset="-79"/>
              </a:rPr>
              <a:t>t</a:t>
            </a:r>
            <a:r>
              <a:rPr lang="en-US" sz="2000" dirty="0" smtClean="0">
                <a:solidFill>
                  <a:srgbClr val="090809"/>
                </a:solidFill>
                <a:latin typeface="Helvetica 65 Medium"/>
                <a:cs typeface="Aharoni" pitchFamily="2" charset="-79"/>
              </a:rPr>
              <a:t>o </a:t>
            </a:r>
            <a:r>
              <a:rPr lang="en-US" sz="2000" dirty="0" smtClean="0">
                <a:solidFill>
                  <a:srgbClr val="090809"/>
                </a:solidFill>
                <a:latin typeface="Helvetica 65 Medium"/>
                <a:cs typeface="Aharoni" pitchFamily="2" charset="-79"/>
              </a:rPr>
              <a:t>the phase 2 pool based on payments of phase 2 pledges that meet the minimum required gift level of $1,800</a:t>
            </a:r>
          </a:p>
          <a:p>
            <a:pPr marL="342900" indent="-342900" algn="l">
              <a:lnSpc>
                <a:spcPct val="130000"/>
              </a:lnSpc>
              <a:buFont typeface="Arial" pitchFamily="34" charset="0"/>
              <a:buChar char="•"/>
            </a:pPr>
            <a:r>
              <a:rPr lang="en-US" sz="2400" dirty="0" smtClean="0">
                <a:solidFill>
                  <a:srgbClr val="090809"/>
                </a:solidFill>
                <a:latin typeface="Helvetica 65 Medium"/>
                <a:cs typeface="Aharoni" pitchFamily="2" charset="-79"/>
              </a:rPr>
              <a:t>Dollars are RELEASED </a:t>
            </a:r>
            <a:r>
              <a:rPr lang="en-US" sz="2400" dirty="0" smtClean="0">
                <a:solidFill>
                  <a:srgbClr val="090809"/>
                </a:solidFill>
                <a:latin typeface="Helvetica 65 Medium"/>
                <a:cs typeface="Aharoni" pitchFamily="2" charset="-79"/>
              </a:rPr>
              <a:t>based </a:t>
            </a:r>
            <a:r>
              <a:rPr lang="en-US" sz="2400" dirty="0" smtClean="0">
                <a:solidFill>
                  <a:srgbClr val="090809"/>
                </a:solidFill>
                <a:latin typeface="Helvetica 65 Medium"/>
                <a:cs typeface="Aharoni" pitchFamily="2" charset="-79"/>
              </a:rPr>
              <a:t>on phase 2 payments of $1,800 or more</a:t>
            </a:r>
            <a:endParaRPr lang="en-US" sz="2000" dirty="0">
              <a:solidFill>
                <a:srgbClr val="090809"/>
              </a:solidFill>
              <a:latin typeface="Helvetica 65 Medium"/>
              <a:cs typeface="Aharoni" pitchFamily="2" charset="-79"/>
            </a:endParaRPr>
          </a:p>
        </p:txBody>
      </p:sp>
      <p:pic>
        <p:nvPicPr>
          <p:cNvPr id="2" name="Picture 1"/>
          <p:cNvPicPr>
            <a:picLocks noChangeAspect="1"/>
          </p:cNvPicPr>
          <p:nvPr/>
        </p:nvPicPr>
        <p:blipFill>
          <a:blip r:embed="rId16"/>
          <a:stretch>
            <a:fillRect/>
          </a:stretch>
        </p:blipFill>
        <p:spPr>
          <a:xfrm>
            <a:off x="-76202" y="394715"/>
            <a:ext cx="3886201" cy="783764"/>
          </a:xfrm>
          <a:prstGeom prst="rect">
            <a:avLst/>
          </a:prstGeom>
        </p:spPr>
      </p:pic>
      <p:sp>
        <p:nvSpPr>
          <p:cNvPr id="31" name="Subtitle 2"/>
          <p:cNvSpPr txBox="1">
            <a:spLocks/>
          </p:cNvSpPr>
          <p:nvPr/>
        </p:nvSpPr>
        <p:spPr>
          <a:xfrm>
            <a:off x="27060" y="454766"/>
            <a:ext cx="3782939" cy="771171"/>
          </a:xfrm>
          <a:prstGeom prst="rect">
            <a:avLst/>
          </a:prstGeom>
        </p:spPr>
        <p:txBody>
          <a:bodyPr vert="horz" lIns="91440" tIns="45720" rIns="91440" bIns="45720" rtlCol="0">
            <a:normAutofit fontScale="92500" lnSpcReduction="2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2800" b="1" spc="300" dirty="0" smtClean="0">
                <a:solidFill>
                  <a:schemeClr val="bg2"/>
                </a:solidFill>
                <a:latin typeface="Gill Sans MT"/>
                <a:cs typeface="Gill Sans MT"/>
              </a:rPr>
              <a:t>How do we fund Gants?</a:t>
            </a:r>
          </a:p>
          <a:p>
            <a:pPr algn="l"/>
            <a:endParaRPr lang="en-US" sz="1400" spc="300" dirty="0">
              <a:solidFill>
                <a:schemeClr val="bg2"/>
              </a:solidFill>
              <a:latin typeface="Arial"/>
              <a:cs typeface="Arial"/>
            </a:endParaRPr>
          </a:p>
        </p:txBody>
      </p:sp>
    </p:spTree>
    <p:extLst>
      <p:ext uri="{BB962C8B-B14F-4D97-AF65-F5344CB8AC3E}">
        <p14:creationId xmlns:p14="http://schemas.microsoft.com/office/powerpoint/2010/main" val="22799417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 y="0"/>
            <a:ext cx="9144000" cy="6637130"/>
          </a:xfrm>
          <a:prstGeom prst="rect">
            <a:avLst/>
          </a:prstGeom>
        </p:spPr>
      </p:pic>
      <p:pic>
        <p:nvPicPr>
          <p:cNvPr id="11" name="Picture 10"/>
          <p:cNvPicPr>
            <a:picLocks noChangeAspect="1"/>
          </p:cNvPicPr>
          <p:nvPr/>
        </p:nvPicPr>
        <p:blipFill>
          <a:blip r:embed="rId3"/>
          <a:stretch>
            <a:fillRect/>
          </a:stretch>
        </p:blipFill>
        <p:spPr>
          <a:xfrm>
            <a:off x="-1" y="6509031"/>
            <a:ext cx="1838759" cy="355600"/>
          </a:xfrm>
          <a:prstGeom prst="rect">
            <a:avLst/>
          </a:prstGeom>
        </p:spPr>
      </p:pic>
      <p:pic>
        <p:nvPicPr>
          <p:cNvPr id="12" name="Picture 11"/>
          <p:cNvPicPr>
            <a:picLocks noChangeAspect="1"/>
          </p:cNvPicPr>
          <p:nvPr/>
        </p:nvPicPr>
        <p:blipFill>
          <a:blip r:embed="rId4"/>
          <a:stretch>
            <a:fillRect/>
          </a:stretch>
        </p:blipFill>
        <p:spPr>
          <a:xfrm>
            <a:off x="1827154" y="6513443"/>
            <a:ext cx="1903332" cy="355600"/>
          </a:xfrm>
          <a:prstGeom prst="rect">
            <a:avLst/>
          </a:prstGeom>
        </p:spPr>
      </p:pic>
      <p:pic>
        <p:nvPicPr>
          <p:cNvPr id="13" name="Picture 12"/>
          <p:cNvPicPr>
            <a:picLocks noChangeAspect="1"/>
          </p:cNvPicPr>
          <p:nvPr/>
        </p:nvPicPr>
        <p:blipFill>
          <a:blip r:embed="rId5"/>
          <a:stretch>
            <a:fillRect/>
          </a:stretch>
        </p:blipFill>
        <p:spPr>
          <a:xfrm>
            <a:off x="3719999" y="6509853"/>
            <a:ext cx="1903332" cy="355600"/>
          </a:xfrm>
          <a:prstGeom prst="rect">
            <a:avLst/>
          </a:prstGeom>
        </p:spPr>
      </p:pic>
      <p:pic>
        <p:nvPicPr>
          <p:cNvPr id="14" name="Picture 13"/>
          <p:cNvPicPr>
            <a:picLocks noChangeAspect="1"/>
          </p:cNvPicPr>
          <p:nvPr/>
        </p:nvPicPr>
        <p:blipFill>
          <a:blip r:embed="rId6"/>
          <a:stretch>
            <a:fillRect/>
          </a:stretch>
        </p:blipFill>
        <p:spPr>
          <a:xfrm>
            <a:off x="5617817" y="6513442"/>
            <a:ext cx="1903332" cy="355600"/>
          </a:xfrm>
          <a:prstGeom prst="rect">
            <a:avLst/>
          </a:prstGeom>
        </p:spPr>
      </p:pic>
      <p:pic>
        <p:nvPicPr>
          <p:cNvPr id="15" name="Picture 14"/>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516743" y="6513443"/>
            <a:ext cx="1638300" cy="355600"/>
          </a:xfrm>
          <a:prstGeom prst="rect">
            <a:avLst/>
          </a:prstGeom>
        </p:spPr>
      </p:pic>
      <p:pic>
        <p:nvPicPr>
          <p:cNvPr id="23" name="Picture 22"/>
          <p:cNvPicPr>
            <a:picLocks noChangeAspect="1"/>
          </p:cNvPicPr>
          <p:nvPr/>
        </p:nvPicPr>
        <p:blipFill>
          <a:blip r:embed="rId8">
            <a:alphaModFix amt="50000"/>
          </a:blip>
          <a:stretch>
            <a:fillRect/>
          </a:stretch>
        </p:blipFill>
        <p:spPr>
          <a:xfrm>
            <a:off x="3267641" y="-288212"/>
            <a:ext cx="6416398" cy="7052877"/>
          </a:xfrm>
          <a:prstGeom prst="rect">
            <a:avLst/>
          </a:prstGeom>
          <a:noFill/>
        </p:spPr>
      </p:pic>
      <p:grpSp>
        <p:nvGrpSpPr>
          <p:cNvPr id="16" name="Group 15"/>
          <p:cNvGrpSpPr/>
          <p:nvPr/>
        </p:nvGrpSpPr>
        <p:grpSpPr>
          <a:xfrm>
            <a:off x="5706529" y="436209"/>
            <a:ext cx="2664232" cy="828105"/>
            <a:chOff x="1893974" y="2139672"/>
            <a:chExt cx="5347230" cy="1662043"/>
          </a:xfrm>
        </p:grpSpPr>
        <p:pic>
          <p:nvPicPr>
            <p:cNvPr id="17" name="Picture 16"/>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893974" y="2317750"/>
              <a:ext cx="3797300" cy="1104900"/>
            </a:xfrm>
            <a:prstGeom prst="rect">
              <a:avLst/>
            </a:prstGeom>
          </p:spPr>
        </p:pic>
        <p:pic>
          <p:nvPicPr>
            <p:cNvPr id="18" name="Picture 17"/>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717204" y="2505481"/>
              <a:ext cx="1054100" cy="571500"/>
            </a:xfrm>
            <a:prstGeom prst="rect">
              <a:avLst/>
            </a:prstGeom>
          </p:spPr>
        </p:pic>
        <p:pic>
          <p:nvPicPr>
            <p:cNvPr id="19" name="Picture 18"/>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717204" y="2139672"/>
              <a:ext cx="1524000" cy="1638300"/>
            </a:xfrm>
            <a:prstGeom prst="rect">
              <a:avLst/>
            </a:prstGeom>
          </p:spPr>
        </p:pic>
        <p:pic>
          <p:nvPicPr>
            <p:cNvPr id="20" name="Picture 19"/>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2629453" y="3238227"/>
              <a:ext cx="2171700" cy="190500"/>
            </a:xfrm>
            <a:prstGeom prst="rect">
              <a:avLst/>
            </a:prstGeom>
          </p:spPr>
        </p:pic>
        <p:pic>
          <p:nvPicPr>
            <p:cNvPr id="21" name="Picture 20"/>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3863002" y="3534191"/>
              <a:ext cx="1727200" cy="190500"/>
            </a:xfrm>
            <a:prstGeom prst="rect">
              <a:avLst/>
            </a:prstGeom>
          </p:spPr>
        </p:pic>
        <p:pic>
          <p:nvPicPr>
            <p:cNvPr id="22" name="Picture 21"/>
            <p:cNvPicPr>
              <a:picLocks noChangeAspect="1"/>
            </p:cNvPicPr>
            <p:nvPr/>
          </p:nvPicPr>
          <p:blipFill>
            <a:blip r:embed="rId14" cstate="email">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5713360" y="3369915"/>
              <a:ext cx="355600" cy="431800"/>
            </a:xfrm>
            <a:prstGeom prst="rect">
              <a:avLst/>
            </a:prstGeom>
          </p:spPr>
        </p:pic>
      </p:grpSp>
      <p:pic>
        <p:nvPicPr>
          <p:cNvPr id="25" name="Picture 24"/>
          <p:cNvPicPr>
            <a:picLocks noChangeAspect="1"/>
          </p:cNvPicPr>
          <p:nvPr/>
        </p:nvPicPr>
        <p:blipFill>
          <a:blip r:embed="rId15"/>
          <a:stretch>
            <a:fillRect/>
          </a:stretch>
        </p:blipFill>
        <p:spPr>
          <a:xfrm>
            <a:off x="5619689" y="6275702"/>
            <a:ext cx="3147955" cy="146417"/>
          </a:xfrm>
          <a:prstGeom prst="rect">
            <a:avLst/>
          </a:prstGeom>
        </p:spPr>
      </p:pic>
      <p:sp>
        <p:nvSpPr>
          <p:cNvPr id="29" name="Subtitle 2"/>
          <p:cNvSpPr>
            <a:spLocks noGrp="1"/>
          </p:cNvSpPr>
          <p:nvPr>
            <p:ph type="subTitle" idx="1"/>
          </p:nvPr>
        </p:nvSpPr>
        <p:spPr>
          <a:xfrm>
            <a:off x="304800" y="1183066"/>
            <a:ext cx="4267200" cy="5170431"/>
          </a:xfrm>
        </p:spPr>
        <p:txBody>
          <a:bodyPr>
            <a:noAutofit/>
          </a:bodyPr>
          <a:lstStyle/>
          <a:p>
            <a:pPr>
              <a:lnSpc>
                <a:spcPct val="130000"/>
              </a:lnSpc>
            </a:pPr>
            <a:r>
              <a:rPr lang="en-US" sz="2800" b="1" u="sng" dirty="0" smtClean="0">
                <a:solidFill>
                  <a:srgbClr val="090809"/>
                </a:solidFill>
                <a:latin typeface="Helvetica 65 Medium"/>
                <a:cs typeface="Aharoni" pitchFamily="2" charset="-79"/>
              </a:rPr>
              <a:t>Timing</a:t>
            </a:r>
          </a:p>
          <a:p>
            <a:pPr marL="457200" indent="-457200" algn="l">
              <a:lnSpc>
                <a:spcPct val="130000"/>
              </a:lnSpc>
              <a:buFont typeface="Arial" pitchFamily="34" charset="0"/>
              <a:buChar char="•"/>
            </a:pPr>
            <a:r>
              <a:rPr lang="en-US" sz="2400" dirty="0" smtClean="0">
                <a:solidFill>
                  <a:srgbClr val="090809"/>
                </a:solidFill>
                <a:latin typeface="Helvetica 65 Medium"/>
                <a:cs typeface="Aharoni" pitchFamily="2" charset="-79"/>
              </a:rPr>
              <a:t>Pledges must be dated after November 3, 2012 and before October 18, 2013.</a:t>
            </a:r>
          </a:p>
          <a:p>
            <a:pPr marL="342900" indent="-342900" algn="l">
              <a:lnSpc>
                <a:spcPct val="130000"/>
              </a:lnSpc>
              <a:buFont typeface="Arial" pitchFamily="34" charset="0"/>
              <a:buChar char="•"/>
            </a:pPr>
            <a:r>
              <a:rPr lang="en-US" sz="2400" dirty="0" smtClean="0">
                <a:solidFill>
                  <a:srgbClr val="090809"/>
                </a:solidFill>
                <a:latin typeface="Helvetica 65 Medium"/>
                <a:cs typeface="Aharoni" pitchFamily="2" charset="-79"/>
              </a:rPr>
              <a:t>A phase </a:t>
            </a:r>
            <a:r>
              <a:rPr lang="en-US" sz="2400" dirty="0" smtClean="0">
                <a:solidFill>
                  <a:srgbClr val="090809"/>
                </a:solidFill>
                <a:latin typeface="Helvetica 65 Medium"/>
                <a:cs typeface="Aharoni" pitchFamily="2" charset="-79"/>
              </a:rPr>
              <a:t>1 pledge </a:t>
            </a:r>
            <a:r>
              <a:rPr lang="en-US" sz="2400" i="1" dirty="0" smtClean="0">
                <a:solidFill>
                  <a:srgbClr val="090809"/>
                </a:solidFill>
                <a:latin typeface="Helvetica 65 Medium"/>
                <a:cs typeface="Aharoni" pitchFamily="2" charset="-79"/>
              </a:rPr>
              <a:t>Donor Information Form </a:t>
            </a:r>
            <a:r>
              <a:rPr lang="en-US" sz="2400" dirty="0" smtClean="0">
                <a:solidFill>
                  <a:srgbClr val="090809"/>
                </a:solidFill>
                <a:latin typeface="Helvetica 65 Medium"/>
                <a:cs typeface="Aharoni" pitchFamily="2" charset="-79"/>
              </a:rPr>
              <a:t>document must be submitted </a:t>
            </a:r>
            <a:r>
              <a:rPr lang="en-US" sz="1800" dirty="0" smtClean="0">
                <a:solidFill>
                  <a:srgbClr val="090809"/>
                </a:solidFill>
                <a:latin typeface="Helvetica 65 Medium"/>
                <a:cs typeface="Aharoni" pitchFamily="2" charset="-79"/>
              </a:rPr>
              <a:t>(for each gift) </a:t>
            </a:r>
            <a:r>
              <a:rPr lang="en-US" sz="2400" dirty="0" smtClean="0">
                <a:solidFill>
                  <a:srgbClr val="090809"/>
                </a:solidFill>
                <a:latin typeface="Helvetica 65 Medium"/>
                <a:cs typeface="Aharoni" pitchFamily="2" charset="-79"/>
              </a:rPr>
              <a:t>by </a:t>
            </a:r>
            <a:r>
              <a:rPr lang="en-US" sz="2400" dirty="0" smtClean="0">
                <a:solidFill>
                  <a:srgbClr val="090809"/>
                </a:solidFill>
                <a:latin typeface="Helvetica 65 Medium"/>
                <a:cs typeface="Aharoni" pitchFamily="2" charset="-79"/>
              </a:rPr>
              <a:t/>
            </a:r>
            <a:br>
              <a:rPr lang="en-US" sz="2400" dirty="0" smtClean="0">
                <a:solidFill>
                  <a:srgbClr val="090809"/>
                </a:solidFill>
                <a:latin typeface="Helvetica 65 Medium"/>
                <a:cs typeface="Aharoni" pitchFamily="2" charset="-79"/>
              </a:rPr>
            </a:br>
            <a:r>
              <a:rPr lang="en-US" sz="2400" dirty="0" smtClean="0">
                <a:solidFill>
                  <a:srgbClr val="090809"/>
                </a:solidFill>
                <a:latin typeface="Helvetica 65 Medium"/>
                <a:cs typeface="Aharoni" pitchFamily="2" charset="-79"/>
              </a:rPr>
              <a:t>October 18, 2013</a:t>
            </a:r>
            <a:endParaRPr lang="en-US" sz="2400" dirty="0">
              <a:solidFill>
                <a:srgbClr val="090809"/>
              </a:solidFill>
              <a:latin typeface="Helvetica 65 Medium"/>
              <a:cs typeface="Aharoni" pitchFamily="2" charset="-79"/>
            </a:endParaRPr>
          </a:p>
        </p:txBody>
      </p:sp>
      <p:pic>
        <p:nvPicPr>
          <p:cNvPr id="2" name="Picture 1"/>
          <p:cNvPicPr>
            <a:picLocks noChangeAspect="1"/>
          </p:cNvPicPr>
          <p:nvPr/>
        </p:nvPicPr>
        <p:blipFill>
          <a:blip r:embed="rId16"/>
          <a:stretch>
            <a:fillRect/>
          </a:stretch>
        </p:blipFill>
        <p:spPr>
          <a:xfrm>
            <a:off x="-1" y="394715"/>
            <a:ext cx="3200401" cy="588844"/>
          </a:xfrm>
          <a:prstGeom prst="rect">
            <a:avLst/>
          </a:prstGeom>
        </p:spPr>
      </p:pic>
      <p:sp>
        <p:nvSpPr>
          <p:cNvPr id="31" name="Subtitle 2"/>
          <p:cNvSpPr txBox="1">
            <a:spLocks/>
          </p:cNvSpPr>
          <p:nvPr/>
        </p:nvSpPr>
        <p:spPr>
          <a:xfrm>
            <a:off x="-2" y="475367"/>
            <a:ext cx="4876801" cy="468741"/>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2400" b="1" spc="300" dirty="0" smtClean="0">
                <a:solidFill>
                  <a:schemeClr val="bg2"/>
                </a:solidFill>
                <a:latin typeface="Gill Sans MT"/>
                <a:cs typeface="Gill Sans MT"/>
              </a:rPr>
              <a:t>Phase 1 Pledges</a:t>
            </a:r>
          </a:p>
          <a:p>
            <a:pPr algn="l"/>
            <a:endParaRPr lang="en-US" sz="1400" spc="300" dirty="0">
              <a:solidFill>
                <a:schemeClr val="bg2"/>
              </a:solidFill>
              <a:latin typeface="Arial"/>
              <a:cs typeface="Arial"/>
            </a:endParaRPr>
          </a:p>
        </p:txBody>
      </p:sp>
      <p:sp>
        <p:nvSpPr>
          <p:cNvPr id="24" name="Subtitle 2"/>
          <p:cNvSpPr txBox="1">
            <a:spLocks/>
          </p:cNvSpPr>
          <p:nvPr/>
        </p:nvSpPr>
        <p:spPr>
          <a:xfrm>
            <a:off x="4800600" y="1161195"/>
            <a:ext cx="4191000" cy="5170431"/>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nSpc>
                <a:spcPct val="130000"/>
              </a:lnSpc>
            </a:pPr>
            <a:r>
              <a:rPr lang="en-US" sz="2800" b="1" u="sng" dirty="0" smtClean="0">
                <a:solidFill>
                  <a:srgbClr val="090809"/>
                </a:solidFill>
                <a:latin typeface="Helvetica 65 Medium"/>
                <a:cs typeface="Aharoni" pitchFamily="2" charset="-79"/>
              </a:rPr>
              <a:t>Payments</a:t>
            </a:r>
          </a:p>
          <a:p>
            <a:pPr marL="457200" indent="-457200" algn="l">
              <a:lnSpc>
                <a:spcPct val="130000"/>
              </a:lnSpc>
              <a:buFont typeface="Arial" pitchFamily="34" charset="0"/>
              <a:buChar char="•"/>
            </a:pPr>
            <a:r>
              <a:rPr lang="en-US" sz="2400" dirty="0" smtClean="0">
                <a:solidFill>
                  <a:srgbClr val="090809"/>
                </a:solidFill>
                <a:latin typeface="Helvetica 65 Medium"/>
                <a:cs typeface="Aharoni" pitchFamily="2" charset="-79"/>
              </a:rPr>
              <a:t>Payment of the pledge MUST be received </a:t>
            </a:r>
            <a:r>
              <a:rPr lang="en-US" sz="2400" u="sng" dirty="0" smtClean="0">
                <a:solidFill>
                  <a:srgbClr val="FF0000"/>
                </a:solidFill>
                <a:latin typeface="Helvetica 65 Medium"/>
                <a:cs typeface="Aharoni" pitchFamily="2" charset="-79"/>
              </a:rPr>
              <a:t>in full </a:t>
            </a:r>
            <a:r>
              <a:rPr lang="en-US" sz="2400" dirty="0" smtClean="0">
                <a:solidFill>
                  <a:srgbClr val="090809"/>
                </a:solidFill>
                <a:latin typeface="Helvetica 65 Medium"/>
                <a:cs typeface="Aharoni" pitchFamily="2" charset="-79"/>
              </a:rPr>
              <a:t>by the camp by March 18, 2014. </a:t>
            </a:r>
          </a:p>
          <a:p>
            <a:pPr marL="457200" indent="-457200" algn="l">
              <a:lnSpc>
                <a:spcPct val="130000"/>
              </a:lnSpc>
              <a:buFont typeface="Arial" pitchFamily="34" charset="0"/>
              <a:buChar char="•"/>
            </a:pPr>
            <a:r>
              <a:rPr lang="en-US" sz="2400" dirty="0" smtClean="0">
                <a:solidFill>
                  <a:srgbClr val="090809"/>
                </a:solidFill>
                <a:latin typeface="Helvetica 65 Medium"/>
                <a:cs typeface="Aharoni" pitchFamily="2" charset="-79"/>
              </a:rPr>
              <a:t>Phase 1 payment verification documentation must be submitted to </a:t>
            </a:r>
            <a:r>
              <a:rPr lang="en-US" sz="2400" dirty="0">
                <a:solidFill>
                  <a:srgbClr val="090809"/>
                </a:solidFill>
                <a:latin typeface="Helvetica 65 Medium"/>
                <a:cs typeface="Aharoni" pitchFamily="2" charset="-79"/>
              </a:rPr>
              <a:t>JCamp 180 </a:t>
            </a:r>
            <a:r>
              <a:rPr lang="en-US" sz="1800" dirty="0" smtClean="0">
                <a:solidFill>
                  <a:srgbClr val="090809"/>
                </a:solidFill>
                <a:latin typeface="Helvetica 65 Medium"/>
                <a:cs typeface="Aharoni" pitchFamily="2" charset="-79"/>
              </a:rPr>
              <a:t>(within 30 days but no later than 3/18/14).</a:t>
            </a:r>
            <a:endParaRPr lang="en-US" sz="1600" dirty="0">
              <a:solidFill>
                <a:srgbClr val="090809"/>
              </a:solidFill>
              <a:latin typeface="Helvetica 65 Medium"/>
              <a:cs typeface="Aharoni" pitchFamily="2" charset="-79"/>
            </a:endParaRPr>
          </a:p>
        </p:txBody>
      </p:sp>
    </p:spTree>
    <p:extLst>
      <p:ext uri="{BB962C8B-B14F-4D97-AF65-F5344CB8AC3E}">
        <p14:creationId xmlns:p14="http://schemas.microsoft.com/office/powerpoint/2010/main" val="4803368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9144000" cy="6637130"/>
          </a:xfrm>
          <a:prstGeom prst="rect">
            <a:avLst/>
          </a:prstGeom>
        </p:spPr>
      </p:pic>
      <p:pic>
        <p:nvPicPr>
          <p:cNvPr id="11" name="Picture 10"/>
          <p:cNvPicPr>
            <a:picLocks noChangeAspect="1"/>
          </p:cNvPicPr>
          <p:nvPr/>
        </p:nvPicPr>
        <p:blipFill>
          <a:blip r:embed="rId3"/>
          <a:stretch>
            <a:fillRect/>
          </a:stretch>
        </p:blipFill>
        <p:spPr>
          <a:xfrm>
            <a:off x="-1" y="6509031"/>
            <a:ext cx="1838759" cy="355600"/>
          </a:xfrm>
          <a:prstGeom prst="rect">
            <a:avLst/>
          </a:prstGeom>
        </p:spPr>
      </p:pic>
      <p:pic>
        <p:nvPicPr>
          <p:cNvPr id="12" name="Picture 11"/>
          <p:cNvPicPr>
            <a:picLocks noChangeAspect="1"/>
          </p:cNvPicPr>
          <p:nvPr/>
        </p:nvPicPr>
        <p:blipFill>
          <a:blip r:embed="rId4"/>
          <a:stretch>
            <a:fillRect/>
          </a:stretch>
        </p:blipFill>
        <p:spPr>
          <a:xfrm>
            <a:off x="1827154" y="6513443"/>
            <a:ext cx="1903332" cy="355600"/>
          </a:xfrm>
          <a:prstGeom prst="rect">
            <a:avLst/>
          </a:prstGeom>
        </p:spPr>
      </p:pic>
      <p:pic>
        <p:nvPicPr>
          <p:cNvPr id="13" name="Picture 12"/>
          <p:cNvPicPr>
            <a:picLocks noChangeAspect="1"/>
          </p:cNvPicPr>
          <p:nvPr/>
        </p:nvPicPr>
        <p:blipFill>
          <a:blip r:embed="rId5"/>
          <a:stretch>
            <a:fillRect/>
          </a:stretch>
        </p:blipFill>
        <p:spPr>
          <a:xfrm>
            <a:off x="3719999" y="6509853"/>
            <a:ext cx="1903332" cy="355600"/>
          </a:xfrm>
          <a:prstGeom prst="rect">
            <a:avLst/>
          </a:prstGeom>
        </p:spPr>
      </p:pic>
      <p:pic>
        <p:nvPicPr>
          <p:cNvPr id="14" name="Picture 13"/>
          <p:cNvPicPr>
            <a:picLocks noChangeAspect="1"/>
          </p:cNvPicPr>
          <p:nvPr/>
        </p:nvPicPr>
        <p:blipFill>
          <a:blip r:embed="rId6"/>
          <a:stretch>
            <a:fillRect/>
          </a:stretch>
        </p:blipFill>
        <p:spPr>
          <a:xfrm>
            <a:off x="5617817" y="6513442"/>
            <a:ext cx="1903332" cy="355600"/>
          </a:xfrm>
          <a:prstGeom prst="rect">
            <a:avLst/>
          </a:prstGeom>
        </p:spPr>
      </p:pic>
      <p:pic>
        <p:nvPicPr>
          <p:cNvPr id="15" name="Picture 14"/>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516743" y="6513443"/>
            <a:ext cx="1638300" cy="355600"/>
          </a:xfrm>
          <a:prstGeom prst="rect">
            <a:avLst/>
          </a:prstGeom>
        </p:spPr>
      </p:pic>
      <p:pic>
        <p:nvPicPr>
          <p:cNvPr id="23" name="Picture 22"/>
          <p:cNvPicPr>
            <a:picLocks noChangeAspect="1"/>
          </p:cNvPicPr>
          <p:nvPr/>
        </p:nvPicPr>
        <p:blipFill>
          <a:blip r:embed="rId8">
            <a:alphaModFix amt="50000"/>
          </a:blip>
          <a:stretch>
            <a:fillRect/>
          </a:stretch>
        </p:blipFill>
        <p:spPr>
          <a:xfrm>
            <a:off x="3267641" y="-288212"/>
            <a:ext cx="6416398" cy="7052877"/>
          </a:xfrm>
          <a:prstGeom prst="rect">
            <a:avLst/>
          </a:prstGeom>
          <a:noFill/>
        </p:spPr>
      </p:pic>
      <p:grpSp>
        <p:nvGrpSpPr>
          <p:cNvPr id="16" name="Group 15"/>
          <p:cNvGrpSpPr/>
          <p:nvPr/>
        </p:nvGrpSpPr>
        <p:grpSpPr>
          <a:xfrm>
            <a:off x="5706529" y="436209"/>
            <a:ext cx="2664232" cy="828105"/>
            <a:chOff x="1893974" y="2139672"/>
            <a:chExt cx="5347230" cy="1662043"/>
          </a:xfrm>
        </p:grpSpPr>
        <p:pic>
          <p:nvPicPr>
            <p:cNvPr id="17" name="Picture 16"/>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893974" y="2317750"/>
              <a:ext cx="3797300" cy="1104900"/>
            </a:xfrm>
            <a:prstGeom prst="rect">
              <a:avLst/>
            </a:prstGeom>
          </p:spPr>
        </p:pic>
        <p:pic>
          <p:nvPicPr>
            <p:cNvPr id="18" name="Picture 17"/>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717204" y="2505481"/>
              <a:ext cx="1054100" cy="571500"/>
            </a:xfrm>
            <a:prstGeom prst="rect">
              <a:avLst/>
            </a:prstGeom>
          </p:spPr>
        </p:pic>
        <p:pic>
          <p:nvPicPr>
            <p:cNvPr id="19" name="Picture 18"/>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717204" y="2139672"/>
              <a:ext cx="1524000" cy="1638300"/>
            </a:xfrm>
            <a:prstGeom prst="rect">
              <a:avLst/>
            </a:prstGeom>
          </p:spPr>
        </p:pic>
        <p:pic>
          <p:nvPicPr>
            <p:cNvPr id="20" name="Picture 19"/>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2629453" y="3238227"/>
              <a:ext cx="2171700" cy="190500"/>
            </a:xfrm>
            <a:prstGeom prst="rect">
              <a:avLst/>
            </a:prstGeom>
          </p:spPr>
        </p:pic>
        <p:pic>
          <p:nvPicPr>
            <p:cNvPr id="21" name="Picture 20"/>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3863002" y="3534191"/>
              <a:ext cx="1727200" cy="190500"/>
            </a:xfrm>
            <a:prstGeom prst="rect">
              <a:avLst/>
            </a:prstGeom>
          </p:spPr>
        </p:pic>
        <p:pic>
          <p:nvPicPr>
            <p:cNvPr id="22" name="Picture 21"/>
            <p:cNvPicPr>
              <a:picLocks noChangeAspect="1"/>
            </p:cNvPicPr>
            <p:nvPr/>
          </p:nvPicPr>
          <p:blipFill>
            <a:blip r:embed="rId14" cstate="email">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5713360" y="3369915"/>
              <a:ext cx="355600" cy="431800"/>
            </a:xfrm>
            <a:prstGeom prst="rect">
              <a:avLst/>
            </a:prstGeom>
          </p:spPr>
        </p:pic>
      </p:grpSp>
      <p:pic>
        <p:nvPicPr>
          <p:cNvPr id="25" name="Picture 24"/>
          <p:cNvPicPr>
            <a:picLocks noChangeAspect="1"/>
          </p:cNvPicPr>
          <p:nvPr/>
        </p:nvPicPr>
        <p:blipFill>
          <a:blip r:embed="rId15"/>
          <a:stretch>
            <a:fillRect/>
          </a:stretch>
        </p:blipFill>
        <p:spPr>
          <a:xfrm>
            <a:off x="5619689" y="6275702"/>
            <a:ext cx="3147955" cy="146417"/>
          </a:xfrm>
          <a:prstGeom prst="rect">
            <a:avLst/>
          </a:prstGeom>
        </p:spPr>
      </p:pic>
      <p:sp>
        <p:nvSpPr>
          <p:cNvPr id="31" name="Subtitle 2"/>
          <p:cNvSpPr txBox="1">
            <a:spLocks/>
          </p:cNvSpPr>
          <p:nvPr/>
        </p:nvSpPr>
        <p:spPr>
          <a:xfrm>
            <a:off x="-2" y="475367"/>
            <a:ext cx="3886201" cy="896233"/>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2400" b="1" spc="300" dirty="0" smtClean="0">
                <a:solidFill>
                  <a:schemeClr val="bg2"/>
                </a:solidFill>
                <a:latin typeface="Gill Sans MT"/>
                <a:cs typeface="Gill Sans MT"/>
              </a:rPr>
              <a:t>Program Overview</a:t>
            </a:r>
            <a:br>
              <a:rPr lang="en-US" sz="2400" b="1" spc="300" dirty="0" smtClean="0">
                <a:solidFill>
                  <a:schemeClr val="bg2"/>
                </a:solidFill>
                <a:latin typeface="Gill Sans MT"/>
                <a:cs typeface="Gill Sans MT"/>
              </a:rPr>
            </a:br>
            <a:r>
              <a:rPr lang="en-US" sz="2400" b="1" spc="300" dirty="0" smtClean="0">
                <a:solidFill>
                  <a:schemeClr val="bg2"/>
                </a:solidFill>
                <a:latin typeface="Gill Sans MT"/>
                <a:cs typeface="Gill Sans MT"/>
              </a:rPr>
              <a:t>Phase 1 Gifts:</a:t>
            </a:r>
          </a:p>
          <a:p>
            <a:pPr algn="l"/>
            <a:endParaRPr lang="en-US" sz="1400" spc="300" dirty="0">
              <a:solidFill>
                <a:schemeClr val="bg2"/>
              </a:solidFill>
              <a:latin typeface="Arial"/>
              <a:cs typeface="Arial"/>
            </a:endParaRPr>
          </a:p>
        </p:txBody>
      </p:sp>
      <p:sp>
        <p:nvSpPr>
          <p:cNvPr id="5" name="TextBox 4"/>
          <p:cNvSpPr txBox="1"/>
          <p:nvPr/>
        </p:nvSpPr>
        <p:spPr>
          <a:xfrm>
            <a:off x="533400" y="1981200"/>
            <a:ext cx="7340635" cy="3785652"/>
          </a:xfrm>
          <a:prstGeom prst="rect">
            <a:avLst/>
          </a:prstGeom>
          <a:noFill/>
        </p:spPr>
        <p:txBody>
          <a:bodyPr wrap="square" rtlCol="0">
            <a:spAutoFit/>
          </a:bodyPr>
          <a:lstStyle/>
          <a:p>
            <a:pPr marL="285750" indent="-285750">
              <a:buFont typeface="Arial" pitchFamily="34" charset="0"/>
              <a:buChar char="•"/>
            </a:pPr>
            <a:r>
              <a:rPr lang="en-US" sz="2000" dirty="0" smtClean="0"/>
              <a:t>Phase </a:t>
            </a:r>
            <a:r>
              <a:rPr lang="en-US" sz="2000" dirty="0"/>
              <a:t>1 pledges must be paid to the minimum level of $9000 before </a:t>
            </a:r>
            <a:r>
              <a:rPr lang="en-US" sz="2000" dirty="0" smtClean="0"/>
              <a:t>the JCamp </a:t>
            </a:r>
            <a:r>
              <a:rPr lang="en-US" sz="2000" dirty="0"/>
              <a:t>180 matching </a:t>
            </a:r>
            <a:r>
              <a:rPr lang="en-US" sz="2000" dirty="0" smtClean="0"/>
              <a:t>contribution is funded</a:t>
            </a:r>
            <a:endParaRPr lang="en-US" sz="2000" dirty="0"/>
          </a:p>
          <a:p>
            <a:pPr marL="742950" lvl="1" indent="-285750">
              <a:buFont typeface="Arial" pitchFamily="34" charset="0"/>
              <a:buChar char="•"/>
            </a:pPr>
            <a:r>
              <a:rPr lang="en-US" sz="2000" dirty="0"/>
              <a:t>We pay on proof of payment, not on proof of pledge</a:t>
            </a:r>
          </a:p>
          <a:p>
            <a:pPr marL="285750" indent="-285750">
              <a:buFont typeface="Arial" pitchFamily="34" charset="0"/>
              <a:buChar char="•"/>
            </a:pPr>
            <a:endParaRPr lang="en-US" sz="2000" dirty="0" smtClean="0"/>
          </a:p>
          <a:p>
            <a:pPr marL="285750" indent="-285750">
              <a:buFont typeface="Arial" pitchFamily="34" charset="0"/>
              <a:buChar char="•"/>
            </a:pPr>
            <a:r>
              <a:rPr lang="en-US" sz="2000" dirty="0" smtClean="0"/>
              <a:t>Plan </a:t>
            </a:r>
            <a:r>
              <a:rPr lang="en-US" sz="2000" dirty="0"/>
              <a:t>for unpaid pledges</a:t>
            </a:r>
          </a:p>
          <a:p>
            <a:pPr marL="742950" lvl="1" indent="-285750">
              <a:buFont typeface="Arial" pitchFamily="34" charset="0"/>
              <a:buChar char="•"/>
            </a:pPr>
            <a:r>
              <a:rPr lang="en-US" sz="2000" dirty="0"/>
              <a:t>If a phase 1 pledge is not paid due to unforeseen circumstances, you cannot go back and replace a phase 1 pledge after October 18, 2013.  </a:t>
            </a:r>
          </a:p>
          <a:p>
            <a:pPr marL="742950" lvl="1" indent="-285750">
              <a:buFont typeface="Arial" pitchFamily="34" charset="0"/>
              <a:buChar char="•"/>
            </a:pPr>
            <a:r>
              <a:rPr lang="en-US" sz="2000" dirty="0" smtClean="0"/>
              <a:t>You should consider submitting </a:t>
            </a:r>
            <a:r>
              <a:rPr lang="en-US" sz="2000" dirty="0"/>
              <a:t>more than </a:t>
            </a:r>
            <a:r>
              <a:rPr lang="en-US" sz="2000" dirty="0" smtClean="0"/>
              <a:t>the phase </a:t>
            </a:r>
            <a:r>
              <a:rPr lang="en-US" sz="2000" dirty="0"/>
              <a:t>1 goal </a:t>
            </a:r>
            <a:r>
              <a:rPr lang="en-US" sz="2000" dirty="0" smtClean="0"/>
              <a:t>in fulfillment of phase </a:t>
            </a:r>
            <a:r>
              <a:rPr lang="en-US" sz="2000" dirty="0"/>
              <a:t>1 pledges.  </a:t>
            </a:r>
          </a:p>
          <a:p>
            <a:pPr marL="742950" lvl="1" indent="-285750">
              <a:buFont typeface="Arial" pitchFamily="34" charset="0"/>
              <a:buChar char="•"/>
            </a:pPr>
            <a:r>
              <a:rPr lang="en-US" sz="2000" dirty="0"/>
              <a:t>JCamp 180  will allocate </a:t>
            </a:r>
            <a:r>
              <a:rPr lang="en-US" sz="2000" dirty="0" smtClean="0"/>
              <a:t>“excess” phase 1 pledge payments </a:t>
            </a:r>
            <a:r>
              <a:rPr lang="en-US" sz="2000" dirty="0"/>
              <a:t>to phase 2 to maximize your program qualification</a:t>
            </a:r>
            <a:r>
              <a:rPr lang="en-US" sz="2000" dirty="0" smtClean="0"/>
              <a:t>.</a:t>
            </a:r>
            <a:endParaRPr lang="en-US" sz="2000" dirty="0"/>
          </a:p>
        </p:txBody>
      </p:sp>
      <p:pic>
        <p:nvPicPr>
          <p:cNvPr id="30" name="Picture 29"/>
          <p:cNvPicPr>
            <a:picLocks noChangeAspect="1"/>
          </p:cNvPicPr>
          <p:nvPr/>
        </p:nvPicPr>
        <p:blipFill>
          <a:blip r:embed="rId16"/>
          <a:stretch>
            <a:fillRect/>
          </a:stretch>
        </p:blipFill>
        <p:spPr>
          <a:xfrm>
            <a:off x="-1" y="394714"/>
            <a:ext cx="3730487" cy="1205486"/>
          </a:xfrm>
          <a:prstGeom prst="rect">
            <a:avLst/>
          </a:prstGeom>
        </p:spPr>
      </p:pic>
      <p:sp>
        <p:nvSpPr>
          <p:cNvPr id="32" name="Subtitle 2"/>
          <p:cNvSpPr txBox="1">
            <a:spLocks/>
          </p:cNvSpPr>
          <p:nvPr/>
        </p:nvSpPr>
        <p:spPr>
          <a:xfrm>
            <a:off x="-33717" y="436209"/>
            <a:ext cx="3810000" cy="1087791"/>
          </a:xfrm>
          <a:prstGeom prst="rect">
            <a:avLst/>
          </a:prstGeom>
        </p:spPr>
        <p:txBody>
          <a:bodyPr vert="horz" lIns="91440" tIns="45720" rIns="91440" bIns="45720" rtlCol="0">
            <a:normAutofit fontScale="92500" lnSpcReduction="1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2400" b="1" spc="300" dirty="0">
                <a:solidFill>
                  <a:schemeClr val="bg2"/>
                </a:solidFill>
                <a:latin typeface="Gill Sans MT"/>
                <a:cs typeface="Gill Sans MT"/>
              </a:rPr>
              <a:t>Phase 1 Gift</a:t>
            </a:r>
            <a:br>
              <a:rPr lang="en-US" sz="2400" b="1" spc="300" dirty="0">
                <a:solidFill>
                  <a:schemeClr val="bg2"/>
                </a:solidFill>
                <a:latin typeface="Gill Sans MT"/>
                <a:cs typeface="Gill Sans MT"/>
              </a:rPr>
            </a:br>
            <a:r>
              <a:rPr lang="en-US" sz="2400" b="1" spc="300" dirty="0">
                <a:solidFill>
                  <a:schemeClr val="bg2"/>
                </a:solidFill>
                <a:latin typeface="Gill Sans MT"/>
                <a:cs typeface="Gill Sans MT"/>
              </a:rPr>
              <a:t>Additional Information</a:t>
            </a:r>
          </a:p>
          <a:p>
            <a:pPr algn="l"/>
            <a:endParaRPr lang="en-US" sz="1400" spc="300" dirty="0">
              <a:solidFill>
                <a:schemeClr val="bg2"/>
              </a:solidFill>
              <a:latin typeface="Arial"/>
              <a:cs typeface="Arial"/>
            </a:endParaRPr>
          </a:p>
        </p:txBody>
      </p:sp>
    </p:spTree>
    <p:extLst>
      <p:ext uri="{BB962C8B-B14F-4D97-AF65-F5344CB8AC3E}">
        <p14:creationId xmlns:p14="http://schemas.microsoft.com/office/powerpoint/2010/main" val="4707971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9144000" cy="6637130"/>
          </a:xfrm>
          <a:prstGeom prst="rect">
            <a:avLst/>
          </a:prstGeom>
        </p:spPr>
      </p:pic>
      <p:pic>
        <p:nvPicPr>
          <p:cNvPr id="11" name="Picture 10"/>
          <p:cNvPicPr>
            <a:picLocks noChangeAspect="1"/>
          </p:cNvPicPr>
          <p:nvPr/>
        </p:nvPicPr>
        <p:blipFill>
          <a:blip r:embed="rId3"/>
          <a:stretch>
            <a:fillRect/>
          </a:stretch>
        </p:blipFill>
        <p:spPr>
          <a:xfrm>
            <a:off x="-1" y="6509031"/>
            <a:ext cx="1838759" cy="355600"/>
          </a:xfrm>
          <a:prstGeom prst="rect">
            <a:avLst/>
          </a:prstGeom>
        </p:spPr>
      </p:pic>
      <p:pic>
        <p:nvPicPr>
          <p:cNvPr id="12" name="Picture 11"/>
          <p:cNvPicPr>
            <a:picLocks noChangeAspect="1"/>
          </p:cNvPicPr>
          <p:nvPr/>
        </p:nvPicPr>
        <p:blipFill>
          <a:blip r:embed="rId4"/>
          <a:stretch>
            <a:fillRect/>
          </a:stretch>
        </p:blipFill>
        <p:spPr>
          <a:xfrm>
            <a:off x="1827154" y="6513443"/>
            <a:ext cx="1903332" cy="355600"/>
          </a:xfrm>
          <a:prstGeom prst="rect">
            <a:avLst/>
          </a:prstGeom>
        </p:spPr>
      </p:pic>
      <p:pic>
        <p:nvPicPr>
          <p:cNvPr id="13" name="Picture 12"/>
          <p:cNvPicPr>
            <a:picLocks noChangeAspect="1"/>
          </p:cNvPicPr>
          <p:nvPr/>
        </p:nvPicPr>
        <p:blipFill>
          <a:blip r:embed="rId5"/>
          <a:stretch>
            <a:fillRect/>
          </a:stretch>
        </p:blipFill>
        <p:spPr>
          <a:xfrm>
            <a:off x="3719999" y="6509853"/>
            <a:ext cx="1903332" cy="355600"/>
          </a:xfrm>
          <a:prstGeom prst="rect">
            <a:avLst/>
          </a:prstGeom>
        </p:spPr>
      </p:pic>
      <p:pic>
        <p:nvPicPr>
          <p:cNvPr id="14" name="Picture 13"/>
          <p:cNvPicPr>
            <a:picLocks noChangeAspect="1"/>
          </p:cNvPicPr>
          <p:nvPr/>
        </p:nvPicPr>
        <p:blipFill>
          <a:blip r:embed="rId6"/>
          <a:stretch>
            <a:fillRect/>
          </a:stretch>
        </p:blipFill>
        <p:spPr>
          <a:xfrm>
            <a:off x="5617817" y="6513442"/>
            <a:ext cx="1903332" cy="355600"/>
          </a:xfrm>
          <a:prstGeom prst="rect">
            <a:avLst/>
          </a:prstGeom>
        </p:spPr>
      </p:pic>
      <p:pic>
        <p:nvPicPr>
          <p:cNvPr id="15" name="Picture 14"/>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516743" y="6513443"/>
            <a:ext cx="1638300" cy="355600"/>
          </a:xfrm>
          <a:prstGeom prst="rect">
            <a:avLst/>
          </a:prstGeom>
        </p:spPr>
      </p:pic>
      <p:pic>
        <p:nvPicPr>
          <p:cNvPr id="23" name="Picture 22"/>
          <p:cNvPicPr>
            <a:picLocks noChangeAspect="1"/>
          </p:cNvPicPr>
          <p:nvPr/>
        </p:nvPicPr>
        <p:blipFill>
          <a:blip r:embed="rId8">
            <a:alphaModFix amt="50000"/>
          </a:blip>
          <a:stretch>
            <a:fillRect/>
          </a:stretch>
        </p:blipFill>
        <p:spPr>
          <a:xfrm>
            <a:off x="3267641" y="-288212"/>
            <a:ext cx="6416398" cy="7052877"/>
          </a:xfrm>
          <a:prstGeom prst="rect">
            <a:avLst/>
          </a:prstGeom>
          <a:noFill/>
        </p:spPr>
      </p:pic>
      <p:grpSp>
        <p:nvGrpSpPr>
          <p:cNvPr id="16" name="Group 15"/>
          <p:cNvGrpSpPr/>
          <p:nvPr/>
        </p:nvGrpSpPr>
        <p:grpSpPr>
          <a:xfrm>
            <a:off x="5706529" y="436209"/>
            <a:ext cx="2664232" cy="828105"/>
            <a:chOff x="1893974" y="2139672"/>
            <a:chExt cx="5347230" cy="1662043"/>
          </a:xfrm>
        </p:grpSpPr>
        <p:pic>
          <p:nvPicPr>
            <p:cNvPr id="17" name="Picture 16"/>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893974" y="2317750"/>
              <a:ext cx="3797300" cy="1104900"/>
            </a:xfrm>
            <a:prstGeom prst="rect">
              <a:avLst/>
            </a:prstGeom>
          </p:spPr>
        </p:pic>
        <p:pic>
          <p:nvPicPr>
            <p:cNvPr id="18" name="Picture 17"/>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717204" y="2505481"/>
              <a:ext cx="1054100" cy="571500"/>
            </a:xfrm>
            <a:prstGeom prst="rect">
              <a:avLst/>
            </a:prstGeom>
          </p:spPr>
        </p:pic>
        <p:pic>
          <p:nvPicPr>
            <p:cNvPr id="19" name="Picture 18"/>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717204" y="2139672"/>
              <a:ext cx="1524000" cy="1638300"/>
            </a:xfrm>
            <a:prstGeom prst="rect">
              <a:avLst/>
            </a:prstGeom>
          </p:spPr>
        </p:pic>
        <p:pic>
          <p:nvPicPr>
            <p:cNvPr id="20" name="Picture 19"/>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2629453" y="3238227"/>
              <a:ext cx="2171700" cy="190500"/>
            </a:xfrm>
            <a:prstGeom prst="rect">
              <a:avLst/>
            </a:prstGeom>
          </p:spPr>
        </p:pic>
        <p:pic>
          <p:nvPicPr>
            <p:cNvPr id="21" name="Picture 20"/>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3863002" y="3534191"/>
              <a:ext cx="1727200" cy="190500"/>
            </a:xfrm>
            <a:prstGeom prst="rect">
              <a:avLst/>
            </a:prstGeom>
          </p:spPr>
        </p:pic>
        <p:pic>
          <p:nvPicPr>
            <p:cNvPr id="22" name="Picture 21"/>
            <p:cNvPicPr>
              <a:picLocks noChangeAspect="1"/>
            </p:cNvPicPr>
            <p:nvPr/>
          </p:nvPicPr>
          <p:blipFill>
            <a:blip r:embed="rId14" cstate="email">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5713360" y="3369915"/>
              <a:ext cx="355600" cy="431800"/>
            </a:xfrm>
            <a:prstGeom prst="rect">
              <a:avLst/>
            </a:prstGeom>
          </p:spPr>
        </p:pic>
      </p:grpSp>
      <p:pic>
        <p:nvPicPr>
          <p:cNvPr id="25" name="Picture 24"/>
          <p:cNvPicPr>
            <a:picLocks noChangeAspect="1"/>
          </p:cNvPicPr>
          <p:nvPr/>
        </p:nvPicPr>
        <p:blipFill>
          <a:blip r:embed="rId15"/>
          <a:stretch>
            <a:fillRect/>
          </a:stretch>
        </p:blipFill>
        <p:spPr>
          <a:xfrm>
            <a:off x="5619689" y="6275702"/>
            <a:ext cx="3147955" cy="146417"/>
          </a:xfrm>
          <a:prstGeom prst="rect">
            <a:avLst/>
          </a:prstGeom>
        </p:spPr>
      </p:pic>
      <p:sp>
        <p:nvSpPr>
          <p:cNvPr id="31" name="Subtitle 2"/>
          <p:cNvSpPr txBox="1">
            <a:spLocks/>
          </p:cNvSpPr>
          <p:nvPr/>
        </p:nvSpPr>
        <p:spPr>
          <a:xfrm>
            <a:off x="-2" y="475367"/>
            <a:ext cx="3886201" cy="896233"/>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2400" b="1" spc="300" dirty="0" smtClean="0">
                <a:solidFill>
                  <a:schemeClr val="bg2"/>
                </a:solidFill>
                <a:latin typeface="Gill Sans MT"/>
                <a:cs typeface="Gill Sans MT"/>
              </a:rPr>
              <a:t>Program Overview</a:t>
            </a:r>
            <a:br>
              <a:rPr lang="en-US" sz="2400" b="1" spc="300" dirty="0" smtClean="0">
                <a:solidFill>
                  <a:schemeClr val="bg2"/>
                </a:solidFill>
                <a:latin typeface="Gill Sans MT"/>
                <a:cs typeface="Gill Sans MT"/>
              </a:rPr>
            </a:br>
            <a:r>
              <a:rPr lang="en-US" sz="2400" b="1" spc="300" dirty="0" smtClean="0">
                <a:solidFill>
                  <a:schemeClr val="bg2"/>
                </a:solidFill>
                <a:latin typeface="Gill Sans MT"/>
                <a:cs typeface="Gill Sans MT"/>
              </a:rPr>
              <a:t>Phase 1 Gifts:</a:t>
            </a:r>
          </a:p>
          <a:p>
            <a:pPr algn="l"/>
            <a:endParaRPr lang="en-US" sz="1400" spc="300" dirty="0">
              <a:solidFill>
                <a:schemeClr val="bg2"/>
              </a:solidFill>
              <a:latin typeface="Arial"/>
              <a:cs typeface="Arial"/>
            </a:endParaRPr>
          </a:p>
        </p:txBody>
      </p:sp>
      <p:sp>
        <p:nvSpPr>
          <p:cNvPr id="5" name="TextBox 4"/>
          <p:cNvSpPr txBox="1"/>
          <p:nvPr/>
        </p:nvSpPr>
        <p:spPr>
          <a:xfrm>
            <a:off x="514518" y="1750038"/>
            <a:ext cx="7340635" cy="4524315"/>
          </a:xfrm>
          <a:prstGeom prst="rect">
            <a:avLst/>
          </a:prstGeom>
          <a:noFill/>
        </p:spPr>
        <p:txBody>
          <a:bodyPr wrap="square" rtlCol="0">
            <a:spAutoFit/>
          </a:bodyPr>
          <a:lstStyle/>
          <a:p>
            <a:pPr marL="285750" indent="-285750">
              <a:buFont typeface="Arial" pitchFamily="34" charset="0"/>
              <a:buChar char="•"/>
            </a:pPr>
            <a:r>
              <a:rPr lang="en-US" dirty="0" smtClean="0"/>
              <a:t>For EACH phase 1 pledge (or gift if payment is made in full) you must complete and submit to JCamp 180 a Phase 1 pledge </a:t>
            </a:r>
            <a:r>
              <a:rPr lang="en-US" i="1" dirty="0" smtClean="0">
                <a:hlinkClick r:id="rId16" action="ppaction://hlinkfile"/>
              </a:rPr>
              <a:t>Donor Information Form</a:t>
            </a:r>
            <a:endParaRPr lang="en-US" i="1" dirty="0"/>
          </a:p>
          <a:p>
            <a:pPr marL="285750" indent="-285750">
              <a:buFont typeface="Arial" pitchFamily="34" charset="0"/>
              <a:buChar char="•"/>
            </a:pPr>
            <a:r>
              <a:rPr lang="en-US" dirty="0" smtClean="0"/>
              <a:t> A donor information form </a:t>
            </a:r>
            <a:r>
              <a:rPr lang="en-US" u="sng" dirty="0" smtClean="0">
                <a:solidFill>
                  <a:srgbClr val="FF0000"/>
                </a:solidFill>
              </a:rPr>
              <a:t>must</a:t>
            </a:r>
            <a:r>
              <a:rPr lang="en-US" dirty="0" smtClean="0"/>
              <a:t> be submitted for all phase 1 pledges by October 18, 2013</a:t>
            </a:r>
            <a:endParaRPr lang="en-US" dirty="0"/>
          </a:p>
          <a:p>
            <a:pPr marL="285750" indent="-285750">
              <a:buFont typeface="Arial" pitchFamily="34" charset="0"/>
              <a:buChar char="•"/>
            </a:pPr>
            <a:r>
              <a:rPr lang="en-US" dirty="0"/>
              <a:t>I</a:t>
            </a:r>
            <a:r>
              <a:rPr lang="en-US" dirty="0" smtClean="0"/>
              <a:t>nclude the completed </a:t>
            </a:r>
            <a:r>
              <a:rPr lang="en-US" i="1" dirty="0" smtClean="0"/>
              <a:t>Participant Information Form </a:t>
            </a:r>
            <a:r>
              <a:rPr lang="en-US" dirty="0" smtClean="0"/>
              <a:t>the FIRST time you submit a phase 1 </a:t>
            </a:r>
            <a:r>
              <a:rPr lang="en-US" i="1" dirty="0" smtClean="0"/>
              <a:t>Donor Information Form</a:t>
            </a:r>
            <a:r>
              <a:rPr lang="en-US" dirty="0" smtClean="0"/>
              <a:t>.</a:t>
            </a:r>
          </a:p>
          <a:p>
            <a:pPr marL="285750" indent="-285750">
              <a:buFont typeface="Arial" pitchFamily="34" charset="0"/>
              <a:buChar char="•"/>
            </a:pPr>
            <a:r>
              <a:rPr lang="en-US" dirty="0" smtClean="0"/>
              <a:t>Periodically, but no later than March 18, 2014, submit a </a:t>
            </a:r>
            <a:r>
              <a:rPr lang="en-US" b="1" i="1" dirty="0" smtClean="0"/>
              <a:t>Chai Match 2 </a:t>
            </a:r>
            <a:r>
              <a:rPr lang="en-US" dirty="0" smtClean="0">
                <a:hlinkClick r:id="rId17" action="ppaction://hlinkfile"/>
              </a:rPr>
              <a:t>Payment Reporting Form</a:t>
            </a:r>
            <a:r>
              <a:rPr lang="en-US" dirty="0" smtClean="0"/>
              <a:t> with phase 1 pledge payments recorded</a:t>
            </a:r>
          </a:p>
          <a:p>
            <a:pPr marL="285750" indent="-285750">
              <a:buFont typeface="Arial" pitchFamily="34" charset="0"/>
              <a:buChar char="•"/>
            </a:pPr>
            <a:endParaRPr lang="en-US" dirty="0"/>
          </a:p>
          <a:p>
            <a:pPr marL="285750" indent="-285750">
              <a:buFont typeface="Arial" pitchFamily="34" charset="0"/>
              <a:buChar char="•"/>
            </a:pPr>
            <a:r>
              <a:rPr lang="en-US" dirty="0" smtClean="0"/>
              <a:t>Important Phase 1 Dates:</a:t>
            </a:r>
          </a:p>
          <a:p>
            <a:pPr marL="742950" lvl="1" indent="-285750">
              <a:buFont typeface="Arial" pitchFamily="34" charset="0"/>
              <a:buChar char="•"/>
            </a:pPr>
            <a:r>
              <a:rPr lang="en-US" dirty="0" smtClean="0"/>
              <a:t>Pledges must be dated AFTER 11/3/2012</a:t>
            </a:r>
          </a:p>
          <a:p>
            <a:pPr marL="742950" lvl="1" indent="-285750">
              <a:buFont typeface="Arial" pitchFamily="34" charset="0"/>
              <a:buChar char="•"/>
            </a:pPr>
            <a:r>
              <a:rPr lang="en-US" dirty="0" smtClean="0"/>
              <a:t>Pledges must be dated BEFORE 10/18/2013</a:t>
            </a:r>
          </a:p>
          <a:p>
            <a:pPr marL="742950" lvl="1" indent="-285750">
              <a:buFont typeface="Arial" pitchFamily="34" charset="0"/>
              <a:buChar char="•"/>
            </a:pPr>
            <a:r>
              <a:rPr lang="en-US" dirty="0" smtClean="0"/>
              <a:t>Pledges must be paid BEFORE 3/18/2014</a:t>
            </a:r>
            <a:br>
              <a:rPr lang="en-US" dirty="0" smtClean="0"/>
            </a:br>
            <a:r>
              <a:rPr lang="en-US" dirty="0" smtClean="0"/>
              <a:t>	(a minimum of $9,000 must be paid before we begin </a:t>
            </a:r>
            <a:br>
              <a:rPr lang="en-US" dirty="0" smtClean="0"/>
            </a:br>
            <a:r>
              <a:rPr lang="en-US" dirty="0" smtClean="0"/>
              <a:t>     to match phase 1 pledges)</a:t>
            </a:r>
          </a:p>
        </p:txBody>
      </p:sp>
      <p:pic>
        <p:nvPicPr>
          <p:cNvPr id="30" name="Picture 29"/>
          <p:cNvPicPr>
            <a:picLocks noChangeAspect="1"/>
          </p:cNvPicPr>
          <p:nvPr/>
        </p:nvPicPr>
        <p:blipFill>
          <a:blip r:embed="rId18"/>
          <a:stretch>
            <a:fillRect/>
          </a:stretch>
        </p:blipFill>
        <p:spPr>
          <a:xfrm>
            <a:off x="-1" y="394714"/>
            <a:ext cx="3730487" cy="976885"/>
          </a:xfrm>
          <a:prstGeom prst="rect">
            <a:avLst/>
          </a:prstGeom>
        </p:spPr>
      </p:pic>
      <p:sp>
        <p:nvSpPr>
          <p:cNvPr id="32" name="Subtitle 2"/>
          <p:cNvSpPr txBox="1">
            <a:spLocks/>
          </p:cNvSpPr>
          <p:nvPr/>
        </p:nvSpPr>
        <p:spPr>
          <a:xfrm>
            <a:off x="-33717" y="436209"/>
            <a:ext cx="3810000" cy="896233"/>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2400" b="1" spc="300" dirty="0" smtClean="0">
                <a:solidFill>
                  <a:schemeClr val="bg2"/>
                </a:solidFill>
                <a:latin typeface="Gill Sans MT"/>
                <a:cs typeface="Gill Sans MT"/>
              </a:rPr>
              <a:t>Phase 1 Pledge and Gift Reporting</a:t>
            </a:r>
          </a:p>
          <a:p>
            <a:pPr algn="l"/>
            <a:endParaRPr lang="en-US" sz="1400" spc="300" dirty="0">
              <a:solidFill>
                <a:schemeClr val="bg2"/>
              </a:solidFill>
              <a:latin typeface="Arial"/>
              <a:cs typeface="Arial"/>
            </a:endParaRPr>
          </a:p>
        </p:txBody>
      </p:sp>
    </p:spTree>
    <p:extLst>
      <p:ext uri="{BB962C8B-B14F-4D97-AF65-F5344CB8AC3E}">
        <p14:creationId xmlns:p14="http://schemas.microsoft.com/office/powerpoint/2010/main" val="28859858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684</TotalTime>
  <Words>1706</Words>
  <Application>Microsoft Office PowerPoint</Application>
  <PresentationFormat>On-screen Show (4:3)</PresentationFormat>
  <Paragraphs>179</Paragraphs>
  <Slides>23</Slides>
  <Notes>0</Notes>
  <HiddenSlides>0</HiddenSlides>
  <MMClips>0</MMClip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 Gold</dc:creator>
  <cp:lastModifiedBy>Mark Gold</cp:lastModifiedBy>
  <cp:revision>78</cp:revision>
  <cp:lastPrinted>2013-01-07T13:48:48Z</cp:lastPrinted>
  <dcterms:created xsi:type="dcterms:W3CDTF">2012-10-25T14:17:48Z</dcterms:created>
  <dcterms:modified xsi:type="dcterms:W3CDTF">2013-03-20T21:00:03Z</dcterms:modified>
</cp:coreProperties>
</file>