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826" r:id="rId2"/>
    <p:sldId id="257" r:id="rId3"/>
    <p:sldId id="838" r:id="rId4"/>
    <p:sldId id="89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2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Riseman" userId="177e6995-9131-4ba9-902c-456a8800aed0" providerId="ADAL" clId="{6774EBAA-C460-49CB-A32E-51E74503F225}"/>
    <pc:docChg chg="undo custSel delSld modSld">
      <pc:chgData name="Julia Riseman" userId="177e6995-9131-4ba9-902c-456a8800aed0" providerId="ADAL" clId="{6774EBAA-C460-49CB-A32E-51E74503F225}" dt="2021-04-21T17:43:09.796" v="76" actId="20577"/>
      <pc:docMkLst>
        <pc:docMk/>
      </pc:docMkLst>
      <pc:sldChg chg="del">
        <pc:chgData name="Julia Riseman" userId="177e6995-9131-4ba9-902c-456a8800aed0" providerId="ADAL" clId="{6774EBAA-C460-49CB-A32E-51E74503F225}" dt="2021-04-21T12:13:56.819" v="75" actId="47"/>
        <pc:sldMkLst>
          <pc:docMk/>
          <pc:sldMk cId="4097267181" sldId="256"/>
        </pc:sldMkLst>
      </pc:sldChg>
      <pc:sldChg chg="addSp delSp modSp mod">
        <pc:chgData name="Julia Riseman" userId="177e6995-9131-4ba9-902c-456a8800aed0" providerId="ADAL" clId="{6774EBAA-C460-49CB-A32E-51E74503F225}" dt="2021-04-21T17:43:09.796" v="76" actId="20577"/>
        <pc:sldMkLst>
          <pc:docMk/>
          <pc:sldMk cId="3479385332" sldId="257"/>
        </pc:sldMkLst>
        <pc:spChg chg="add del mod">
          <ac:chgData name="Julia Riseman" userId="177e6995-9131-4ba9-902c-456a8800aed0" providerId="ADAL" clId="{6774EBAA-C460-49CB-A32E-51E74503F225}" dt="2021-04-21T17:43:09.796" v="76" actId="20577"/>
          <ac:spMkLst>
            <pc:docMk/>
            <pc:sldMk cId="3479385332" sldId="257"/>
            <ac:spMk id="2" creationId="{4515C2E9-C495-4720-BDFB-7DDF6D02CE57}"/>
          </ac:spMkLst>
        </pc:spChg>
        <pc:spChg chg="mod">
          <ac:chgData name="Julia Riseman" userId="177e6995-9131-4ba9-902c-456a8800aed0" providerId="ADAL" clId="{6774EBAA-C460-49CB-A32E-51E74503F225}" dt="2021-04-21T12:13:30.309" v="74" actId="27636"/>
          <ac:spMkLst>
            <pc:docMk/>
            <pc:sldMk cId="3479385332" sldId="257"/>
            <ac:spMk id="3" creationId="{E1867A92-B514-4718-BC74-143BC3416F06}"/>
          </ac:spMkLst>
        </pc:spChg>
        <pc:spChg chg="add del mod">
          <ac:chgData name="Julia Riseman" userId="177e6995-9131-4ba9-902c-456a8800aed0" providerId="ADAL" clId="{6774EBAA-C460-49CB-A32E-51E74503F225}" dt="2021-04-21T12:11:40.086" v="3" actId="478"/>
          <ac:spMkLst>
            <pc:docMk/>
            <pc:sldMk cId="3479385332" sldId="257"/>
            <ac:spMk id="5" creationId="{B5A56EAE-1DBC-4472-B208-59D2A989545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30D74-6D8E-407A-B6F2-336CD343C4B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CA5B2-7C39-4DDB-A022-9FBBEAF5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0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Asking, is, the first step in what we in the fundraising world call the “virtuous giving cycle.” </a:t>
            </a:r>
          </a:p>
          <a:p>
            <a:endParaRPr lang="en-US" b="1" dirty="0"/>
          </a:p>
          <a:p>
            <a:r>
              <a:rPr lang="en-US" b="1" dirty="0"/>
              <a:t>Please allow me a few minutes to review some Fundraising Fundamentals as we think about the ALL TOGETHER NOW grant. </a:t>
            </a:r>
          </a:p>
          <a:p>
            <a:endParaRPr lang="en-US" b="1" dirty="0"/>
          </a:p>
          <a:p>
            <a:r>
              <a:rPr lang="en-US" b="1" dirty="0"/>
              <a:t>Ask, thank, Report, Repeat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4C862-B1BC-4522-B901-4E30343815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18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returning to the ASK, Thank, Report, and Repeat, </a:t>
            </a:r>
          </a:p>
          <a:p>
            <a:endParaRPr lang="en-US" dirty="0"/>
          </a:p>
          <a:p>
            <a:r>
              <a:rPr lang="en-US" dirty="0"/>
              <a:t>Here is how we GENARICALLY think about the annual fundraising cycle, and this year in particular.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4C862-B1BC-4522-B901-4E30343815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28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Opportunities </a:t>
            </a:r>
          </a:p>
          <a:p>
            <a:endParaRPr lang="en-US" dirty="0"/>
          </a:p>
          <a:p>
            <a:r>
              <a:rPr lang="en-US" dirty="0"/>
              <a:t>Shared understanding of COVID</a:t>
            </a:r>
          </a:p>
          <a:p>
            <a:r>
              <a:rPr lang="en-US" dirty="0"/>
              <a:t>Eagerness to help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Grow the base of support – Regular donors </a:t>
            </a:r>
          </a:p>
          <a:p>
            <a:r>
              <a:rPr lang="en-US" dirty="0"/>
              <a:t>Engage more people to champion your mission</a:t>
            </a:r>
          </a:p>
          <a:p>
            <a:r>
              <a:rPr lang="en-US" dirty="0"/>
              <a:t>Strengthen partnerships</a:t>
            </a:r>
          </a:p>
          <a:p>
            <a:r>
              <a:rPr lang="en-US" dirty="0"/>
              <a:t>Identify new major donors</a:t>
            </a:r>
          </a:p>
          <a:p>
            <a:endParaRPr lang="en-US" dirty="0"/>
          </a:p>
          <a:p>
            <a:r>
              <a:rPr lang="en-US" b="1" dirty="0"/>
              <a:t>Challenges: </a:t>
            </a:r>
          </a:p>
          <a:p>
            <a:endParaRPr lang="en-US" dirty="0"/>
          </a:p>
          <a:p>
            <a:r>
              <a:rPr lang="en-US" dirty="0"/>
              <a:t>Focusing on opening camp safely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Limited time and human resources</a:t>
            </a:r>
          </a:p>
          <a:p>
            <a:r>
              <a:rPr lang="en-US" dirty="0"/>
              <a:t>Might already have ATN grant strategy in place</a:t>
            </a:r>
          </a:p>
          <a:p>
            <a:r>
              <a:rPr lang="en-US" dirty="0"/>
              <a:t>Not a “fundraising Board”</a:t>
            </a:r>
          </a:p>
          <a:p>
            <a:r>
              <a:rPr lang="en-US" dirty="0"/>
              <a:t>Worried about “donor fatigue”</a:t>
            </a:r>
          </a:p>
          <a:p>
            <a:r>
              <a:rPr lang="en-US" dirty="0"/>
              <a:t>Not experienced with fundraising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Strategy: Could use the grant to inspire major gifts or even meet the match with one LEAD gift.  And / or could use the grant to grow your base of small gifts.  The choice is up to you. </a:t>
            </a:r>
          </a:p>
          <a:p>
            <a:endParaRPr lang="en-US" dirty="0"/>
          </a:p>
          <a:p>
            <a:r>
              <a:rPr lang="en-US" dirty="0"/>
              <a:t>What you see in this image is fact that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4C862-B1BC-4522-B901-4E30343815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7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FE45A-5C57-4C09-B475-F3726B8C3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75622-1B2E-42AF-A618-5180A4D33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6EBCB-3506-47E2-B4C3-25221F33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924E-07F3-4EC8-9730-2515C9A29AF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76437-75EC-44A1-823C-63AD3B37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221C2-4848-4B9E-BB2F-30849869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AC6E-E35E-4B3C-BAF2-A31C0FD1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9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9CF7-EC06-44C8-B582-EBF94D687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57D46-487D-413A-84D5-D113C676F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3B95B-EBEB-4745-A6F9-AAC4146D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924E-07F3-4EC8-9730-2515C9A29AF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43FA6-A9C3-48CC-89A2-2C8A2BB0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A14D0-78F2-4329-95FD-29A31B05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AC6E-E35E-4B3C-BAF2-A31C0FD1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1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C164C0-1CBC-4075-A814-5A581B6AC4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0B1EC-6B2D-44DC-BE0D-8CE5CA0A2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D6CC3-6B02-416D-8FBE-CB8F2A4A1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924E-07F3-4EC8-9730-2515C9A29AF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8E8E5-6DF6-4429-BEE8-E58D6BC12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A0DA6-F230-4960-A8F5-9E03A9E9C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AC6E-E35E-4B3C-BAF2-A31C0FD1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6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9E6A-BD56-4994-86AA-D0FA3E34F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51EEE-B23E-4841-8367-7BBEE6DD8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6C5D6-3DEB-4463-821C-719471712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924E-07F3-4EC8-9730-2515C9A29AF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713C3-64BD-46DE-9D92-0D6F5D416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E79AB-02D0-4ECC-9698-347BBB31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AC6E-E35E-4B3C-BAF2-A31C0FD1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8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875E2-171F-4234-83FB-01DFB25D6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D8BAE-66F4-4A64-BC67-8D1D67358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938EC-918B-4BF5-B314-154DDFF3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924E-07F3-4EC8-9730-2515C9A29AF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8AD7F-6669-4968-8267-DE9CDB90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69FB1-C581-4E4B-927D-CC29FC7CB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AC6E-E35E-4B3C-BAF2-A31C0FD1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43A1A-2D9F-4189-8613-2D63C804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6E14D-4E64-4E9B-A40D-C02873C1C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C756EC-C161-430B-8820-B538790F1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4F7B4-DD10-43DC-9F71-3CE45D78E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924E-07F3-4EC8-9730-2515C9A29AF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20215-D5E6-4B98-B0AB-D3AD1A18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9B005-1BC9-4D9B-B8AE-633637280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AC6E-E35E-4B3C-BAF2-A31C0FD1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5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8B09-54E0-4E6F-A19C-1FCE1CB02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56A7E-EB2A-4479-9774-ADFF8A138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400D8-14B7-4C0B-A016-3BDB79E9C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CA6DB-83BA-46D8-BF31-914AA62DC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CCCDF5-6DE7-464A-8591-DC1AF66DC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E2FE9-2492-4731-8EB9-F94FFC91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924E-07F3-4EC8-9730-2515C9A29AF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58073F-9F90-4A5C-BFB0-59F5AA2E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105F2-A4D9-4AC3-B2DA-D382419A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AC6E-E35E-4B3C-BAF2-A31C0FD1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3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991F1-021D-4537-A66A-E5CAC63BF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A18AFC-7D1B-400E-9114-52F75AF1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924E-07F3-4EC8-9730-2515C9A29AF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C6486-D277-4445-8228-4A1AA8C59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E3AE4-4675-476D-B0EE-137A302F4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AC6E-E35E-4B3C-BAF2-A31C0FD1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7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52A8B9-6E24-440E-A965-F41F78096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924E-07F3-4EC8-9730-2515C9A29AF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BCB223-369E-48E6-908D-266C4E494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90896-B1A8-4621-8133-DCBCB98C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AC6E-E35E-4B3C-BAF2-A31C0FD1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4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8058-B2BF-4C87-BDB3-828E39753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63275-6F0A-4B68-9CDC-DC94DE330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F55D6-DCDD-4849-A897-23D1D96BD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9111E-9998-4D6B-88F4-CD68D999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924E-07F3-4EC8-9730-2515C9A29AF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1A220-A001-42DF-8A91-5709BCD79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57E90-C761-4CE3-9D5F-A0350F6F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AC6E-E35E-4B3C-BAF2-A31C0FD1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49846-74AB-464B-A90F-792E9638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E0B1F-9DA4-4B3E-ADAD-030627FD0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2F615-2CB1-4C8C-94F4-E319BF745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3D677-EA68-4692-ACFF-597342FFE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924E-07F3-4EC8-9730-2515C9A29AF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16846-5F04-4513-A00F-444B95BCC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E25B9-6610-4152-B44E-336458A7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AC6E-E35E-4B3C-BAF2-A31C0FD1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3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CC6E4B-3081-4513-8DCC-08E8F62E4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6FCA1-9305-4D02-AA71-7D1093361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FFA1A-BC0C-420C-87BB-E982B572C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924E-07F3-4EC8-9730-2515C9A29AF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000A7-EB55-4766-B1A6-C051B196C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6D91C-1AA1-46B6-A138-1BF115F86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3AC6E-E35E-4B3C-BAF2-A31C0FD1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6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F2B94ED-C3FC-4A60-BEA5-9185E7F78F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24099" y="0"/>
            <a:ext cx="75438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77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5C2E9-C495-4720-BDFB-7DDF6D02C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" y="0"/>
            <a:ext cx="11805920" cy="1325563"/>
          </a:xfrm>
        </p:spPr>
        <p:txBody>
          <a:bodyPr/>
          <a:lstStyle/>
          <a:p>
            <a:r>
              <a:rPr lang="en-US" dirty="0"/>
              <a:t>Quiz: Ask, Thank, Report, Repeat, or none of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7A92-B514-4718-BC74-143BC3416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4348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Please donate for scholarships and shade pavilion this spring</a:t>
            </a:r>
          </a:p>
          <a:p>
            <a:r>
              <a:rPr lang="en-US" dirty="0"/>
              <a:t>Send a person thank you note</a:t>
            </a:r>
          </a:p>
          <a:p>
            <a:r>
              <a:rPr lang="en-US" dirty="0"/>
              <a:t>Snapshot of the new dining hall outdoor shade pavilion</a:t>
            </a:r>
          </a:p>
          <a:p>
            <a:r>
              <a:rPr lang="en-US" dirty="0"/>
              <a:t>“Thinking of you on opening day” email</a:t>
            </a:r>
          </a:p>
          <a:p>
            <a:r>
              <a:rPr lang="en-US" dirty="0"/>
              <a:t>Information about 2022 Camp fees and early bird registration</a:t>
            </a:r>
          </a:p>
          <a:p>
            <a:r>
              <a:rPr lang="en-US" dirty="0"/>
              <a:t>Invite to join the site and facilities committee</a:t>
            </a:r>
          </a:p>
          <a:p>
            <a:r>
              <a:rPr lang="en-US" dirty="0"/>
              <a:t>Donor wall dedication for new dining hall outdoor shade pavilion</a:t>
            </a:r>
          </a:p>
          <a:p>
            <a:r>
              <a:rPr lang="en-US" dirty="0"/>
              <a:t>Save the date for Giving Day</a:t>
            </a:r>
          </a:p>
          <a:p>
            <a:r>
              <a:rPr lang="en-US" dirty="0"/>
              <a:t>Announcement of Giving Day</a:t>
            </a:r>
          </a:p>
          <a:p>
            <a:r>
              <a:rPr lang="en-US" dirty="0"/>
              <a:t>Reminder of Giving Day</a:t>
            </a:r>
          </a:p>
          <a:p>
            <a:r>
              <a:rPr lang="en-US" dirty="0"/>
              <a:t>Thank you everyone who gave on Giving Day. We raised $12,425. You can still give if you missed Giving Day!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8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B25ACCC-19E4-4E2E-8B82-43AC9AF43561}"/>
              </a:ext>
            </a:extLst>
          </p:cNvPr>
          <p:cNvSpPr/>
          <p:nvPr/>
        </p:nvSpPr>
        <p:spPr>
          <a:xfrm>
            <a:off x="838201" y="2037028"/>
            <a:ext cx="3223034" cy="4455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C644F7A-5641-4307-A8E5-A4F3DEDAD6CE}"/>
              </a:ext>
            </a:extLst>
          </p:cNvPr>
          <p:cNvSpPr/>
          <p:nvPr/>
        </p:nvSpPr>
        <p:spPr>
          <a:xfrm>
            <a:off x="4484483" y="2037027"/>
            <a:ext cx="3223034" cy="4455845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BB1FE83-F10D-4F09-B626-682CCCB81543}"/>
              </a:ext>
            </a:extLst>
          </p:cNvPr>
          <p:cNvSpPr/>
          <p:nvPr/>
        </p:nvSpPr>
        <p:spPr>
          <a:xfrm>
            <a:off x="8130766" y="2037029"/>
            <a:ext cx="3223034" cy="445584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1B9706-BBA3-40AF-9A25-5E76C57F23F5}"/>
              </a:ext>
            </a:extLst>
          </p:cNvPr>
          <p:cNvSpPr txBox="1"/>
          <p:nvPr/>
        </p:nvSpPr>
        <p:spPr>
          <a:xfrm>
            <a:off x="1068308" y="2381062"/>
            <a:ext cx="29929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SPRING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TOP: A few personal conversations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Middle: Appeal letter 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Bottom: Social media 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D04531-4D27-4973-A332-73A05ADE5A87}"/>
              </a:ext>
            </a:extLst>
          </p:cNvPr>
          <p:cNvSpPr txBox="1"/>
          <p:nvPr/>
        </p:nvSpPr>
        <p:spPr>
          <a:xfrm>
            <a:off x="4561726" y="2381062"/>
            <a:ext cx="3145791" cy="34470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SUMMER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Stewardship from the Bubble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Alumni &amp; Community Engagement (reunions, anniversaries)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C3185F-928C-4F20-98FA-D3DC58489F6B}"/>
              </a:ext>
            </a:extLst>
          </p:cNvPr>
          <p:cNvSpPr txBox="1"/>
          <p:nvPr/>
        </p:nvSpPr>
        <p:spPr>
          <a:xfrm>
            <a:off x="8130765" y="2228662"/>
            <a:ext cx="322303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FALL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Report on Impact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Urgent Bonus 10K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Giving Day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Year-End Fundraising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5F6ACC-E55B-45A3-87F9-1F8D42B52DAF}"/>
              </a:ext>
            </a:extLst>
          </p:cNvPr>
          <p:cNvSpPr txBox="1"/>
          <p:nvPr/>
        </p:nvSpPr>
        <p:spPr>
          <a:xfrm>
            <a:off x="1068309" y="1002982"/>
            <a:ext cx="2688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ASK</a:t>
            </a:r>
            <a:r>
              <a:rPr 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1D230E-0FA1-433A-9204-8C6A82EA3661}"/>
              </a:ext>
            </a:extLst>
          </p:cNvPr>
          <p:cNvSpPr txBox="1"/>
          <p:nvPr/>
        </p:nvSpPr>
        <p:spPr>
          <a:xfrm>
            <a:off x="8427267" y="365126"/>
            <a:ext cx="26888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Report &amp; Repeat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917EC2-A26C-4D84-A958-BBD70D4F5DAB}"/>
              </a:ext>
            </a:extLst>
          </p:cNvPr>
          <p:cNvSpPr txBox="1"/>
          <p:nvPr/>
        </p:nvSpPr>
        <p:spPr>
          <a:xfrm>
            <a:off x="4747788" y="935511"/>
            <a:ext cx="2688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Thank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930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CF7FA9-90ED-499C-A429-0C36268C59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383" y="0"/>
            <a:ext cx="122375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03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360</Words>
  <Application>Microsoft Office PowerPoint</Application>
  <PresentationFormat>Widescreen</PresentationFormat>
  <Paragraphs>72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Quiz: Ask, Thank, Report, Repeat, or none of these?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Riseman</dc:creator>
  <cp:lastModifiedBy>Kevin Martone</cp:lastModifiedBy>
  <cp:revision>3</cp:revision>
  <dcterms:created xsi:type="dcterms:W3CDTF">2021-04-21T12:00:41Z</dcterms:created>
  <dcterms:modified xsi:type="dcterms:W3CDTF">2021-04-21T18:42:47Z</dcterms:modified>
</cp:coreProperties>
</file>