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280" r:id="rId3"/>
    <p:sldId id="276" r:id="rId4"/>
    <p:sldId id="283" r:id="rId5"/>
    <p:sldId id="284" r:id="rId6"/>
    <p:sldId id="278" r:id="rId7"/>
    <p:sldId id="286" r:id="rId8"/>
    <p:sldId id="281" r:id="rId9"/>
    <p:sldId id="277" r:id="rId10"/>
    <p:sldId id="282" r:id="rId11"/>
    <p:sldId id="279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544"/>
    <a:srgbClr val="3A8C8D"/>
    <a:srgbClr val="C1AFA1"/>
    <a:srgbClr val="FAC732"/>
    <a:srgbClr val="EDE7DD"/>
    <a:srgbClr val="88746A"/>
    <a:srgbClr val="F15D22"/>
    <a:srgbClr val="007DC3"/>
    <a:srgbClr val="E5B53B"/>
    <a:srgbClr val="59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1A1BB-86BA-4AEF-888A-D12E4E07767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C1A2-7A9E-4335-B49E-674BA94E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5842-A1FF-4B33-83E7-1862EEFA6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B240B-DFBB-43E7-B75B-BFCF15D53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D7BAA-20D2-4231-ACD7-081C395F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62D68-8425-49C7-9E0B-83944E8D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10AC0-A87D-47CA-943C-CFDB9231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1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AF49-7BA7-4C2F-BB7F-70BD5C28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568F8-B09E-488B-A08B-724A73873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ADB30-7581-4310-82DE-39A2B015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3F587-3F1B-49B9-9F00-AB1B03DD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E73BC-7625-45E4-BBF2-9D3B9EC1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4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372DB-8871-4BBF-B3CB-A7230D9DC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DBCFF-B4B2-4208-A993-64387F3FA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28773-6C02-4C21-8483-CC0F22B8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C5E92-5D0F-4468-8965-E88AD357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A44F-CA06-44C1-9AB1-C1689D8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FB239-76D6-4F03-B3E9-7C43D566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89CF2-06AD-4F27-9CCE-E1AA0E764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A7ADE-B30F-4D83-A7FE-3AF498F7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B689B-6E83-4E34-B897-288AA012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451A6-9E74-4F9D-B77C-49585A77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9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3286-0299-4D66-982A-FF3EA924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C9FAE-C739-428C-BB93-DD8E5053D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CC621-875A-418C-A24C-691A607A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66E6F-E9A6-41E3-8FF3-4F83315E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86690-3F38-48C2-8D7A-71BE8885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2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CB887-25E5-451D-B122-FD5A66A3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37B5-6207-4DB6-8181-A67D58F7A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B549F-81BD-4CE8-8FA7-E187CA8DC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044BD-0BBD-4D95-B9E9-C0D0DFC6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BD8FE-6417-4C5E-A3C8-B2A53725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CCE9B-EF9C-40F7-B995-98A08DF3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B98B-3EFD-49B3-9888-AD18F3DD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027A2-A12F-4816-9985-8080F492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A827-9F7B-42E9-BE1B-9AC53CEDE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5DE2B-49DA-4244-9390-78E48E867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AA37D-BCD0-4A13-B0B7-E2A8B98DB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5E86B-E9C2-45D7-83B4-CC0D2BAD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F7EA4-86F9-4269-B446-0A2466D1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E9789-43C0-450F-B61F-CC9B5F24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CABC-A977-4205-919B-5734BC16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51A1D-0121-482B-8712-772BFA1A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72946-C112-497F-A110-4CC4F220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00652-F956-4937-AA06-45B4B660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4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AB4C5-4203-45E7-B016-04FB5586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4396A-36FF-4A6B-A407-F111D085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9B1A6-ACE9-43AA-989B-29898011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C0F4-EE0C-43C8-BD75-9105F66E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E69C-BEEE-40B0-B86F-673AE826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EC42B-3985-4618-8783-BB48368AE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1E49F-1198-4142-B893-CA0B1DCA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EBAC0-EAF1-4D70-97AB-DC051A0E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B1ED1-F2B0-4CB9-A85D-47872F2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913A-9C00-45BF-912A-1305B998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E7CCD-076F-4D44-B59C-9DFE72BE0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941B7-B44B-484C-8081-A1433D396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25873-39F1-4597-9C87-9A0D126E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22D11-0788-4E08-9C80-5BAAA793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5C90B-5364-42F8-88E9-03AB3A25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6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E89EF-2C4E-4E64-B3CA-3A7B3165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3F1CE-8106-48FE-9494-B2EA95689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7405-69EB-4A2C-A7B6-0F88E3CE9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1470-69E1-4DA8-9206-52805A684C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6E1C8-4908-4D1F-8445-3C1058A26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53A12-CFC0-4864-BEA3-3D4AD388D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E697-C60B-48FB-9426-1FD6A70E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382C9-F770-4B9B-B118-0FE55AB41B9F}"/>
              </a:ext>
            </a:extLst>
          </p:cNvPr>
          <p:cNvSpPr/>
          <p:nvPr/>
        </p:nvSpPr>
        <p:spPr>
          <a:xfrm>
            <a:off x="0" y="6132349"/>
            <a:ext cx="2441196" cy="734037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79CB64-4104-4997-9E71-6D13575BA080}"/>
              </a:ext>
            </a:extLst>
          </p:cNvPr>
          <p:cNvSpPr/>
          <p:nvPr/>
        </p:nvSpPr>
        <p:spPr>
          <a:xfrm>
            <a:off x="9764784" y="6132348"/>
            <a:ext cx="2441196" cy="734037"/>
          </a:xfrm>
          <a:prstGeom prst="rect">
            <a:avLst/>
          </a:prstGeom>
          <a:solidFill>
            <a:srgbClr val="887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EA4129-9D13-4DBD-BF1B-DA33DED3C595}"/>
              </a:ext>
            </a:extLst>
          </p:cNvPr>
          <p:cNvSpPr/>
          <p:nvPr/>
        </p:nvSpPr>
        <p:spPr>
          <a:xfrm>
            <a:off x="7323588" y="6132348"/>
            <a:ext cx="2441196" cy="734037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F4D591-A2FA-46B8-8F2F-4A5192B9CF71}"/>
              </a:ext>
            </a:extLst>
          </p:cNvPr>
          <p:cNvSpPr/>
          <p:nvPr/>
        </p:nvSpPr>
        <p:spPr>
          <a:xfrm>
            <a:off x="4882392" y="6132352"/>
            <a:ext cx="2441196" cy="734037"/>
          </a:xfrm>
          <a:prstGeom prst="rect">
            <a:avLst/>
          </a:prstGeom>
          <a:solidFill>
            <a:srgbClr val="E5B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A2E586-8DC5-4F43-8103-03F668EDDA84}"/>
              </a:ext>
            </a:extLst>
          </p:cNvPr>
          <p:cNvSpPr/>
          <p:nvPr/>
        </p:nvSpPr>
        <p:spPr>
          <a:xfrm>
            <a:off x="2441196" y="6132348"/>
            <a:ext cx="2441196" cy="734037"/>
          </a:xfrm>
          <a:prstGeom prst="rect">
            <a:avLst/>
          </a:prstGeom>
          <a:solidFill>
            <a:srgbClr val="59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E6E9E48-8716-4609-9149-B6D4B6071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59" y="1903853"/>
            <a:ext cx="7430037" cy="23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8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-1398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1391" y="1008971"/>
            <a:ext cx="803709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500" b="1" spc="-5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“For Abraham, surrender is a sin. </a:t>
            </a:r>
          </a:p>
          <a:p>
            <a:pPr>
              <a:spcBef>
                <a:spcPts val="2400"/>
              </a:spcBef>
            </a:pPr>
            <a:r>
              <a:rPr lang="en-US" sz="2500" b="1" spc="-5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To accept the world as it is — to declare ‘what is, is what is meant to be’ — is blasphemy.</a:t>
            </a:r>
          </a:p>
          <a:p>
            <a:pPr>
              <a:spcBef>
                <a:spcPts val="2400"/>
              </a:spcBef>
            </a:pPr>
            <a:r>
              <a:rPr lang="en-US" sz="2500" b="1" spc="-5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The unrelenting insistence on justice — even if it means challenging God — marks Abraham as a singular religious hero. </a:t>
            </a:r>
          </a:p>
          <a:p>
            <a:pPr>
              <a:spcBef>
                <a:spcPts val="2400"/>
              </a:spcBef>
            </a:pPr>
            <a:r>
              <a:rPr lang="en-US" sz="2500" b="1" spc="-5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Our hero. </a:t>
            </a:r>
          </a:p>
          <a:p>
            <a:pPr>
              <a:spcBef>
                <a:spcPts val="2400"/>
              </a:spcBef>
            </a:pPr>
            <a:r>
              <a:rPr lang="en-US" sz="2500" b="1" spc="-5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It is chutzpah at its finest. It is the essence of the Jewish soul.”</a:t>
            </a:r>
          </a:p>
          <a:p>
            <a:pPr>
              <a:spcBef>
                <a:spcPts val="2400"/>
              </a:spcBef>
            </a:pPr>
            <a:r>
              <a:rPr lang="en-US" sz="2500" b="1" spc="-5" dirty="0">
                <a:solidFill>
                  <a:srgbClr val="4C2544"/>
                </a:solidFill>
                <a:effectLst/>
                <a:latin typeface="Kohinoor Devanagari Semibold" charset="0"/>
                <a:ea typeface="Kohinoor Devanagari Semibold" charset="0"/>
                <a:cs typeface="Kohinoor Devanagari Semibold" charset="0"/>
              </a:rPr>
              <a:t>					- Rabbi Ed Feinstein</a:t>
            </a:r>
            <a:endParaRPr lang="en-US" sz="2500" b="1" dirty="0">
              <a:solidFill>
                <a:srgbClr val="4C2544"/>
              </a:solidFill>
              <a:effectLst/>
              <a:latin typeface="Kohinoor Devanagari Semibold" charset="0"/>
              <a:ea typeface="Kohinoor Devanagari Semibold" charset="0"/>
              <a:cs typeface="Kohinoor Devanagari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07" y="1545882"/>
            <a:ext cx="5298058" cy="37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-1398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55932" y="2971793"/>
            <a:ext cx="9029700" cy="0"/>
          </a:xfrm>
          <a:prstGeom prst="line">
            <a:avLst/>
          </a:prstGeom>
          <a:ln w="88900" cap="rnd">
            <a:solidFill>
              <a:srgbClr val="3A8C8D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2942" y="4040037"/>
            <a:ext cx="2125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Low  chutzpah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2642" y="4037836"/>
            <a:ext cx="2125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High  chutzpah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5932" y="614443"/>
            <a:ext cx="902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1. Who is someone you know who you admire for their leadership? </a:t>
            </a:r>
          </a:p>
          <a:p>
            <a:endParaRPr lang="en-US" b="1" dirty="0">
              <a:solidFill>
                <a:srgbClr val="4C2544"/>
              </a:solidFill>
              <a:latin typeface="Kohinoor Devanagari Semibold" charset="0"/>
              <a:ea typeface="Kohinoor Devanagari Semibold" charset="0"/>
              <a:cs typeface="Kohinoor Devanagari Semibold" charset="0"/>
            </a:endParaRPr>
          </a:p>
          <a:p>
            <a:r>
              <a:rPr lang="en-US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2. Where would they be on the spectrum?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7178" y="5441192"/>
            <a:ext cx="765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3. If I were to ask anyone who works with you or for you, would they say you value high or low chutzpah in your team?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7341" y="3228977"/>
            <a:ext cx="8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A8C8D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12730" y="3228977"/>
            <a:ext cx="8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3A8C8D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2086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-13980" y="-29496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71397"/>
            <a:ext cx="122059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3A8C8D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  <a:sym typeface="Wingdings"/>
              </a:rPr>
              <a:t>Chutzpah as a camp value? </a:t>
            </a:r>
          </a:p>
          <a:p>
            <a:pPr algn="ctr"/>
            <a:endParaRPr lang="en-US" sz="4600" b="1" dirty="0">
              <a:solidFill>
                <a:srgbClr val="3A8C8D"/>
              </a:solidFill>
              <a:latin typeface="Kohinoor Devanagari Semibold" charset="0"/>
              <a:ea typeface="Kohinoor Devanagari Semibold" charset="0"/>
              <a:cs typeface="Kohinoor Devanagari Semibold" charset="0"/>
              <a:sym typeface="Wingdings"/>
            </a:endParaRPr>
          </a:p>
        </p:txBody>
      </p:sp>
      <p:pic>
        <p:nvPicPr>
          <p:cNvPr id="1026" name="Picture 2" descr="mage result for holy chutzp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79" y="1844842"/>
            <a:ext cx="3826042" cy="38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9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-1398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73" y="1338443"/>
            <a:ext cx="6177453" cy="442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9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-1398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58189" y="2823410"/>
            <a:ext cx="83418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“The great thing about chutzpah is that it inspires people to exceed their capabilities</a:t>
            </a:r>
            <a:r>
              <a:rPr lang="mr-IN" sz="2400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…</a:t>
            </a:r>
            <a:r>
              <a:rPr lang="en-US" sz="2400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people will fight to the death if they are led by a [person]  with chutzpah.” </a:t>
            </a:r>
          </a:p>
          <a:p>
            <a:endParaRPr lang="en-US" sz="2400" b="1" dirty="0">
              <a:solidFill>
                <a:srgbClr val="4C2544"/>
              </a:solidFill>
              <a:latin typeface="Kohinoor Devanagari Semibold" charset="0"/>
              <a:ea typeface="Kohinoor Devanagari Semibold" charset="0"/>
              <a:cs typeface="Kohinoor Devanagari Semibold" charset="0"/>
            </a:endParaRPr>
          </a:p>
          <a:p>
            <a:r>
              <a:rPr lang="en-US" sz="1700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			Guy Kawasaki, former Apple’s chief evangelist, 			author of ”The Macintosh Way”</a:t>
            </a:r>
          </a:p>
        </p:txBody>
      </p:sp>
    </p:spTree>
    <p:extLst>
      <p:ext uri="{BB962C8B-B14F-4D97-AF65-F5344CB8AC3E}">
        <p14:creationId xmlns:p14="http://schemas.microsoft.com/office/powerpoint/2010/main" val="147783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25" y="5910382"/>
            <a:ext cx="1890289" cy="836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3080" y="2308860"/>
            <a:ext cx="9029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C2544"/>
                </a:solidFill>
                <a:latin typeface="Futura" charset="0"/>
                <a:ea typeface="Futura" charset="0"/>
                <a:cs typeface="Futura" charset="0"/>
              </a:rPr>
              <a:t>Doing Whatever It Takes as a Director: </a:t>
            </a:r>
          </a:p>
          <a:p>
            <a:r>
              <a:rPr lang="en-US" sz="3000" b="1" dirty="0">
                <a:solidFill>
                  <a:srgbClr val="4C2544"/>
                </a:solidFill>
                <a:latin typeface="Futura" charset="0"/>
                <a:ea typeface="Futura" charset="0"/>
                <a:cs typeface="Futura" charset="0"/>
              </a:rPr>
              <a:t>Turning Up the Dial on Your Chutzpah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83080" y="3383280"/>
            <a:ext cx="9029700" cy="45720"/>
          </a:xfrm>
          <a:prstGeom prst="line">
            <a:avLst/>
          </a:prstGeom>
          <a:ln w="12700">
            <a:solidFill>
              <a:srgbClr val="FAC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51100" y="3596974"/>
            <a:ext cx="4754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3A8C8D"/>
                </a:solidFill>
                <a:latin typeface="Futura Medium" charset="0"/>
                <a:ea typeface="Futura Medium" charset="0"/>
                <a:cs typeface="Futura Medium" charset="0"/>
              </a:rPr>
              <a:t>Jodi Sperling</a:t>
            </a:r>
          </a:p>
          <a:p>
            <a:r>
              <a:rPr lang="en-US" sz="2200" b="1" dirty="0">
                <a:solidFill>
                  <a:srgbClr val="3A8C8D"/>
                </a:solidFill>
                <a:latin typeface="Futura Medium" charset="0"/>
                <a:ea typeface="Futura Medium" charset="0"/>
                <a:cs typeface="Futura Medium" charset="0"/>
              </a:rPr>
              <a:t>JCamp 180 2019</a:t>
            </a:r>
          </a:p>
          <a:p>
            <a:r>
              <a:rPr lang="en-US" sz="2200" b="1" dirty="0" err="1">
                <a:solidFill>
                  <a:srgbClr val="3A8C8D"/>
                </a:solidFill>
                <a:latin typeface="Futura Medium" charset="0"/>
                <a:ea typeface="Futura Medium" charset="0"/>
                <a:cs typeface="Futura Medium" charset="0"/>
              </a:rPr>
              <a:t>jodi@jodisperling.com</a:t>
            </a:r>
            <a:endParaRPr lang="en-US" sz="2200" b="1" dirty="0">
              <a:solidFill>
                <a:srgbClr val="3A8C8D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55932" y="2971793"/>
            <a:ext cx="9029700" cy="0"/>
          </a:xfrm>
          <a:prstGeom prst="line">
            <a:avLst/>
          </a:prstGeom>
          <a:ln w="88900" cap="rnd">
            <a:solidFill>
              <a:srgbClr val="3A8C8D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57341" y="3228977"/>
            <a:ext cx="8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A8C8D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12730" y="3228977"/>
            <a:ext cx="8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3A8C8D"/>
                </a:solidFill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942" y="4040037"/>
            <a:ext cx="2125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Low  chutzpah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22642" y="4037836"/>
            <a:ext cx="2125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High  chutzpah</a:t>
            </a:r>
          </a:p>
        </p:txBody>
      </p:sp>
    </p:spTree>
    <p:extLst>
      <p:ext uri="{BB962C8B-B14F-4D97-AF65-F5344CB8AC3E}">
        <p14:creationId xmlns:p14="http://schemas.microsoft.com/office/powerpoint/2010/main" val="116060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3676328" y="-3657600"/>
            <a:ext cx="2047741" cy="1712890"/>
          </a:xfrm>
          <a:prstGeom prst="ellipse">
            <a:avLst/>
          </a:prstGeom>
          <a:solidFill>
            <a:srgbClr val="3A8C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328635"/>
            <a:ext cx="9029700" cy="45720"/>
          </a:xfrm>
          <a:prstGeom prst="line">
            <a:avLst/>
          </a:prstGeom>
          <a:ln w="12700">
            <a:solidFill>
              <a:srgbClr val="FAC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3" descr="data:image/png;base64,iVBORw0KGgoAAAANSUhEUgAAAOcAAAApCAYAAADOFj7kAAAJZ0lEQVR42u2a+1MUVxbH87dY/uZPa4hWWcYNIMhLXvIGDYuggkIQWFBETQgRwc1Go0hgIYaHkCzi8tgEVCKiEkEjJGiEzaIEfGQhCIKubz3L92x1V/dMzwBCYIRzqm7NzO3bt7vvPZ97vuf2vPGvYaL5XmbDZFzFxrM3BE6BU+AUOMWJBE4xgVPgFDgFTnEigVPgFDgFThlXgVMtCWkfkoOzq1l9+KZYWuXhRV5+QVw81wSSh48fldedM2vrstqbYpPTzOoX271Fu7IOGF43NeMvfHyifTmuclO/X/plmOJSdtFq3wC+N9xX1uEj1DX00mbhDFq3ngoqvjG7ryPHT5BfyDq+94/zS7mgHp9vv+PAz4fndPPy5c+DRRWGc4Rj+I7rVJ6+qGvT0NZNbTfvU/z293kevf2Duf2Hf82la4PPzdoa+YJRvcD5O8LZ8esj8gkMpeiEbVTR0DLuhLR0/8YOc6X/iVpX1dRGW3ek0yp3T2q/9UDX/m17R7J3WqVzAJSffnvGC8IfHZ109db6UuCEk7l6+lBJzWndc8Qm76SkXR/ZLJwX/j1A76x0pos9Q2rd9733uK6561cVSC2cynelXO4bofe27abk9zMtzlFjxy/kHRBCxTXf6tpsiEui/C9rdXOwO/tT2paeLXDaIpyfHvmKV+JvWn6iiJj3JjQhgesi6HznHfV3VGwiO0RWzuf0SUGZGVBwpi/+cVJXX3isjv68e48uGk6kL3zu3Lufj5veFxYA3NtVzcJha7IWkXN9TLzuefPKa9Tf48GpFCiF737utzhHF2/c5SiqnUfTsUbpvPuC50fgtEE4/UPfpSv/eczfIXVarw9anZDa8z+yHFLkI5xgXVSMuqrjmClQJ7//mQLW/klXDxl3+scencNMpC98Iqri+Ouac0aMwflF1SkqrW00WxAnCicWqM8r661Cg/mE/FfapKRnMYhYiAGl0TkCp43ACQmJvE/5nVtWRRn78yzmnJCSb761hP753RW1DXKWL+vPq78hjwGwKVBwlKarfarsWhO81iyPnGhfkIGv84YQFhaMK3JIyNpXgXPfZ0WseqxBszYymsda2+arE82cNkD2Br8bSTkllbo83XTOlfKHN+0EzpmEE5IKwCkTgEiF/FCZLKOJx2+0wcqLgpxRO4mIahvjk82A+qysWs1tkj/YS3/7+9e645Ppy9lttcXICdmI3M7Wd2v3jsnyvQbSfDojJ8ZQGzmRl5suEpgTwCqR04bghIT0Dws3G2jIHiV6WZoQ36AwjoKQZkY7sQC+rW9UBxQ2kBycXXiTBxtBVwee6o5Ppq+0zE8MHRu5JjarbDnnNILwVeB0914zfs45triZ5pzKuGuLdqde4LQBOCEhIYtM66vPtrMcGm+ikEciX0XeaNQ3ZJepbEXERN/a3UHl+GT6Aqx43XL06ya13Q+3/8u5nFaWz0U48ezYlcZmmqU5OnOll6NmUXWDrg3GP/Wjj3mXVmm7v7CcFZTAaSNwQkIiwliShpCtkIaWJiRxZwYdKj7GOZPR+djJVVZjLZxwmoULF6q5p3IcUE62L0QGvAv18PX//3vOsU84mi2/53wVOJX3nHg3iTHCc2oXVdP3nFi0sGN97NtWM7CgXqA6oEb4nfVYXxhDRZkInDb4JwT5h9DMwynjKiZwCpwCp8ApTiRwir0ynD2j87fMJpwyrmJW4ewZGRvMeV5mw2RcxcaFU4ZATEzgFBMTEzjFxAROMTExgVNMTOAUExMTOMXExAROMTGBU0xMbNbgHB0dpfLycjp48OCM33BBQQEFBQXpypMnT2Qm57g9ePCAXrx4MaU+YmNjqbu7e8bOm6iVlpZymbbImZOTw2CIic2EDQ0N0c2bN6cE6LyBs6ioyCKcRg8zmQcMCwujiooKCgwMJD8/P9qzZw89f/6cj5WVlVFAQACFhISQr68v7du3Tzx3nsB5/fr1cQG9c+cObdq0iX3Hx8eHiouLdT5YV1dH69evZ9/18vKihoYGqz67ceNGsrOz47bwPVhtba1OuTk4OFBkZCS3b2xsZP+Fj0ZHR9Pdu3f5nNbWVq4PDQ3le4uJiaGRkREVztzcXEpMTGS/9vT0ZFU6JTgBTnZ2Ni1btkx9yMnCmZaWRnl5eXTo0CEGEubk5KSTzOnp6Xy99vZ2HoSnT59y/cuXLykpKYnOnj0r3jtP4LQGKBZwAAk/gcFPAERbW5vqg4Di0aNH/Lu/v59WrFjB7az5rLXAghQPQaK3t5fbbd26VU2zTpw4wddD/y4uLjQ4OKieB18HOwqczs7OdOvWLf6N8wH9lOB0dHTkjg4cOMCrxGThxM0sWLCAbty4waBhdYEtXbqUHj58qLa7d+8e+fv786rY19en1mOQU1JS6OjRo2b3NzAwQLdv35YyRwqcX4HTEqAtLS282GsN56Kt4oNnzpzRHY+KilLBmiycuD7OP3funMX+PTw8OEJ2dHToFhHAGRcXp8KZlZWlO6+wsHB6ZC2+Y4WyBiJWENM63CTC/+LFixkwAApbuXKl2fXc3d35ExtRkBqbN2+m7du387WM9DomRDuZUuZewSaR1iorK9mpJ5M7WgNQ8VlLcCKlys/P1/V17do1XZsNGzZwELpw4QJt2bKF+4R8RaqG9pZyTvz+XeBMSEigzs5OM7hMHxAwIvIePnyYFi1aRMnJyVy/ZMkSVY9rI2dzczPLBkXWwqDVjeB8/PgxR1Ypc6NACWnBhJw0NaPIefnyZfab8eC05rNG5yF3jY+PN+vr5MmTZpFzeHhY/VQM0ntW4AQwyCEVQwKNpNr0Abu6uqipqYm/46HQBoY8ACuLYhkZGZzY19fXU2pqqloPOYwoawSn2NzNOY3ANMo5kRphgwV+Nh6c1nwWEGrBRX9QfNrUS+krIiJCjeinTp1ihQcoXV1d1VwUgQebVoik0w4nBgcXXb58OeeAuHl87+npUY8jB/X29mZo8dplx44dhnAib62pqaHMzEw6fvw417u5ubFEwYYTIqayW/vs2TOGE/3iGK4BjW9vb8/Jvdjch9MSmJZ2a6urqycka635LPJDbNgou7Xh4eG8aandsUXuib6qqqooODjYbLe2pKSEd2FRj+OXLl3iwAL/nfbIqZWm090H4BQTM4VzPDBn26b7feiU4URUgySYCph4FYNdNYFTzJJN9d9B8xJOrGj379+fUh/KVrfAKfY623TD+T+UksP0ZwDQew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22002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37166" y="1339796"/>
            <a:ext cx="92227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4C2544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rgbClr val="4C2544"/>
                </a:solidFill>
                <a:latin typeface="Arial" charset="0"/>
              </a:rPr>
              <a:t>noun: </a:t>
            </a:r>
            <a:r>
              <a:rPr lang="en-US" altLang="en-US" sz="2300" b="1" dirty="0">
                <a:solidFill>
                  <a:srgbClr val="4C2544"/>
                </a:solidFill>
                <a:latin typeface="Arial" charset="0"/>
              </a:rPr>
              <a:t>chutzpah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b="1" dirty="0">
              <a:solidFill>
                <a:srgbClr val="4C2544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300" dirty="0">
                <a:solidFill>
                  <a:srgbClr val="4C2544"/>
                </a:solidFill>
                <a:latin typeface="Arial" charset="0"/>
              </a:rPr>
              <a:t>shameless audacity; impudence.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rgbClr val="4C2544"/>
                </a:solidFill>
                <a:latin typeface="Arial" charset="0"/>
              </a:rPr>
              <a:t>"love him or hate him, you have to admire Cohen's chutzpah”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4C2544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C2544"/>
                </a:solidFill>
              </a:rPr>
              <a:t>“It’s the audacity to act outside the box and change the rules of the game, without fear of failure or criticism.”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C2544"/>
                </a:solidFill>
              </a:rPr>
              <a:t>						- from “Positive Chutzpah”</a:t>
            </a:r>
            <a:endParaRPr lang="en-US" altLang="en-US" sz="2300" dirty="0">
              <a:solidFill>
                <a:srgbClr val="4C2544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4C2544"/>
              </a:solidFill>
              <a:latin typeface="Arial" charset="0"/>
            </a:endParaRPr>
          </a:p>
          <a:p>
            <a:endParaRPr lang="en-US" sz="2300" dirty="0"/>
          </a:p>
        </p:txBody>
      </p:sp>
      <p:sp>
        <p:nvSpPr>
          <p:cNvPr id="16" name="AutoShape 5" descr="data:image/png;base64,iVBORw0KGgoAAAANSUhEUgAAAOcAAAApCAYAAADOFj7kAAAJZ0lEQVR42u2a+1MUVxbH87dY/uZPa4hWWcYNIMhLXvIGDYuggkIQWFBETQgRwc1Go0hgIYaHkCzi8tgEVCKiEkEjJGiEzaIEfGQhCIKubz3L92x1V/dMzwBCYIRzqm7NzO3bt7vvPZ97vuf2vPGvYaL5XmbDZFzFxrM3BE6BU+AUOMWJBE4xgVPgFDgFTnEigVPgFDgFThlXgVMtCWkfkoOzq1l9+KZYWuXhRV5+QVw81wSSh48fldedM2vrstqbYpPTzOoX271Fu7IOGF43NeMvfHyifTmuclO/X/plmOJSdtFq3wC+N9xX1uEj1DX00mbhDFq3ngoqvjG7ryPHT5BfyDq+94/zS7mgHp9vv+PAz4fndPPy5c+DRRWGc4Rj+I7rVJ6+qGvT0NZNbTfvU/z293kevf2Duf2Hf82la4PPzdoa+YJRvcD5O8LZ8esj8gkMpeiEbVTR0DLuhLR0/8YOc6X/iVpX1dRGW3ek0yp3T2q/9UDX/m17R7J3WqVzAJSffnvGC8IfHZ109db6UuCEk7l6+lBJzWndc8Qm76SkXR/ZLJwX/j1A76x0pos9Q2rd9733uK6561cVSC2cynelXO4bofe27abk9zMtzlFjxy/kHRBCxTXf6tpsiEui/C9rdXOwO/tT2paeLXDaIpyfHvmKV+JvWn6iiJj3JjQhgesi6HznHfV3VGwiO0RWzuf0SUGZGVBwpi/+cVJXX3isjv68e48uGk6kL3zu3Lufj5veFxYA3NtVzcJha7IWkXN9TLzuefPKa9Tf48GpFCiF737utzhHF2/c5SiqnUfTsUbpvPuC50fgtEE4/UPfpSv/eczfIXVarw9anZDa8z+yHFLkI5xgXVSMuqrjmClQJ7//mQLW/klXDxl3+scencNMpC98Iqri+Ouac0aMwflF1SkqrW00WxAnCicWqM8r661Cg/mE/FfapKRnMYhYiAGl0TkCp43ACQmJvE/5nVtWRRn78yzmnJCSb761hP753RW1DXKWL+vPq78hjwGwKVBwlKarfarsWhO81iyPnGhfkIGv84YQFhaMK3JIyNpXgXPfZ0WseqxBszYymsda2+arE82cNkD2Br8bSTkllbo83XTOlfKHN+0EzpmEE5IKwCkTgEiF/FCZLKOJx2+0wcqLgpxRO4mIahvjk82A+qysWs1tkj/YS3/7+9e645Ppy9lttcXICdmI3M7Wd2v3jsnyvQbSfDojJ8ZQGzmRl5suEpgTwCqR04bghIT0Dws3G2jIHiV6WZoQ36AwjoKQZkY7sQC+rW9UBxQ2kBycXXiTBxtBVwee6o5Ppq+0zE8MHRu5JjarbDnnNILwVeB0914zfs45triZ5pzKuGuLdqde4LQBOCEhIYtM66vPtrMcGm+ikEciX0XeaNQ3ZJepbEXERN/a3UHl+GT6Aqx43XL06ya13Q+3/8u5nFaWz0U48ezYlcZmmqU5OnOll6NmUXWDrg3GP/Wjj3mXVmm7v7CcFZTAaSNwQkIiwliShpCtkIaWJiRxZwYdKj7GOZPR+djJVVZjLZxwmoULF6q5p3IcUE62L0QGvAv18PX//3vOsU84mi2/53wVOJX3nHg3iTHCc2oXVdP3nFi0sGN97NtWM7CgXqA6oEb4nfVYXxhDRZkInDb4JwT5h9DMwynjKiZwCpwCp8ApTiRwir0ynD2j87fMJpwyrmJW4ewZGRvMeV5mw2RcxcaFU4ZATEzgFBMTEzjFxAROMTExgVNMTOAUExMTOMXExAROMTGBU0xMbNbgHB0dpfLycjp48OCM33BBQQEFBQXpypMnT2Qm57g9ePCAXrx4MaU+YmNjqbu7e8bOm6iVlpZymbbImZOTw2CIic2EDQ0N0c2bN6cE6LyBs6ioyCKcRg8zmQcMCwujiooKCgwMJD8/P9qzZw89f/6cj5WVlVFAQACFhISQr68v7du3Tzx3nsB5/fr1cQG9c+cObdq0iX3Hx8eHiouLdT5YV1dH69evZ9/18vKihoYGqz67ceNGsrOz47bwPVhtba1OuTk4OFBkZCS3b2xsZP+Fj0ZHR9Pdu3f5nNbWVq4PDQ3le4uJiaGRkREVztzcXEpMTGS/9vT0ZFU6JTgBTnZ2Ni1btkx9yMnCmZaWRnl5eXTo0CEGEubk5KSTzOnp6Xy99vZ2HoSnT59y/cuXLykpKYnOnj0r3jtP4LQGKBZwAAk/gcFPAERbW5vqg4Di0aNH/Lu/v59WrFjB7az5rLXAghQPQaK3t5fbbd26VU2zTpw4wddD/y4uLjQ4OKieB18HOwqczs7OdOvWLf6N8wH9lOB0dHTkjg4cOMCrxGThxM0sWLCAbty4waBhdYEtXbqUHj58qLa7d+8e+fv786rY19en1mOQU1JS6OjRo2b3NzAwQLdv35YyRwqcX4HTEqAtLS282GsN56Kt4oNnzpzRHY+KilLBmiycuD7OP3funMX+PTw8OEJ2dHToFhHAGRcXp8KZlZWlO6+wsHB6ZC2+Y4WyBiJWENM63CTC/+LFixkwAApbuXKl2fXc3d35ExtRkBqbN2+m7du387WM9DomRDuZUuZewSaR1iorK9mpJ5M7WgNQ8VlLcCKlys/P1/V17do1XZsNGzZwELpw4QJt2bKF+4R8RaqG9pZyTvz+XeBMSEigzs5OM7hMHxAwIvIePnyYFi1aRMnJyVy/ZMkSVY9rI2dzczPLBkXWwqDVjeB8/PgxR1Ypc6NACWnBhJw0NaPIefnyZfab8eC05rNG5yF3jY+PN+vr5MmTZpFzeHhY/VQM0ntW4AQwyCEVQwKNpNr0Abu6uqipqYm/46HQBoY8ACuLYhkZGZzY19fXU2pqqloPOYwoawSn2NzNOY3ANMo5kRphgwV+Nh6c1nwWEGrBRX9QfNrUS+krIiJCjeinTp1ihQcoXV1d1VwUgQebVoik0w4nBgcXXb58OeeAuHl87+npUY8jB/X29mZo8dplx44dhnAib62pqaHMzEw6fvw417u5ubFEwYYTIqayW/vs2TOGE/3iGK4BjW9vb8/Jvdjch9MSmJZ2a6urqycka635LPJDbNgou7Xh4eG8aandsUXuib6qqqooODjYbLe2pKSEd2FRj+OXLl3iwAL/nfbIqZWm090H4BQTM4VzPDBn26b7feiU4URUgySYCph4FYNdNYFTzJJN9d9B8xJOrGj379+fUh/KVrfAKfY623TD+T+UksP0ZwDQewAAAABJRU5ErkJggg=="/>
          <p:cNvSpPr>
            <a:spLocks noChangeAspect="1" noChangeArrowheads="1"/>
          </p:cNvSpPr>
          <p:nvPr/>
        </p:nvSpPr>
        <p:spPr bwMode="auto">
          <a:xfrm>
            <a:off x="152400" y="152400"/>
            <a:ext cx="22002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7" descr="data:image/png;base64,iVBORw0KGgoAAAANSUhEUgAAAOcAAAApCAYAAADOFj7kAAAJZ0lEQVR42u2a+1MUVxbH87dY/uZPa4hWWcYNIMhLXvIGDYuggkIQWFBETQgRwc1Go0hgIYaHkCzi8tgEVCKiEkEjJGiEzaIEfGQhCIKubz3L92x1V/dMzwBCYIRzqm7NzO3bt7vvPZ97vuf2vPGvYaL5XmbDZFzFxrM3BE6BU+AUOMWJBE4xgVPgFDgFTnEigVPgFDgFThlXgVMtCWkfkoOzq1l9+KZYWuXhRV5+QVw81wSSh48fldedM2vrstqbYpPTzOoX271Fu7IOGF43NeMvfHyifTmuclO/X/plmOJSdtFq3wC+N9xX1uEj1DX00mbhDFq3ngoqvjG7ryPHT5BfyDq+94/zS7mgHp9vv+PAz4fndPPy5c+DRRWGc4Rj+I7rVJ6+qGvT0NZNbTfvU/z293kevf2Duf2Hf82la4PPzdoa+YJRvcD5O8LZ8esj8gkMpeiEbVTR0DLuhLR0/8YOc6X/iVpX1dRGW3ek0yp3T2q/9UDX/m17R7J3WqVzAJSffnvGC8IfHZ109db6UuCEk7l6+lBJzWndc8Qm76SkXR/ZLJwX/j1A76x0pos9Q2rd9733uK6561cVSC2cynelXO4bofe27abk9zMtzlFjxy/kHRBCxTXf6tpsiEui/C9rdXOwO/tT2paeLXDaIpyfHvmKV+JvWn6iiJj3JjQhgesi6HznHfV3VGwiO0RWzuf0SUGZGVBwpi/+cVJXX3isjv68e48uGk6kL3zu3Lufj5veFxYA3NtVzcJha7IWkXN9TLzuefPKa9Tf48GpFCiF737utzhHF2/c5SiqnUfTsUbpvPuC50fgtEE4/UPfpSv/eczfIXVarw9anZDa8z+yHFLkI5xgXVSMuqrjmClQJ7//mQLW/klXDxl3+scencNMpC98Iqri+Ouac0aMwflF1SkqrW00WxAnCicWqM8r661Cg/mE/FfapKRnMYhYiAGl0TkCp43ACQmJvE/5nVtWRRn78yzmnJCSb761hP753RW1DXKWL+vPq78hjwGwKVBwlKarfarsWhO81iyPnGhfkIGv84YQFhaMK3JIyNpXgXPfZ0WseqxBszYymsda2+arE82cNkD2Br8bSTkllbo83XTOlfKHN+0EzpmEE5IKwCkTgEiF/FCZLKOJx2+0wcqLgpxRO4mIahvjk82A+qysWs1tkj/YS3/7+9e645Ppy9lttcXICdmI3M7Wd2v3jsnyvQbSfDojJ8ZQGzmRl5suEpgTwCqR04bghIT0Dws3G2jIHiV6WZoQ36AwjoKQZkY7sQC+rW9UBxQ2kBycXXiTBxtBVwee6o5Ppq+0zE8MHRu5JjarbDnnNILwVeB0914zfs45triZ5pzKuGuLdqde4LQBOCEhIYtM66vPtrMcGm+ikEciX0XeaNQ3ZJepbEXERN/a3UHl+GT6Aqx43XL06ya13Q+3/8u5nFaWz0U48ezYlcZmmqU5OnOll6NmUXWDrg3GP/Wjj3mXVmm7v7CcFZTAaSNwQkIiwliShpCtkIaWJiRxZwYdKj7GOZPR+djJVVZjLZxwmoULF6q5p3IcUE62L0QGvAv18PX//3vOsU84mi2/53wVOJX3nHg3iTHCc2oXVdP3nFi0sGN97NtWM7CgXqA6oEb4nfVYXxhDRZkInDb4JwT5h9DMwynjKiZwCpwCp8ApTiRwir0ynD2j87fMJpwyrmJW4ewZGRvMeV5mw2RcxcaFU4ZATEzgFBMTEzjFxAROMTExgVNMTOAUExMTOMXExAROMTGBU0xMbNbgHB0dpfLycjp48OCM33BBQQEFBQXpypMnT2Qm57g9ePCAXrx4MaU+YmNjqbu7e8bOm6iVlpZymbbImZOTw2CIic2EDQ0N0c2bN6cE6LyBs6ioyCKcRg8zmQcMCwujiooKCgwMJD8/P9qzZw89f/6cj5WVlVFAQACFhISQr68v7du3Tzx3nsB5/fr1cQG9c+cObdq0iX3Hx8eHiouLdT5YV1dH69evZ9/18vKihoYGqz67ceNGsrOz47bwPVhtba1OuTk4OFBkZCS3b2xsZP+Fj0ZHR9Pdu3f5nNbWVq4PDQ3le4uJiaGRkREVztzcXEpMTGS/9vT0ZFU6JTgBTnZ2Ni1btkx9yMnCmZaWRnl5eXTo0CEGEubk5KSTzOnp6Xy99vZ2HoSnT59y/cuXLykpKYnOnj0r3jtP4LQGKBZwAAk/gcFPAERbW5vqg4Di0aNH/Lu/v59WrFjB7az5rLXAghQPQaK3t5fbbd26VU2zTpw4wddD/y4uLjQ4OKieB18HOwqczs7OdOvWLf6N8wH9lOB0dHTkjg4cOMCrxGThxM0sWLCAbty4waBhdYEtXbqUHj58qLa7d+8e+fv786rY19en1mOQU1JS6OjRo2b3NzAwQLdv35YyRwqcX4HTEqAtLS282GsN56Kt4oNnzpzRHY+KilLBmiycuD7OP3funMX+PTw8OEJ2dHToFhHAGRcXp8KZlZWlO6+wsHB6ZC2+Y4WyBiJWENM63CTC/+LFixkwAApbuXKl2fXc3d35ExtRkBqbN2+m7du387WM9DomRDuZUuZewSaR1iorK9mpJ5M7WgNQ8VlLcCKlys/P1/V17do1XZsNGzZwELpw4QJt2bKF+4R8RaqG9pZyTvz+XeBMSEigzs5OM7hMHxAwIvIePnyYFi1aRMnJyVy/ZMkSVY9rI2dzczPLBkXWwqDVjeB8/PgxR1Ypc6NACWnBhJw0NaPIefnyZfab8eC05rNG5yF3jY+PN+vr5MmTZpFzeHhY/VQM0ntW4AQwyCEVQwKNpNr0Abu6uqipqYm/46HQBoY8ACuLYhkZGZzY19fXU2pqqloPOYwoawSn2NzNOY3ANMo5kRphgwV+Nh6c1nwWEGrBRX9QfNrUS+krIiJCjeinTp1ihQcoXV1d1VwUgQebVoik0w4nBgcXXb58OeeAuHl87+npUY8jB/X29mZo8dplx44dhnAib62pqaHMzEw6fvw417u5ubFEwYYTIqayW/vs2TOGE/3iGK4BjW9vb8/Jvdjch9MSmJZ2a6urqycka635LPJDbNgou7Xh4eG8aandsUXuib6qqqooODjYbLe2pKSEd2FRj+OXLl3iwAL/nfbIqZWm090H4BQTM4VzPDBn26b7feiU4URUgySYCph4FYNdNYFTzJJN9d9B8xJOrGj379+fUh/KVrfAKfY623TD+T+UksP0ZwDQewAAAABJRU5ErkJggg=="/>
          <p:cNvSpPr>
            <a:spLocks noChangeAspect="1" noChangeArrowheads="1"/>
          </p:cNvSpPr>
          <p:nvPr/>
        </p:nvSpPr>
        <p:spPr bwMode="auto">
          <a:xfrm>
            <a:off x="537029" y="936357"/>
            <a:ext cx="22002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8" descr="data:image/png;base64,iVBORw0KGgoAAAANSUhEUgAAAOcAAAApCAYAAADOFj7kAAAJZ0lEQVR42u2a+1MUVxbH87dY/uZPa4hWWcYNIMhLXvIGDYuggkIQWFBETQgRwc1Go0hgIYaHkCzi8tgEVCKiEkEjJGiEzaIEfGQhCIKubz3L92x1V/dMzwBCYIRzqm7NzO3bt7vvPZ97vuf2vPGvYaL5XmbDZFzFxrM3BE6BU+AUOMWJBE4xgVPgFDgFTnEigVPgFDgFThlXgVMtCWkfkoOzq1l9+KZYWuXhRV5+QVw81wSSh48fldedM2vrstqbYpPTzOoX271Fu7IOGF43NeMvfHyifTmuclO/X/plmOJSdtFq3wC+N9xX1uEj1DX00mbhDFq3ngoqvjG7ryPHT5BfyDq+94/zS7mgHp9vv+PAz4fndPPy5c+DRRWGc4Rj+I7rVJ6+qGvT0NZNbTfvU/z293kevf2Duf2Hf82la4PPzdoa+YJRvcD5O8LZ8esj8gkMpeiEbVTR0DLuhLR0/8YOc6X/iVpX1dRGW3ek0yp3T2q/9UDX/m17R7J3WqVzAJSffnvGC8IfHZ109db6UuCEk7l6+lBJzWndc8Qm76SkXR/ZLJwX/j1A76x0pos9Q2rd9733uK6561cVSC2cynelXO4bofe27abk9zMtzlFjxy/kHRBCxTXf6tpsiEui/C9rdXOwO/tT2paeLXDaIpyfHvmKV+JvWn6iiJj3JjQhgesi6HznHfV3VGwiO0RWzuf0SUGZGVBwpi/+cVJXX3isjv68e48uGk6kL3zu3Lufj5veFxYA3NtVzcJha7IWkXN9TLzuefPKa9Tf48GpFCiF737utzhHF2/c5SiqnUfTsUbpvPuC50fgtEE4/UPfpSv/eczfIXVarw9anZDa8z+yHFLkI5xgXVSMuqrjmClQJ7//mQLW/klXDxl3+scencNMpC98Iqri+Ouac0aMwflF1SkqrW00WxAnCicWqM8r661Cg/mE/FfapKRnMYhYiAGl0TkCp43ACQmJvE/5nVtWRRn78yzmnJCSb761hP753RW1DXKWL+vPq78hjwGwKVBwlKarfarsWhO81iyPnGhfkIGv84YQFhaMK3JIyNpXgXPfZ0WseqxBszYymsda2+arE82cNkD2Br8bSTkllbo83XTOlfKHN+0EzpmEE5IKwCkTgEiF/FCZLKOJx2+0wcqLgpxRO4mIahvjk82A+qysWs1tkj/YS3/7+9e645Ppy9lttcXICdmI3M7Wd2v3jsnyvQbSfDojJ8ZQGzmRl5suEpgTwCqR04bghIT0Dws3G2jIHiV6WZoQ36AwjoKQZkY7sQC+rW9UBxQ2kBycXXiTBxtBVwee6o5Ppq+0zE8MHRu5JjarbDnnNILwVeB0914zfs45triZ5pzKuGuLdqde4LQBOCEhIYtM66vPtrMcGm+ikEciX0XeaNQ3ZJepbEXERN/a3UHl+GT6Aqx43XL06ya13Q+3/8u5nFaWz0U48ezYlcZmmqU5OnOll6NmUXWDrg3GP/Wjj3mXVmm7v7CcFZTAaSNwQkIiwliShpCtkIaWJiRxZwYdKj7GOZPR+djJVVZjLZxwmoULF6q5p3IcUE62L0QGvAv18PX//3vOsU84mi2/53wVOJX3nHg3iTHCc2oXVdP3nFi0sGN97NtWM7CgXqA6oEb4nfVYXxhDRZkInDb4JwT5h9DMwynjKiZwCpwCp8ApTiRwir0ynD2j87fMJpwyrmJW4ewZGRvMeV5mw2RcxcaFU4ZATEzgFBMTEzjFxAROMTExgVNMTOAUExMTOMXExAROMTGBU0xMbNbgHB0dpfLycjp48OCM33BBQQEFBQXpypMnT2Qm57g9ePCAXrx4MaU+YmNjqbu7e8bOm6iVlpZymbbImZOTw2CIic2EDQ0N0c2bN6cE6LyBs6ioyCKcRg8zmQcMCwujiooKCgwMJD8/P9qzZw89f/6cj5WVlVFAQACFhISQr68v7du3Tzx3nsB5/fr1cQG9c+cObdq0iX3Hx8eHiouLdT5YV1dH69evZ9/18vKihoYGqz67ceNGsrOz47bwPVhtba1OuTk4OFBkZCS3b2xsZP+Fj0ZHR9Pdu3f5nNbWVq4PDQ3le4uJiaGRkREVztzcXEpMTGS/9vT0ZFU6JTgBTnZ2Ni1btkx9yMnCmZaWRnl5eXTo0CEGEubk5KSTzOnp6Xy99vZ2HoSnT59y/cuXLykpKYnOnj0r3jtP4LQGKBZwAAk/gcFPAERbW5vqg4Di0aNH/Lu/v59WrFjB7az5rLXAghQPQaK3t5fbbd26VU2zTpw4wddD/y4uLjQ4OKieB18HOwqczs7OdOvWLf6N8wH9lOB0dHTkjg4cOMCrxGThxM0sWLCAbty4waBhdYEtXbqUHj58qLa7d+8e+fv786rY19en1mOQU1JS6OjRo2b3NzAwQLdv35YyRwqcX4HTEqAtLS282GsN56Kt4oNnzpzRHY+KilLBmiycuD7OP3funMX+PTw8OEJ2dHToFhHAGRcXp8KZlZWlO6+wsHB6ZC2+Y4WyBiJWENM63CTC/+LFixkwAApbuXKl2fXc3d35ExtRkBqbN2+m7du387WM9DomRDuZUuZewSaR1iorK9mpJ5M7WgNQ8VlLcCKlys/P1/V17do1XZsNGzZwELpw4QJt2bKF+4R8RaqG9pZyTvz+XeBMSEigzs5OM7hMHxAwIvIePnyYFi1aRMnJyVy/ZMkSVY9rI2dzczPLBkXWwqDVjeB8/PgxR1Ypc6NACWnBhJw0NaPIefnyZfab8eC05rNG5yF3jY+PN+vr5MmTZpFzeHhY/VQM0ntW4AQwyCEVQwKNpNr0Abu6uqipqYm/46HQBoY8ACuLYhkZGZzY19fXU2pqqloPOYwoawSn2NzNOY3ANMo5kRphgwV+Nh6c1nwWEGrBRX9QfNrUS+krIiJCjeinTp1ihQcoXV1d1VwUgQebVoik0w4nBgcXXb58OeeAuHl87+npUY8jB/X29mZo8dplx44dhnAib62pqaHMzEw6fvw417u5ubFEwYYTIqayW/vs2TOGE/3iGK4BjW9vb8/Jvdjch9MSmJZ2a6urqycka635LPJDbNgou7Xh4eG8aandsUXuib6qqqooODjYbLe2pKSEd2FRj+OXLl3iwAL/nfbIqZWm090H4BQTM4VzPDBn26b7feiU4URUgySYCph4FYNdNYFTzJJN9d9B8xJOrGj379+fUh/KVrfAKfY623TD+T+UksP0ZwDQewAAAABJRU5ErkJggg=="/>
          <p:cNvSpPr>
            <a:spLocks noChangeAspect="1" noChangeArrowheads="1"/>
          </p:cNvSpPr>
          <p:nvPr/>
        </p:nvSpPr>
        <p:spPr bwMode="auto">
          <a:xfrm>
            <a:off x="152400" y="283248"/>
            <a:ext cx="22002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6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328635"/>
            <a:ext cx="9029700" cy="45720"/>
          </a:xfrm>
          <a:prstGeom prst="line">
            <a:avLst/>
          </a:prstGeom>
          <a:ln w="12700">
            <a:solidFill>
              <a:srgbClr val="FAC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3" descr="data:image/png;base64,iVBORw0KGgoAAAANSUhEUgAAAOcAAAApCAYAAADOFj7kAAAJZ0lEQVR42u2a+1MUVxbH87dY/uZPa4hWWcYNIMhLXvIGDYuggkIQWFBETQgRwc1Go0hgIYaHkCzi8tgEVCKiEkEjJGiEzaIEfGQhCIKubz3L92x1V/dMzwBCYIRzqm7NzO3bt7vvPZ97vuf2vPGvYaL5XmbDZFzFxrM3BE6BU+AUOMWJBE4xgVPgFDgFTnEigVPgFDgFThlXgVMtCWkfkoOzq1l9+KZYWuXhRV5+QVw81wSSh48fldedM2vrstqbYpPTzOoX271Fu7IOGF43NeMvfHyifTmuclO/X/plmOJSdtFq3wC+N9xX1uEj1DX00mbhDFq3ngoqvjG7ryPHT5BfyDq+94/zS7mgHp9vv+PAz4fndPPy5c+DRRWGc4Rj+I7rVJ6+qGvT0NZNbTfvU/z293kevf2Duf2Hf82la4PPzdoa+YJRvcD5O8LZ8esj8gkMpeiEbVTR0DLuhLR0/8YOc6X/iVpX1dRGW3ek0yp3T2q/9UDX/m17R7J3WqVzAJSffnvGC8IfHZ109db6UuCEk7l6+lBJzWndc8Qm76SkXR/ZLJwX/j1A76x0pos9Q2rd9733uK6561cVSC2cynelXO4bofe27abk9zMtzlFjxy/kHRBCxTXf6tpsiEui/C9rdXOwO/tT2paeLXDaIpyfHvmKV+JvWn6iiJj3JjQhgesi6HznHfV3VGwiO0RWzuf0SUGZGVBwpi/+cVJXX3isjv68e48uGk6kL3zu3Lufj5veFxYA3NtVzcJha7IWkXN9TLzuefPKa9Tf48GpFCiF737utzhHF2/c5SiqnUfTsUbpvPuC50fgtEE4/UPfpSv/eczfIXVarw9anZDa8z+yHFLkI5xgXVSMuqrjmClQJ7//mQLW/klXDxl3+scencNMpC98Iqri+Ouac0aMwflF1SkqrW00WxAnCicWqM8r661Cg/mE/FfapKRnMYhYiAGl0TkCp43ACQmJvE/5nVtWRRn78yzmnJCSb761hP753RW1DXKWL+vPq78hjwGwKVBwlKarfarsWhO81iyPnGhfkIGv84YQFhaMK3JIyNpXgXPfZ0WseqxBszYymsda2+arE82cNkD2Br8bSTkllbo83XTOlfKHN+0EzpmEE5IKwCkTgEiF/FCZLKOJx2+0wcqLgpxRO4mIahvjk82A+qysWs1tkj/YS3/7+9e645Ppy9lttcXICdmI3M7Wd2v3jsnyvQbSfDojJ8ZQGzmRl5suEpgTwCqR04bghIT0Dws3G2jIHiV6WZoQ36AwjoKQZkY7sQC+rW9UBxQ2kBycXXiTBxtBVwee6o5Ppq+0zE8MHRu5JjarbDnnNILwVeB0914zfs45triZ5pzKuGuLdqde4LQBOCEhIYtM66vPtrMcGm+ikEciX0XeaNQ3ZJepbEXERN/a3UHl+GT6Aqx43XL06ya13Q+3/8u5nFaWz0U48ezYlcZmmqU5OnOll6NmUXWDrg3GP/Wjj3mXVmm7v7CcFZTAaSNwQkIiwliShpCtkIaWJiRxZwYdKj7GOZPR+djJVVZjLZxwmoULF6q5p3IcUE62L0QGvAv18PX//3vOsU84mi2/53wVOJX3nHg3iTHCc2oXVdP3nFi0sGN97NtWM7CgXqA6oEb4nfVYXxhDRZkInDb4JwT5h9DMwynjKiZwCpwCp8ApTiRwir0ynD2j87fMJpwyrmJW4ewZGRvMeV5mw2RcxcaFU4ZATEzgFBMTEzjFxAROMTExgVNMTOAUExMTOMXExAROMTGBU0xMbNbgHB0dpfLycjp48OCM33BBQQEFBQXpypMnT2Qm57g9ePCAXrx4MaU+YmNjqbu7e8bOm6iVlpZymbbImZOTw2CIic2EDQ0N0c2bN6cE6LyBs6ioyCKcRg8zmQcMCwujiooKCgwMJD8/P9qzZw89f/6cj5WVlVFAQACFhISQr68v7du3Tzx3nsB5/fr1cQG9c+cObdq0iX3Hx8eHiouLdT5YV1dH69evZ9/18vKihoYGqz67ceNGsrOz47bwPVhtba1OuTk4OFBkZCS3b2xsZP+Fj0ZHR9Pdu3f5nNbWVq4PDQ3le4uJiaGRkREVztzcXEpMTGS/9vT0ZFU6JTgBTnZ2Ni1btkx9yMnCmZaWRnl5eXTo0CEGEubk5KSTzOnp6Xy99vZ2HoSnT59y/cuXLykpKYnOnj0r3jtP4LQGKBZwAAk/gcFPAERbW5vqg4Di0aNH/Lu/v59WrFjB7az5rLXAghQPQaK3t5fbbd26VU2zTpw4wddD/y4uLjQ4OKieB18HOwqczs7OdOvWLf6N8wH9lOB0dHTkjg4cOMCrxGThxM0sWLCAbty4waBhdYEtXbqUHj58qLa7d+8e+fv786rY19en1mOQU1JS6OjRo2b3NzAwQLdv35YyRwqcX4HTEqAtLS282GsN56Kt4oNnzpzRHY+KilLBmiycuD7OP3funMX+PTw8OEJ2dHToFhHAGRcXp8KZlZWlO6+wsHB6ZC2+Y4WyBiJWENM63CTC/+LFixkwAApbuXKl2fXc3d35ExtRkBqbN2+m7du387WM9DomRDuZUuZewSaR1iorK9mpJ5M7WgNQ8VlLcCKlys/P1/V17do1XZsNGzZwELpw4QJt2bKF+4R8RaqG9pZyTvz+XeBMSEigzs5OM7hMHxAwIvIePnyYFi1aRMnJyVy/ZMkSVY9rI2dzczPLBkXWwqDVjeB8/PgxR1Ypc6NACWnBhJw0NaPIefnyZfab8eC05rNG5yF3jY+PN+vr5MmTZpFzeHhY/VQM0ntW4AQwyCEVQwKNpNr0Abu6uqipqYm/46HQBoY8ACuLYhkZGZzY19fXU2pqqloPOYwoawSn2NzNOY3ANMo5kRphgwV+Nh6c1nwWEGrBRX9QfNrUS+krIiJCjeinTp1ihQcoXV1d1VwUgQebVoik0w4nBgcXXb58OeeAuHl87+npUY8jB/X29mZo8dplx44dhnAib62pqaHMzEw6fvw417u5ubFEwYYTIqayW/vs2TOGE/3iGK4BjW9vb8/Jvdjch9MSmJZ2a6urqycka635LPJDbNgou7Xh4eG8aandsUXuib6qqqooODjYbLe2pKSEd2FRj+OXLl3iwAL/nfbIqZWm090H4BQTM4VzPDBn26b7feiU4URUgySYCph4FYNdNYFTzJJN9d9B8xJOrGj379+fUh/KVrfAKfY623TD+T+UksP0ZwDQew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22002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64684" y="736523"/>
            <a:ext cx="922272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4C2544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rgbClr val="4C2544"/>
                </a:solidFill>
                <a:latin typeface="Arial" charset="0"/>
              </a:rPr>
              <a:t>Origin: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4C2544"/>
                </a:solidFill>
                <a:latin typeface="Arial" charset="0"/>
              </a:rPr>
              <a:t>late 19th century: Yiddish, from Aramaic </a:t>
            </a:r>
            <a:r>
              <a:rPr lang="en-US" altLang="en-US" sz="2400" i="1" dirty="0" err="1">
                <a:solidFill>
                  <a:srgbClr val="4C2544"/>
                </a:solidFill>
                <a:latin typeface="Arial" charset="0"/>
              </a:rPr>
              <a:t>ḥu</a:t>
            </a:r>
            <a:r>
              <a:rPr lang="en-US" altLang="en-US" sz="2400" i="1" dirty="0">
                <a:solidFill>
                  <a:srgbClr val="4C2544"/>
                </a:solidFill>
                <a:latin typeface="Arial" charset="0"/>
              </a:rPr>
              <a:t> </a:t>
            </a:r>
            <a:r>
              <a:rPr lang="en-US" altLang="en-US" sz="2400" i="1" dirty="0" err="1">
                <a:solidFill>
                  <a:srgbClr val="4C2544"/>
                </a:solidFill>
                <a:latin typeface="Arial" charset="0"/>
              </a:rPr>
              <a:t>ṣpā</a:t>
            </a:r>
            <a:endParaRPr lang="en-US" altLang="en-US" sz="2400" i="1" dirty="0">
              <a:solidFill>
                <a:srgbClr val="4C2544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i="1" dirty="0">
              <a:solidFill>
                <a:srgbClr val="4C2544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4C2544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4C2544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4C2544"/>
              </a:solidFill>
              <a:latin typeface="Arial" charset="0"/>
            </a:endParaRPr>
          </a:p>
          <a:p>
            <a:endParaRPr lang="en-US" sz="2300" dirty="0"/>
          </a:p>
        </p:txBody>
      </p:sp>
      <p:sp>
        <p:nvSpPr>
          <p:cNvPr id="16" name="AutoShape 5" descr="data:image/png;base64,iVBORw0KGgoAAAANSUhEUgAAAOcAAAApCAYAAADOFj7kAAAJZ0lEQVR42u2a+1MUVxbH87dY/uZPa4hWWcYNIMhLXvIGDYuggkIQWFBETQgRwc1Go0hgIYaHkCzi8tgEVCKiEkEjJGiEzaIEfGQhCIKubz3L92x1V/dMzwBCYIRzqm7NzO3bt7vvPZ97vuf2vPGvYaL5XmbDZFzFxrM3BE6BU+AUOMWJBE4xgVPgFDgFTnEigVPgFDgFThlXgVMtCWkfkoOzq1l9+KZYWuXhRV5+QVw81wSSh48fldedM2vrstqbYpPTzOoX271Fu7IOGF43NeMvfHyifTmuclO/X/plmOJSdtFq3wC+N9xX1uEj1DX00mbhDFq3ngoqvjG7ryPHT5BfyDq+94/zS7mgHp9vv+PAz4fndPPy5c+DRRWGc4Rj+I7rVJ6+qGvT0NZNbTfvU/z293kevf2Duf2Hf82la4PPzdoa+YJRvcD5O8LZ8esj8gkMpeiEbVTR0DLuhLR0/8YOc6X/iVpX1dRGW3ek0yp3T2q/9UDX/m17R7J3WqVzAJSffnvGC8IfHZ109db6UuCEk7l6+lBJzWndc8Qm76SkXR/ZLJwX/j1A76x0pos9Q2rd9733uK6561cVSC2cynelXO4bofe27abk9zMtzlFjxy/kHRBCxTXf6tpsiEui/C9rdXOwO/tT2paeLXDaIpyfHvmKV+JvWn6iiJj3JjQhgesi6HznHfV3VGwiO0RWzuf0SUGZGVBwpi/+cVJXX3isjv68e48uGk6kL3zu3Lufj5veFxYA3NtVzcJha7IWkXN9TLzuefPKa9Tf48GpFCiF737utzhHF2/c5SiqnUfTsUbpvPuC50fgtEE4/UPfpSv/eczfIXVarw9anZDa8z+yHFLkI5xgXVSMuqrjmClQJ7//mQLW/klXDxl3+scencNMpC98Iqri+Ouac0aMwflF1SkqrW00WxAnCicWqM8r661Cg/mE/FfapKRnMYhYiAGl0TkCp43ACQmJvE/5nVtWRRn78yzmnJCSb761hP753RW1DXKWL+vPq78hjwGwKVBwlKarfarsWhO81iyPnGhfkIGv84YQFhaMK3JIyNpXgXPfZ0WseqxBszYymsda2+arE82cNkD2Br8bSTkllbo83XTOlfKHN+0EzpmEE5IKwCkTgEiF/FCZLKOJx2+0wcqLgpxRO4mIahvjk82A+qysWs1tkj/YS3/7+9e645Ppy9lttcXICdmI3M7Wd2v3jsnyvQbSfDojJ8ZQGzmRl5suEpgTwCqR04bghIT0Dws3G2jIHiV6WZoQ36AwjoKQZkY7sQC+rW9UBxQ2kBycXXiTBxtBVwee6o5Ppq+0zE8MHRu5JjarbDnnNILwVeB0914zfs45triZ5pzKuGuLdqde4LQBOCEhIYtM66vPtrMcGm+ikEciX0XeaNQ3ZJepbEXERN/a3UHl+GT6Aqx43XL06ya13Q+3/8u5nFaWz0U48ezYlcZmmqU5OnOll6NmUXWDrg3GP/Wjj3mXVmm7v7CcFZTAaSNwQkIiwliShpCtkIaWJiRxZwYdKj7GOZPR+djJVVZjLZxwmoULF6q5p3IcUE62L0QGvAv18PX//3vOsU84mi2/53wVOJX3nHg3iTHCc2oXVdP3nFi0sGN97NtWM7CgXqA6oEb4nfVYXxhDRZkInDb4JwT5h9DMwynjKiZwCpwCp8ApTiRwir0ynD2j87fMJpwyrmJW4ewZGRvMeV5mw2RcxcaFU4ZATEzgFBMTEzjFxAROMTExgVNMTOAUExMTOMXExAROMTGBU0xMbNbgHB0dpfLycjp48OCM33BBQQEFBQXpypMnT2Qm57g9ePCAXrx4MaU+YmNjqbu7e8bOm6iVlpZymbbImZOTw2CIic2EDQ0N0c2bN6cE6LyBs6ioyCKcRg8zmQcMCwujiooKCgwMJD8/P9qzZw89f/6cj5WVlVFAQACFhISQr68v7du3Tzx3nsB5/fr1cQG9c+cObdq0iX3Hx8eHiouLdT5YV1dH69evZ9/18vKihoYGqz67ceNGsrOz47bwPVhtba1OuTk4OFBkZCS3b2xsZP+Fj0ZHR9Pdu3f5nNbWVq4PDQ3le4uJiaGRkREVztzcXEpMTGS/9vT0ZFU6JTgBTnZ2Ni1btkx9yMnCmZaWRnl5eXTo0CEGEubk5KSTzOnp6Xy99vZ2HoSnT59y/cuXLykpKYnOnj0r3jtP4LQGKBZwAAk/gcFPAERbW5vqg4Di0aNH/Lu/v59WrFjB7az5rLXAghQPQaK3t5fbbd26VU2zTpw4wddD/y4uLjQ4OKieB18HOwqczs7OdOvWLf6N8wH9lOB0dHTkjg4cOMCrxGThxM0sWLCAbty4waBhdYEtXbqUHj58qLa7d+8e+fv786rY19en1mOQU1JS6OjRo2b3NzAwQLdv35YyRwqcX4HTEqAtLS282GsN56Kt4oNnzpzRHY+KilLBmiycuD7OP3funMX+PTw8OEJ2dHToFhHAGRcXp8KZlZWlO6+wsHB6ZC2+Y4WyBiJWENM63CTC/+LFixkwAApbuXKl2fXc3d35ExtRkBqbN2+m7du387WM9DomRDuZUuZewSaR1iorK9mpJ5M7WgNQ8VlLcCKlys/P1/V17do1XZsNGzZwELpw4QJt2bKF+4R8RaqG9pZyTvz+XeBMSEigzs5OM7hMHxAwIvIePnyYFi1aRMnJyVy/ZMkSVY9rI2dzczPLBkXWwqDVjeB8/PgxR1Ypc6NACWnBhJw0NaPIefnyZfab8eC05rNG5yF3jY+PN+vr5MmTZpFzeHhY/VQM0ntW4AQwyCEVQwKNpNr0Abu6uqipqYm/46HQBoY8ACuLYhkZGZzY19fXU2pqqloPOYwoawSn2NzNOY3ANMo5kRphgwV+Nh6c1nwWEGrBRX9QfNrUS+krIiJCjeinTp1ihQcoXV1d1VwUgQebVoik0w4nBgcXXb58OeeAuHl87+npUY8jB/X29mZo8dplx44dhnAib62pqaHMzEw6fvw417u5ubFEwYYTIqayW/vs2TOGE/3iGK4BjW9vb8/Jvdjch9MSmJZ2a6urqycka635LPJDbNgou7Xh4eG8aandsUXuib6qqqooODjYbLe2pKSEd2FRj+OXLl3iwAL/nfbIqZWm090H4BQTM4VzPDBn26b7feiU4URUgySYCph4FYNdNYFTzJJN9d9B8xJOrGj379+fUh/KVrfAKfY623TD+T+UksP0ZwDQewAAAABJRU5ErkJggg=="/>
          <p:cNvSpPr>
            <a:spLocks noChangeAspect="1" noChangeArrowheads="1"/>
          </p:cNvSpPr>
          <p:nvPr/>
        </p:nvSpPr>
        <p:spPr bwMode="auto">
          <a:xfrm>
            <a:off x="152400" y="152400"/>
            <a:ext cx="22002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7" descr="data:image/png;base64,iVBORw0KGgoAAAANSUhEUgAAAOcAAAApCAYAAADOFj7kAAAJZ0lEQVR42u2a+1MUVxbH87dY/uZPa4hWWcYNIMhLXvIGDYuggkIQWFBETQgRwc1Go0hgIYaHkCzi8tgEVCKiEkEjJGiEzaIEfGQhCIKubz3L92x1V/dMzwBCYIRzqm7NzO3bt7vvPZ97vuf2vPGvYaL5XmbDZFzFxrM3BE6BU+AUOMWJBE4xgVPgFDgFTnEigVPgFDgFThlXgVMtCWkfkoOzq1l9+KZYWuXhRV5+QVw81wSSh48fldedM2vrstqbYpPTzOoX271Fu7IOGF43NeMvfHyifTmuclO/X/plmOJSdtFq3wC+N9xX1uEj1DX00mbhDFq3ngoqvjG7ryPHT5BfyDq+94/zS7mgHp9vv+PAz4fndPPy5c+DRRWGc4Rj+I7rVJ6+qGvT0NZNbTfvU/z293kevf2Duf2Hf82la4PPzdoa+YJRvcD5O8LZ8esj8gkMpeiEbVTR0DLuhLR0/8YOc6X/iVpX1dRGW3ek0yp3T2q/9UDX/m17R7J3WqVzAJSffnvGC8IfHZ109db6UuCEk7l6+lBJzWndc8Qm76SkXR/ZLJwX/j1A76x0pos9Q2rd9733uK6561cVSC2cynelXO4bofe27abk9zMtzlFjxy/kHRBCxTXf6tpsiEui/C9rdXOwO/tT2paeLXDaIpyfHvmKV+JvWn6iiJj3JjQhgesi6HznHfV3VGwiO0RWzuf0SUGZGVBwpi/+cVJXX3isjv68e48uGk6kL3zu3Lufj5veFxYA3NtVzcJha7IWkXN9TLzuefPKa9Tf48GpFCiF737utzhHF2/c5SiqnUfTsUbpvPuC50fgtEE4/UPfpSv/eczfIXVarw9anZDa8z+yHFLkI5xgXVSMuqrjmClQJ7//mQLW/klXDxl3+scencNMpC98Iqri+Ouac0aMwflF1SkqrW00WxAnCicWqM8r661Cg/mE/FfapKRnMYhYiAGl0TkCp43ACQmJvE/5nVtWRRn78yzmnJCSb761hP753RW1DXKWL+vPq78hjwGwKVBwlKarfarsWhO81iyPnGhfkIGv84YQFhaMK3JIyNpXgXPfZ0WseqxBszYymsda2+arE82cNkD2Br8bSTkllbo83XTOlfKHN+0EzpmEE5IKwCkTgEiF/FCZLKOJx2+0wcqLgpxRO4mIahvjk82A+qysWs1tkj/YS3/7+9e645Ppy9lttcXICdmI3M7Wd2v3jsnyvQbSfDojJ8ZQGzmRl5suEpgTwCqR04bghIT0Dws3G2jIHiV6WZoQ36AwjoKQZkY7sQC+rW9UBxQ2kBycXXiTBxtBVwee6o5Ppq+0zE8MHRu5JjarbDnnNILwVeB0914zfs45triZ5pzKuGuLdqde4LQBOCEhIYtM66vPtrMcGm+ikEciX0XeaNQ3ZJepbEXERN/a3UHl+GT6Aqx43XL06ya13Q+3/8u5nFaWz0U48ezYlcZmmqU5OnOll6NmUXWDrg3GP/Wjj3mXVmm7v7CcFZTAaSNwQkIiwliShpCtkIaWJiRxZwYdKj7GOZPR+djJVVZjLZxwmoULF6q5p3IcUE62L0QGvAv18PX//3vOsU84mi2/53wVOJX3nHg3iTHCc2oXVdP3nFi0sGN97NtWM7CgXqA6oEb4nfVYXxhDRZkInDb4JwT5h9DMwynjKiZwCpwCp8ApTiRwir0ynD2j87fMJpwyrmJW4ewZGRvMeV5mw2RcxcaFU4ZATEzgFBMTEzjFxAROMTExgVNMTOAUExMTOMXExAROMTGBU0xMbNbgHB0dpfLycjp48OCM33BBQQEFBQXpypMnT2Qm57g9ePCAXrx4MaU+YmNjqbu7e8bOm6iVlpZymbbImZOTw2CIic2EDQ0N0c2bN6cE6LyBs6ioyCKcRg8zmQcMCwujiooKCgwMJD8/P9qzZw89f/6cj5WVlVFAQACFhISQr68v7du3Tzx3nsB5/fr1cQG9c+cObdq0iX3Hx8eHiouLdT5YV1dH69evZ9/18vKihoYGqz67ceNGsrOz47bwPVhtba1OuTk4OFBkZCS3b2xsZP+Fj0ZHR9Pdu3f5nNbWVq4PDQ3le4uJiaGRkREVztzcXEpMTGS/9vT0ZFU6JTgBTnZ2Ni1btkx9yMnCmZaWRnl5eXTo0CEGEubk5KSTzOnp6Xy99vZ2HoSnT59y/cuXLykpKYnOnj0r3jtP4LQGKBZwAAk/gcFPAERbW5vqg4Di0aNH/Lu/v59WrFjB7az5rLXAghQPQaK3t5fbbd26VU2zTpw4wddD/y4uLjQ4OKieB18HOwqczs7OdOvWLf6N8wH9lOB0dHTkjg4cOMCrxGThxM0sWLCAbty4waBhdYEtXbqUHj58qLa7d+8e+fv786rY19en1mOQU1JS6OjRo2b3NzAwQLdv35YyRwqcX4HTEqAtLS282GsN56Kt4oNnzpzRHY+KilLBmiycuD7OP3funMX+PTw8OEJ2dHToFhHAGRcXp8KZlZWlO6+wsHB6ZC2+Y4WyBiJWENM63CTC/+LFixkwAApbuXKl2fXc3d35ExtRkBqbN2+m7du387WM9DomRDuZUuZewSaR1iorK9mpJ5M7WgNQ8VlLcCKlys/P1/V17do1XZsNGzZwELpw4QJt2bKF+4R8RaqG9pZyTvz+XeBMSEigzs5OM7hMHxAwIvIePnyYFi1aRMnJyVy/ZMkSVY9rI2dzczPLBkXWwqDVjeB8/PgxR1Ypc6NACWnBhJw0NaPIefnyZfab8eC05rNG5yF3jY+PN+vr5MmTZpFzeHhY/VQM0ntW4AQwyCEVQwKNpNr0Abu6uqipqYm/46HQBoY8ACuLYhkZGZzY19fXU2pqqloPOYwoawSn2NzNOY3ANMo5kRphgwV+Nh6c1nwWEGrBRX9QfNrUS+krIiJCjeinTp1ihQcoXV1d1VwUgQebVoik0w4nBgcXXb58OeeAuHl87+npUY8jB/X29mZo8dplx44dhnAib62pqaHMzEw6fvw417u5ubFEwYYTIqayW/vs2TOGE/3iGK4BjW9vb8/Jvdjch9MSmJZ2a6urqycka635LPJDbNgou7Xh4eG8aandsUXuib6qqqooODjYbLe2pKSEd2FRj+OXLl3iwAL/nfbIqZWm090H4BQTM4VzPDBn26b7feiU4URUgySYCph4FYNdNYFTzJJN9d9B8xJOrGj379+fUh/KVrfAKfY623TD+T+UksP0ZwDQewAAAABJRU5ErkJggg=="/>
          <p:cNvSpPr>
            <a:spLocks noChangeAspect="1" noChangeArrowheads="1"/>
          </p:cNvSpPr>
          <p:nvPr/>
        </p:nvSpPr>
        <p:spPr bwMode="auto">
          <a:xfrm>
            <a:off x="537029" y="936357"/>
            <a:ext cx="22002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8" descr="data:image/png;base64,iVBORw0KGgoAAAANSUhEUgAAAOcAAAApCAYAAADOFj7kAAAJZ0lEQVR42u2a+1MUVxbH87dY/uZPa4hWWcYNIMhLXvIGDYuggkIQWFBETQgRwc1Go0hgIYaHkCzi8tgEVCKiEkEjJGiEzaIEfGQhCIKubz3L92x1V/dMzwBCYIRzqm7NzO3bt7vvPZ97vuf2vPGvYaL5XmbDZFzFxrM3BE6BU+AUOMWJBE4xgVPgFDgFTnEigVPgFDgFThlXgVMtCWkfkoOzq1l9+KZYWuXhRV5+QVw81wSSh48fldedM2vrstqbYpPTzOoX271Fu7IOGF43NeMvfHyifTmuclO/X/plmOJSdtFq3wC+N9xX1uEj1DX00mbhDFq3ngoqvjG7ryPHT5BfyDq+94/zS7mgHp9vv+PAz4fndPPy5c+DRRWGc4Rj+I7rVJ6+qGvT0NZNbTfvU/z293kevf2Duf2Hf82la4PPzdoa+YJRvcD5O8LZ8esj8gkMpeiEbVTR0DLuhLR0/8YOc6X/iVpX1dRGW3ek0yp3T2q/9UDX/m17R7J3WqVzAJSffnvGC8IfHZ109db6UuCEk7l6+lBJzWndc8Qm76SkXR/ZLJwX/j1A76x0pos9Q2rd9733uK6561cVSC2cynelXO4bofe27abk9zMtzlFjxy/kHRBCxTXf6tpsiEui/C9rdXOwO/tT2paeLXDaIpyfHvmKV+JvWn6iiJj3JjQhgesi6HznHfV3VGwiO0RWzuf0SUGZGVBwpi/+cVJXX3isjv68e48uGk6kL3zu3Lufj5veFxYA3NtVzcJha7IWkXN9TLzuefPKa9Tf48GpFCiF737utzhHF2/c5SiqnUfTsUbpvPuC50fgtEE4/UPfpSv/eczfIXVarw9anZDa8z+yHFLkI5xgXVSMuqrjmClQJ7//mQLW/klXDxl3+scencNMpC98Iqri+Ouac0aMwflF1SkqrW00WxAnCicWqM8r661Cg/mE/FfapKRnMYhYiAGl0TkCp43ACQmJvE/5nVtWRRn78yzmnJCSb761hP753RW1DXKWL+vPq78hjwGwKVBwlKarfarsWhO81iyPnGhfkIGv84YQFhaMK3JIyNpXgXPfZ0WseqxBszYymsda2+arE82cNkD2Br8bSTkllbo83XTOlfKHN+0EzpmEE5IKwCkTgEiF/FCZLKOJx2+0wcqLgpxRO4mIahvjk82A+qysWs1tkj/YS3/7+9e645Ppy9lttcXICdmI3M7Wd2v3jsnyvQbSfDojJ8ZQGzmRl5suEpgTwCqR04bghIT0Dws3G2jIHiV6WZoQ36AwjoKQZkY7sQC+rW9UBxQ2kBycXXiTBxtBVwee6o5Ppq+0zE8MHRu5JjarbDnnNILwVeB0914zfs45triZ5pzKuGuLdqde4LQBOCEhIYtM66vPtrMcGm+ikEciX0XeaNQ3ZJepbEXERN/a3UHl+GT6Aqx43XL06ya13Q+3/8u5nFaWz0U48ezYlcZmmqU5OnOll6NmUXWDrg3GP/Wjj3mXVmm7v7CcFZTAaSNwQkIiwliShpCtkIaWJiRxZwYdKj7GOZPR+djJVVZjLZxwmoULF6q5p3IcUE62L0QGvAv18PX//3vOsU84mi2/53wVOJX3nHg3iTHCc2oXVdP3nFi0sGN97NtWM7CgXqA6oEb4nfVYXxhDRZkInDb4JwT5h9DMwynjKiZwCpwCp8ApTiRwir0ynD2j87fMJpwyrmJW4ewZGRvMeV5mw2RcxcaFU4ZATEzgFBMTEzjFxAROMTExgVNMTOAUExMTOMXExAROMTGBU0xMbNbgHB0dpfLycjp48OCM33BBQQEFBQXpypMnT2Qm57g9ePCAXrx4MaU+YmNjqbu7e8bOm6iVlpZymbbImZOTw2CIic2EDQ0N0c2bN6cE6LyBs6ioyCKcRg8zmQcMCwujiooKCgwMJD8/P9qzZw89f/6cj5WVlVFAQACFhISQr68v7du3Tzx3nsB5/fr1cQG9c+cObdq0iX3Hx8eHiouLdT5YV1dH69evZ9/18vKihoYGqz67ceNGsrOz47bwPVhtba1OuTk4OFBkZCS3b2xsZP+Fj0ZHR9Pdu3f5nNbWVq4PDQ3le4uJiaGRkREVztzcXEpMTGS/9vT0ZFU6JTgBTnZ2Ni1btkx9yMnCmZaWRnl5eXTo0CEGEubk5KSTzOnp6Xy99vZ2HoSnT59y/cuXLykpKYnOnj0r3jtP4LQGKBZwAAk/gcFPAERbW5vqg4Di0aNH/Lu/v59WrFjB7az5rLXAghQPQaK3t5fbbd26VU2zTpw4wddD/y4uLjQ4OKieB18HOwqczs7OdOvWLf6N8wH9lOB0dHTkjg4cOMCrxGThxM0sWLCAbty4waBhdYEtXbqUHj58qLa7d+8e+fv786rY19en1mOQU1JS6OjRo2b3NzAwQLdv35YyRwqcX4HTEqAtLS282GsN56Kt4oNnzpzRHY+KilLBmiycuD7OP3funMX+PTw8OEJ2dHToFhHAGRcXp8KZlZWlO6+wsHB6ZC2+Y4WyBiJWENM63CTC/+LFixkwAApbuXKl2fXc3d35ExtRkBqbN2+m7du387WM9DomRDuZUuZewSaR1iorK9mpJ5M7WgNQ8VlLcCKlys/P1/V17do1XZsNGzZwELpw4QJt2bKF+4R8RaqG9pZyTvz+XeBMSEigzs5OM7hMHxAwIvIePnyYFi1aRMnJyVy/ZMkSVY9rI2dzczPLBkXWwqDVjeB8/PgxR1Ypc6NACWnBhJw0NaPIefnyZfab8eC05rNG5yF3jY+PN+vr5MmTZpFzeHhY/VQM0ntW4AQwyCEVQwKNpNr0Abu6uqipqYm/46HQBoY8ACuLYhkZGZzY19fXU2pqqloPOYwoawSn2NzNOY3ANMo5kRphgwV+Nh6c1nwWEGrBRX9QfNrUS+krIiJCjeinTp1ihQcoXV1d1VwUgQebVoik0w4nBgcXXb58OeeAuHl87+npUY8jB/X29mZo8dplx44dhnAib62pqaHMzEw6fvw417u5ubFEwYYTIqayW/vs2TOGE/3iGK4BjW9vb8/Jvdjch9MSmJZ2a6urqycka635LPJDbNgou7Xh4eG8aandsUXuib6qqqooODjYbLe2pKSEd2FRj+OXLl3iwAL/nfbIqZWm090H4BQTM4VzPDBn26b7feiU4URUgySYCph4FYNdNYFTzJJN9d9B8xJOrGj379+fUh/KVrfAKfY623TD+T+UksP0ZwDQewAAAABJRU5ErkJggg=="/>
          <p:cNvSpPr>
            <a:spLocks noChangeAspect="1" noChangeArrowheads="1"/>
          </p:cNvSpPr>
          <p:nvPr/>
        </p:nvSpPr>
        <p:spPr bwMode="auto">
          <a:xfrm>
            <a:off x="152400" y="283248"/>
            <a:ext cx="22002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299029" y="48180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2895600"/>
            <a:ext cx="7937500" cy="1054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9227" y="4271272"/>
            <a:ext cx="214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here </a:t>
            </a:r>
          </a:p>
          <a:p>
            <a:pPr algn="ctr"/>
            <a:r>
              <a:rPr lang="en-US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or </a:t>
            </a:r>
          </a:p>
          <a:p>
            <a:pPr algn="ctr"/>
            <a:r>
              <a:rPr lang="en-US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mouth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5240" y="4229100"/>
            <a:ext cx="214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2544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111021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-1398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3980" y="557213"/>
            <a:ext cx="122059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3A8C8D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Chutzpah </a:t>
            </a:r>
            <a:r>
              <a:rPr lang="en-US" sz="4600" b="1" dirty="0">
                <a:solidFill>
                  <a:srgbClr val="3A8C8D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  <a:sym typeface="Wingdings"/>
              </a:rPr>
              <a:t></a:t>
            </a:r>
            <a:endParaRPr lang="en-US" sz="4600" b="1" dirty="0">
              <a:solidFill>
                <a:srgbClr val="3A8C8D"/>
              </a:solidFill>
              <a:latin typeface="Kohinoor Devanagari Semibold" charset="0"/>
              <a:ea typeface="Kohinoor Devanagari Semibold" charset="0"/>
              <a:cs typeface="Kohinoor Devanagari Semi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5" y="1769280"/>
            <a:ext cx="4577672" cy="3354355"/>
          </a:xfrm>
          <a:prstGeom prst="rect">
            <a:avLst/>
          </a:prstGeom>
          <a:ln w="41275">
            <a:solidFill>
              <a:schemeClr val="tx1">
                <a:alpha val="72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39" y="1693116"/>
            <a:ext cx="5823284" cy="34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-13980" y="0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46" y="2101875"/>
            <a:ext cx="3286238" cy="2799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980" y="557213"/>
            <a:ext cx="122059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3A8C8D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</a:rPr>
              <a:t>Chutzpah </a:t>
            </a:r>
            <a:r>
              <a:rPr lang="en-US" sz="4600" b="1" dirty="0">
                <a:solidFill>
                  <a:srgbClr val="3A8C8D"/>
                </a:solidFill>
                <a:latin typeface="Kohinoor Devanagari Semibold" charset="0"/>
                <a:ea typeface="Kohinoor Devanagari Semibold" charset="0"/>
                <a:cs typeface="Kohinoor Devanagari Semibold" charset="0"/>
                <a:sym typeface="Wingdings"/>
              </a:rPr>
              <a:t></a:t>
            </a:r>
          </a:p>
        </p:txBody>
      </p:sp>
      <p:pic>
        <p:nvPicPr>
          <p:cNvPr id="2050" name="Picture 2" descr="mage result for the notorious R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72" y="1977865"/>
            <a:ext cx="3047641" cy="30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9DC13C-C28C-41C7-B90B-3324279390C9}"/>
              </a:ext>
            </a:extLst>
          </p:cNvPr>
          <p:cNvSpPr/>
          <p:nvPr/>
        </p:nvSpPr>
        <p:spPr>
          <a:xfrm>
            <a:off x="768" y="14748"/>
            <a:ext cx="12205980" cy="6858000"/>
          </a:xfrm>
          <a:prstGeom prst="rect">
            <a:avLst/>
          </a:prstGeom>
          <a:solidFill>
            <a:srgbClr val="ED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22" y="1944709"/>
            <a:ext cx="2427664" cy="3681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05" y="1944709"/>
            <a:ext cx="2561303" cy="3692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3" y="1944709"/>
            <a:ext cx="2411202" cy="36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3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9792</TotalTime>
  <Words>312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Futura</vt:lpstr>
      <vt:lpstr>Futura Medium</vt:lpstr>
      <vt:lpstr>Kohinoor Devanagari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Mactavish</dc:creator>
  <cp:lastModifiedBy>Kevin Martone</cp:lastModifiedBy>
  <cp:revision>39</cp:revision>
  <dcterms:created xsi:type="dcterms:W3CDTF">2018-09-25T13:34:35Z</dcterms:created>
  <dcterms:modified xsi:type="dcterms:W3CDTF">2019-12-16T16:46:39Z</dcterms:modified>
</cp:coreProperties>
</file>