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8" r:id="rId4"/>
    <p:sldId id="260" r:id="rId5"/>
    <p:sldId id="311" r:id="rId6"/>
    <p:sldId id="278" r:id="rId7"/>
    <p:sldId id="305" r:id="rId8"/>
    <p:sldId id="301" r:id="rId9"/>
    <p:sldId id="291" r:id="rId10"/>
    <p:sldId id="303" r:id="rId11"/>
    <p:sldId id="288" r:id="rId12"/>
    <p:sldId id="304" r:id="rId13"/>
    <p:sldId id="302" r:id="rId14"/>
    <p:sldId id="287" r:id="rId15"/>
    <p:sldId id="313" r:id="rId16"/>
    <p:sldId id="256" r:id="rId17"/>
    <p:sldId id="257" r:id="rId18"/>
    <p:sldId id="306" r:id="rId19"/>
    <p:sldId id="259" r:id="rId20"/>
    <p:sldId id="307" r:id="rId21"/>
    <p:sldId id="308" r:id="rId22"/>
    <p:sldId id="262" r:id="rId23"/>
    <p:sldId id="263" r:id="rId24"/>
    <p:sldId id="309" r:id="rId25"/>
    <p:sldId id="310" r:id="rId26"/>
    <p:sldId id="266" r:id="rId27"/>
    <p:sldId id="265" r:id="rId28"/>
    <p:sldId id="264" r:id="rId29"/>
    <p:sldId id="31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B53B"/>
    <a:srgbClr val="EDE7DD"/>
    <a:srgbClr val="88746A"/>
    <a:srgbClr val="F15D22"/>
    <a:srgbClr val="591F00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EA1D-52C5-47BD-BC86-9BD2012D823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A608-6651-4475-A49D-BE76E0A6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7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52a324ed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52a324ed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cc827c1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cc827c1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4cc827c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4cc827c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52a324e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b52a324e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52a324ed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52a324ed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52a324ed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52a324ed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52a324ed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52a324ed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cc827c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4cc827c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52a324ed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52a324ed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draw is under Cares Act- even if borrow monies now, the first loan is defined as First 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AF3F6-0E83-4A5F-B359-C6DCC4179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661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52a324ed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52a324ed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9ED5-ABB3-4881-93C8-F07C8F14C1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4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 $150,000 loans: Not need to provide forgivable expenses. Sign certification form which will be provided shortly from SBA</a:t>
            </a:r>
          </a:p>
          <a:p>
            <a:pPr lvl="0"/>
            <a:r>
              <a:rPr lang="en-US" sz="1200">
                <a:ea typeface="+mn-lt"/>
                <a:cs typeface="Calibri"/>
              </a:rPr>
              <a:t>Waiting for additional guidance relating to Form 3510</a:t>
            </a:r>
          </a:p>
          <a:p>
            <a:pPr lvl="0"/>
            <a:r>
              <a:rPr lang="en-US" sz="1200">
                <a:ea typeface="+mn-lt"/>
                <a:cs typeface="Calibri"/>
              </a:rPr>
              <a:t>Next session of Congress may consider additional changes for the $150K-$2MM loans</a:t>
            </a:r>
          </a:p>
          <a:p>
            <a:pPr lvl="0"/>
            <a:r>
              <a:rPr lang="en-US" sz="1200">
                <a:ea typeface="+mn-lt"/>
                <a:cs typeface="Calibri"/>
              </a:rPr>
              <a:t>Interest does not begin until 10 months from end of Covered Period. Covered period defined as when the loan proceeds are spent between 8 and 24 weeks.</a:t>
            </a:r>
          </a:p>
          <a:p>
            <a:pPr lvl="0"/>
            <a:r>
              <a:rPr lang="en-US" sz="1200">
                <a:ea typeface="+mn-lt"/>
                <a:cs typeface="Calibri"/>
              </a:rPr>
              <a:t>Unless there is a reason to apply before additional guidance, no advantage to apply now. </a:t>
            </a:r>
          </a:p>
          <a:p>
            <a:pPr lvl="0"/>
            <a:r>
              <a:rPr lang="en-US" sz="1200">
                <a:ea typeface="+mn-lt"/>
                <a:cs typeface="Calibri"/>
              </a:rPr>
              <a:t>Shift in application approach to consider using up to 40% of the loan for non-payroll expenses so can use excess payroll expense to apply for </a:t>
            </a:r>
            <a:r>
              <a:rPr lang="en-US" sz="1200" err="1">
                <a:ea typeface="+mn-lt"/>
                <a:cs typeface="Calibri"/>
              </a:rPr>
              <a:t>ERTC</a:t>
            </a:r>
            <a:endParaRPr lang="en-US" sz="1200">
              <a:ea typeface="+mn-lt"/>
              <a:cs typeface="Calibri"/>
            </a:endParaRP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AF3F6-0E83-4A5F-B359-C6DCC4179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11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/>
              <a:t>Operational expenditures-software or cloud computing, </a:t>
            </a:r>
            <a:r>
              <a:rPr lang="en-US" sz="1200" err="1"/>
              <a:t>inc</a:t>
            </a:r>
            <a:r>
              <a:rPr lang="en-US" sz="1200"/>
              <a:t> accounting, development, HR, any other software subscription fees paid during covered period</a:t>
            </a:r>
          </a:p>
          <a:p>
            <a:pPr lvl="1"/>
            <a:r>
              <a:rPr lang="en-US" sz="1200"/>
              <a:t>Property damage costs related to property damage/vandalism/looting due to public disturbances in 2020 not otherwise covered by insurance or other compensation</a:t>
            </a:r>
          </a:p>
          <a:p>
            <a:pPr lvl="1"/>
            <a:r>
              <a:rPr lang="en-US" sz="1200"/>
              <a:t>Expenditures to suppliers essential to current operations at time of purchase </a:t>
            </a:r>
          </a:p>
          <a:p>
            <a:pPr lvl="1"/>
            <a:r>
              <a:rPr lang="en-US" sz="1200"/>
              <a:t>Worker Protection and facility modifications expenditures-</a:t>
            </a:r>
            <a:r>
              <a:rPr lang="en-US" sz="1200" err="1"/>
              <a:t>inc</a:t>
            </a:r>
            <a:r>
              <a:rPr lang="en-US" sz="1200"/>
              <a:t> PPE to comply w/Covid 19</a:t>
            </a:r>
          </a:p>
          <a:p>
            <a:pPr lvl="1"/>
            <a:r>
              <a:rPr lang="en-US" sz="1200"/>
              <a:t>Work to maximize use for operational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AF3F6-0E83-4A5F-B359-C6DCC4179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9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Draw loan governed by original requirements: limited to less than 500 employees (based on calculation now), loan amount </a:t>
            </a:r>
          </a:p>
          <a:p>
            <a:r>
              <a:rPr lang="en-US"/>
              <a:t>Apply for additional if had not included all the payroll costs in the first calculation </a:t>
            </a:r>
          </a:p>
          <a:p>
            <a:r>
              <a:rPr lang="en-US"/>
              <a:t>Cannot apply if already received forgiveness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AF3F6-0E83-4A5F-B359-C6DCC4179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1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draw must be spent or expect to be disbursed prior to 2</a:t>
            </a:r>
            <a:r>
              <a:rPr lang="en-US" baseline="30000"/>
              <a:t>nd</a:t>
            </a:r>
            <a:r>
              <a:rPr lang="en-US"/>
              <a:t> draw expected to be disbursed – COMMENTARY- How long will processing take this time. SBA indicated it will take longer to approve because must review change in gross receipts</a:t>
            </a:r>
          </a:p>
          <a:p>
            <a:r>
              <a:rPr lang="en-US"/>
              <a:t>Total employees at time of application- includes both PT and FTE</a:t>
            </a:r>
          </a:p>
          <a:p>
            <a:r>
              <a:rPr lang="en-US"/>
              <a:t>Avg monthly payroll can be either 2019 or 2020 payroll w/limitations of $100K per employee </a:t>
            </a:r>
          </a:p>
          <a:p>
            <a:r>
              <a:rPr lang="en-US"/>
              <a:t>	If use 2019 and the same lender, may not need to submit this data again (will depend on lender’s system)- look at payroll to determine which is higher. For most agencies, 2019 may be higher if there were staff reductions in 2020. Consider must still be able to spend 60% of the loan amount on payroll in 24 weeks or less</a:t>
            </a:r>
          </a:p>
          <a:p>
            <a:r>
              <a:rPr lang="en-US"/>
              <a:t>	Can also use precise 12 months, if choose (except self-employed) </a:t>
            </a:r>
          </a:p>
          <a:p>
            <a:r>
              <a:rPr lang="en-US"/>
              <a:t>Seasonal- Gross receipts during 6 months of off-season are not more than 1/3 of gross receipts of 6 months in session or does not operate more than 7 months/year. </a:t>
            </a:r>
          </a:p>
          <a:p>
            <a:r>
              <a:rPr lang="en-US"/>
              <a:t>Necessity certification: How to determine- i.e. undesignated reserves, memo to file, </a:t>
            </a:r>
          </a:p>
          <a:p>
            <a:r>
              <a:rPr lang="en-US"/>
              <a:t>Eligibility requirement: must not have permanently closed but Can be temporarily closed or suspended business (</a:t>
            </a:r>
            <a:r>
              <a:rPr lang="en-US" err="1"/>
              <a:t>pg</a:t>
            </a:r>
            <a:r>
              <a:rPr lang="en-US"/>
              <a:t> 12 </a:t>
            </a:r>
            <a:r>
              <a:rPr lang="en-US" err="1"/>
              <a:t>IFR</a:t>
            </a:r>
            <a:r>
              <a:rPr lang="en-US"/>
              <a:t>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AF3F6-0E83-4A5F-B359-C6DCC4179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17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Differences:</a:t>
            </a:r>
          </a:p>
          <a:p>
            <a:r>
              <a:rPr lang="en-US" err="1"/>
              <a:t>EIDL</a:t>
            </a:r>
            <a:r>
              <a:rPr lang="en-US"/>
              <a:t> certification question (was #4 on First Draw) not included on 2</a:t>
            </a:r>
            <a:r>
              <a:rPr lang="en-US" baseline="30000"/>
              <a:t>nd</a:t>
            </a:r>
            <a:r>
              <a:rPr lang="en-US"/>
              <a:t> Draw application and no representation about it on page 2</a:t>
            </a:r>
          </a:p>
          <a:p>
            <a:r>
              <a:rPr lang="en-US"/>
              <a:t>Page 2: 3</a:t>
            </a:r>
            <a:r>
              <a:rPr lang="en-US" baseline="30000"/>
              <a:t>rd</a:t>
            </a:r>
            <a:r>
              <a:rPr lang="en-US"/>
              <a:t> </a:t>
            </a:r>
            <a:r>
              <a:rPr lang="en-US" err="1"/>
              <a:t>bulletpoint</a:t>
            </a:r>
            <a:r>
              <a:rPr lang="en-US"/>
              <a:t>: certifies who they are</a:t>
            </a:r>
          </a:p>
          <a:p>
            <a:r>
              <a:rPr lang="en-US"/>
              <a:t>Certifications in Good Faith differ</a:t>
            </a:r>
          </a:p>
          <a:p>
            <a:r>
              <a:rPr lang="en-US"/>
              <a:t>	Include certifying reduction in gross receipts &amp; will have spent First Draw before 2</a:t>
            </a:r>
            <a:r>
              <a:rPr lang="en-US" baseline="30000"/>
              <a:t>nd</a:t>
            </a:r>
            <a:r>
              <a:rPr lang="en-US"/>
              <a:t> Draw is disbursed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AF3F6-0E83-4A5F-B359-C6DCC4179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891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Includes all revenue in whatever form received or accrued (in accordance w/entity’s </a:t>
            </a:r>
            <a:r>
              <a:rPr lang="en-US" err="1"/>
              <a:t>acctng</a:t>
            </a:r>
            <a:r>
              <a:rPr lang="en-US"/>
              <a:t> methods: sales of products/services, interest, investment income dividends, rents, royalties, fees or commissions reduced by returns and allowances. Excludes net capital gains or losses as defined on 990. </a:t>
            </a:r>
          </a:p>
          <a:p>
            <a:r>
              <a:rPr lang="en-US"/>
              <a:t>Categories: contributions, program service revenue, investment income and sale of assets, </a:t>
            </a:r>
            <a:r>
              <a:rPr lang="en-US" err="1"/>
              <a:t>misc</a:t>
            </a:r>
            <a:endParaRPr lang="en-US"/>
          </a:p>
          <a:p>
            <a:r>
              <a:rPr lang="en-US"/>
              <a:t>Excludes: amts collected for another (i.e. conference </a:t>
            </a:r>
            <a:r>
              <a:rPr lang="en-US" err="1"/>
              <a:t>mgmt</a:t>
            </a:r>
            <a:r>
              <a:rPr lang="en-US"/>
              <a:t> service provider); </a:t>
            </a:r>
          </a:p>
          <a:p>
            <a:endParaRPr lang="en-US"/>
          </a:p>
          <a:p>
            <a:r>
              <a:rPr lang="en-US"/>
              <a:t>Ineligibility guidelines</a:t>
            </a:r>
          </a:p>
          <a:p>
            <a:r>
              <a:rPr lang="en-US"/>
              <a:t>	Entities engaged in political activities or lobbying, including those organized for research or engaging in advocacy (i.e. think tank) as described in public documents. </a:t>
            </a:r>
          </a:p>
          <a:p>
            <a:r>
              <a:rPr lang="en-US"/>
              <a:t>	Relationship with China, Hong Kong or ties to both</a:t>
            </a:r>
          </a:p>
          <a:p>
            <a:r>
              <a:rPr lang="en-US"/>
              <a:t>	Section 2 of Foreign Agents Registration Act – need to register</a:t>
            </a:r>
          </a:p>
          <a:p>
            <a:r>
              <a:rPr lang="en-US"/>
              <a:t>	received grant from Shuttered Venue Operators grant</a:t>
            </a:r>
          </a:p>
          <a:p>
            <a:r>
              <a:rPr lang="en-US"/>
              <a:t>	certain political affiliations limited to 20% ownership</a:t>
            </a:r>
          </a:p>
          <a:p>
            <a:r>
              <a:rPr lang="en-US"/>
              <a:t>	publicly traded company 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Gross receipts calculation – compare gross revenues quarter over quarter or total year 2019 versus 2020 (based on tax form -990- not reasonable for most </a:t>
            </a:r>
            <a:r>
              <a:rPr lang="en-US" err="1"/>
              <a:t>NFPs</a:t>
            </a:r>
            <a:r>
              <a:rPr lang="en-US"/>
              <a:t> because not calendar YE)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AF3F6-0E83-4A5F-B359-C6DCC4179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87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advantage of using previous PPP existing lender </a:t>
            </a:r>
          </a:p>
          <a:p>
            <a:r>
              <a:rPr lang="en-US" dirty="0"/>
              <a:t>	If you intend to use 2019 payroll again, lender may not require you to resubmit payroll costs</a:t>
            </a:r>
          </a:p>
          <a:p>
            <a:r>
              <a:rPr lang="en-US" dirty="0"/>
              <a:t>	Already established relationship with banker</a:t>
            </a:r>
          </a:p>
          <a:p>
            <a:r>
              <a:rPr lang="en-US" dirty="0"/>
              <a:t>Loans under $150K do not need to provide payroll data or gross receipts with loan request. Will provide documentation when file for forgiveness</a:t>
            </a:r>
          </a:p>
          <a:p>
            <a:r>
              <a:rPr lang="en-US" dirty="0"/>
              <a:t>SBA portal staggering opening of portal. CDFIs could start submitting applications to SBA this past Monday assuming their portals were ready.  CDFI 2</a:t>
            </a:r>
            <a:r>
              <a:rPr lang="en-US" baseline="30000" dirty="0"/>
              <a:t>nd</a:t>
            </a:r>
            <a:r>
              <a:rPr lang="en-US" dirty="0"/>
              <a:t> Draw today and all other lenders next week. </a:t>
            </a:r>
          </a:p>
          <a:p>
            <a:r>
              <a:rPr lang="en-US" dirty="0"/>
              <a:t>Basket of $25BN set aside for borrowers w/ a max of 10 employees or small loans in eligible low- or moderate-income neighborhoods. </a:t>
            </a:r>
          </a:p>
          <a:p>
            <a:r>
              <a:rPr lang="en-US" dirty="0"/>
              <a:t>Applications can be submitted until 3/31/2021. </a:t>
            </a:r>
          </a:p>
          <a:p>
            <a:r>
              <a:rPr lang="en-US" dirty="0"/>
              <a:t>Terms same regardless of lender or borrower.  Identical to First Draw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AF3F6-0E83-4A5F-B359-C6DCC4179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77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B97ED7-71A7-9544-B4B2-D406F8B3F646}"/>
              </a:ext>
            </a:extLst>
          </p:cNvPr>
          <p:cNvSpPr/>
          <p:nvPr userDrawn="1"/>
        </p:nvSpPr>
        <p:spPr>
          <a:xfrm>
            <a:off x="0" y="356814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F370D3-88EB-0342-8B8E-859142BB4F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0144"/>
            <a:ext cx="12192000" cy="20177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="1" spc="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 OF DOCUMENT HERE</a:t>
            </a:r>
          </a:p>
        </p:txBody>
      </p:sp>
      <p:pic>
        <p:nvPicPr>
          <p:cNvPr id="16" name="Picture 15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1B4BE3C1-EEEA-0A40-9AEC-BA4227EDE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5811" y="5993369"/>
            <a:ext cx="2511287" cy="6975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3538BA-1011-DC44-B415-98D0641E4B1B}"/>
              </a:ext>
            </a:extLst>
          </p:cNvPr>
          <p:cNvSpPr txBox="1"/>
          <p:nvPr userDrawn="1"/>
        </p:nvSpPr>
        <p:spPr>
          <a:xfrm>
            <a:off x="6372641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Questions at </a:t>
            </a:r>
            <a:r>
              <a:rPr lang="en-US" sz="1200" b="1" err="1">
                <a:solidFill>
                  <a:srgbClr val="FFD200"/>
                </a:solidFill>
              </a:rPr>
              <a:t>SBALoans.org</a:t>
            </a:r>
            <a:endParaRPr lang="en-US" sz="1200" b="1">
              <a:solidFill>
                <a:srgbClr val="FFD2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6D4A70-AC31-8644-914E-52BCAA989609}"/>
              </a:ext>
            </a:extLst>
          </p:cNvPr>
          <p:cNvCxnSpPr>
            <a:cxnSpLocks/>
          </p:cNvCxnSpPr>
          <p:nvPr userDrawn="1"/>
        </p:nvCxnSpPr>
        <p:spPr>
          <a:xfrm>
            <a:off x="6086063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6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069E4E-BF2D-D845-BAEB-955F9E9B9C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233A5E-5B01-A344-8196-E808392C67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456204"/>
            <a:ext cx="10109338" cy="1022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1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41512D-ADF5-E046-8F8B-68BC4C7682E9}"/>
              </a:ext>
            </a:extLst>
          </p:cNvPr>
          <p:cNvSpPr/>
          <p:nvPr userDrawn="1"/>
        </p:nvSpPr>
        <p:spPr>
          <a:xfrm>
            <a:off x="762000" y="2006667"/>
            <a:ext cx="10944225" cy="379674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7816A4-3BD5-4849-974C-E7DBEFAAFE0A}"/>
              </a:ext>
            </a:extLst>
          </p:cNvPr>
          <p:cNvSpPr/>
          <p:nvPr userDrawn="1"/>
        </p:nvSpPr>
        <p:spPr>
          <a:xfrm>
            <a:off x="485774" y="1719773"/>
            <a:ext cx="10944225" cy="379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A75AB9F9-F161-104A-B43F-3F26B2851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5125" y="5993369"/>
            <a:ext cx="2511287" cy="6975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907D5B-4CAC-B340-89DA-8F82BF39FD89}"/>
              </a:ext>
            </a:extLst>
          </p:cNvPr>
          <p:cNvSpPr txBox="1"/>
          <p:nvPr userDrawn="1"/>
        </p:nvSpPr>
        <p:spPr>
          <a:xfrm>
            <a:off x="7961955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Questions at </a:t>
            </a:r>
            <a:r>
              <a:rPr lang="en-US" sz="1200" b="1" err="1">
                <a:solidFill>
                  <a:srgbClr val="FFD200"/>
                </a:solidFill>
              </a:rPr>
              <a:t>SBALoans.org</a:t>
            </a:r>
            <a:endParaRPr lang="en-US" sz="1200" b="1">
              <a:solidFill>
                <a:srgbClr val="FFD2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4FE606-9071-EC48-A9E7-A34A6CF81625}"/>
              </a:ext>
            </a:extLst>
          </p:cNvPr>
          <p:cNvCxnSpPr>
            <a:cxnSpLocks/>
          </p:cNvCxnSpPr>
          <p:nvPr userDrawn="1"/>
        </p:nvCxnSpPr>
        <p:spPr>
          <a:xfrm>
            <a:off x="7675377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BC90E16-FE33-0742-B74B-DB6EC39EB8F1}"/>
              </a:ext>
            </a:extLst>
          </p:cNvPr>
          <p:cNvSpPr/>
          <p:nvPr userDrawn="1"/>
        </p:nvSpPr>
        <p:spPr>
          <a:xfrm>
            <a:off x="10831582" y="0"/>
            <a:ext cx="874643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5D637A8D-33DF-4F48-AEDC-B7C303CA34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6635" y="191644"/>
            <a:ext cx="564048" cy="568869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AB38FA3-4701-CC4E-A1FF-53BFC8DE9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34758"/>
            <a:ext cx="10429875" cy="336273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371A0F-D690-454F-A8E2-7ADDFA35421B}"/>
              </a:ext>
            </a:extLst>
          </p:cNvPr>
          <p:cNvCxnSpPr>
            <a:cxnSpLocks/>
          </p:cNvCxnSpPr>
          <p:nvPr userDrawn="1"/>
        </p:nvCxnSpPr>
        <p:spPr>
          <a:xfrm>
            <a:off x="4888634" y="611674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41C3295-6255-AD4B-9DAA-005556DA71ED}"/>
              </a:ext>
            </a:extLst>
          </p:cNvPr>
          <p:cNvSpPr txBox="1"/>
          <p:nvPr userDrawn="1"/>
        </p:nvSpPr>
        <p:spPr>
          <a:xfrm>
            <a:off x="2233703" y="6152513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Learn more at </a:t>
            </a:r>
            <a:r>
              <a:rPr lang="en-US" sz="1200" b="1" err="1">
                <a:solidFill>
                  <a:srgbClr val="FFD200"/>
                </a:solidFill>
              </a:rPr>
              <a:t>JewishTogether.org</a:t>
            </a:r>
            <a:endParaRPr lang="en-US" sz="1200" b="1">
              <a:solidFill>
                <a:srgbClr val="FFD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8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268F99-F7B3-DD41-ABED-87AD19E736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22C4680F-E681-7C45-AD2E-04E0BCFBF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5811" y="5993369"/>
            <a:ext cx="2511287" cy="697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A601D-B653-0747-8474-CE67D73EBE9C}"/>
              </a:ext>
            </a:extLst>
          </p:cNvPr>
          <p:cNvSpPr txBox="1"/>
          <p:nvPr userDrawn="1"/>
        </p:nvSpPr>
        <p:spPr>
          <a:xfrm>
            <a:off x="6372641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Learn more at </a:t>
            </a:r>
            <a:r>
              <a:rPr lang="en-US" sz="1200" b="1" err="1">
                <a:solidFill>
                  <a:srgbClr val="FFD200"/>
                </a:solidFill>
              </a:rPr>
              <a:t>JewishTogether.org</a:t>
            </a:r>
            <a:endParaRPr lang="en-US" sz="1200" b="1">
              <a:solidFill>
                <a:srgbClr val="FFD2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C282C-6C40-5243-B159-3775C4B4B9F8}"/>
              </a:ext>
            </a:extLst>
          </p:cNvPr>
          <p:cNvCxnSpPr>
            <a:cxnSpLocks/>
          </p:cNvCxnSpPr>
          <p:nvPr userDrawn="1"/>
        </p:nvCxnSpPr>
        <p:spPr>
          <a:xfrm>
            <a:off x="6086063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B83CD-804C-0A44-81EE-ED6C09FADB0F}"/>
              </a:ext>
            </a:extLst>
          </p:cNvPr>
          <p:cNvSpPr/>
          <p:nvPr userDrawn="1"/>
        </p:nvSpPr>
        <p:spPr>
          <a:xfrm>
            <a:off x="10831582" y="0"/>
            <a:ext cx="874643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0D8A33C6-B0D7-7B43-930E-6C546C2D6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6635" y="191644"/>
            <a:ext cx="564048" cy="568869"/>
          </a:xfrm>
          <a:prstGeom prst="rect">
            <a:avLst/>
          </a:prstGeom>
        </p:spPr>
      </p:pic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8747C56-FDEC-7D47-BFD6-7FEDD314B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456204"/>
            <a:ext cx="10109338" cy="1022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1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7432F6-02E3-0D43-A651-5CC2DDF65129}"/>
              </a:ext>
            </a:extLst>
          </p:cNvPr>
          <p:cNvSpPr/>
          <p:nvPr userDrawn="1"/>
        </p:nvSpPr>
        <p:spPr>
          <a:xfrm>
            <a:off x="6524626" y="2006667"/>
            <a:ext cx="5181599" cy="379674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586866-7759-AC45-826D-4FD1B0465982}"/>
              </a:ext>
            </a:extLst>
          </p:cNvPr>
          <p:cNvSpPr/>
          <p:nvPr userDrawn="1"/>
        </p:nvSpPr>
        <p:spPr>
          <a:xfrm>
            <a:off x="6248400" y="1719773"/>
            <a:ext cx="5181599" cy="379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3252096C-08F7-4F41-83C8-315DF490C7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4626" y="1934758"/>
            <a:ext cx="4667249" cy="336273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B3F06E-A03F-B64A-915D-938169354447}"/>
              </a:ext>
            </a:extLst>
          </p:cNvPr>
          <p:cNvSpPr/>
          <p:nvPr userDrawn="1"/>
        </p:nvSpPr>
        <p:spPr>
          <a:xfrm>
            <a:off x="753218" y="2006667"/>
            <a:ext cx="5181599" cy="379674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4E5F82-6083-A446-B8C8-DBA52D6B1876}"/>
              </a:ext>
            </a:extLst>
          </p:cNvPr>
          <p:cNvSpPr/>
          <p:nvPr userDrawn="1"/>
        </p:nvSpPr>
        <p:spPr>
          <a:xfrm>
            <a:off x="476992" y="1719773"/>
            <a:ext cx="5181599" cy="379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E92025DA-7979-1B4A-A9B6-D06895D8A1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218" y="1934758"/>
            <a:ext cx="4667249" cy="336273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71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268F99-F7B3-DD41-ABED-87AD19E736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22C4680F-E681-7C45-AD2E-04E0BCFBF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5811" y="5993369"/>
            <a:ext cx="2511287" cy="697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A601D-B653-0747-8474-CE67D73EBE9C}"/>
              </a:ext>
            </a:extLst>
          </p:cNvPr>
          <p:cNvSpPr txBox="1"/>
          <p:nvPr userDrawn="1"/>
        </p:nvSpPr>
        <p:spPr>
          <a:xfrm>
            <a:off x="6372641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Learn more at </a:t>
            </a:r>
            <a:r>
              <a:rPr lang="en-US" sz="1200" b="1">
                <a:solidFill>
                  <a:srgbClr val="FFD200"/>
                </a:solidFill>
              </a:rPr>
              <a:t>JewishTogether.org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C282C-6C40-5243-B159-3775C4B4B9F8}"/>
              </a:ext>
            </a:extLst>
          </p:cNvPr>
          <p:cNvCxnSpPr>
            <a:cxnSpLocks/>
          </p:cNvCxnSpPr>
          <p:nvPr userDrawn="1"/>
        </p:nvCxnSpPr>
        <p:spPr>
          <a:xfrm>
            <a:off x="6086063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873FAF-5378-4446-B6CA-9EF88C725DA1}"/>
              </a:ext>
            </a:extLst>
          </p:cNvPr>
          <p:cNvSpPr/>
          <p:nvPr userDrawn="1"/>
        </p:nvSpPr>
        <p:spPr>
          <a:xfrm>
            <a:off x="6524626" y="2006667"/>
            <a:ext cx="5181599" cy="379674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D96C07-990F-EE42-BC33-2A0BF7EDAA10}"/>
              </a:ext>
            </a:extLst>
          </p:cNvPr>
          <p:cNvSpPr/>
          <p:nvPr userDrawn="1"/>
        </p:nvSpPr>
        <p:spPr>
          <a:xfrm>
            <a:off x="6248400" y="1719773"/>
            <a:ext cx="5181599" cy="379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B83CD-804C-0A44-81EE-ED6C09FADB0F}"/>
              </a:ext>
            </a:extLst>
          </p:cNvPr>
          <p:cNvSpPr/>
          <p:nvPr userDrawn="1"/>
        </p:nvSpPr>
        <p:spPr>
          <a:xfrm>
            <a:off x="10831582" y="0"/>
            <a:ext cx="874643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0D8A33C6-B0D7-7B43-930E-6C546C2D6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6635" y="191644"/>
            <a:ext cx="564048" cy="568869"/>
          </a:xfrm>
          <a:prstGeom prst="rect">
            <a:avLst/>
          </a:prstGeom>
        </p:spPr>
      </p:pic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D7585769-BFCF-8346-9C6E-3FC8A6769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4626" y="1934758"/>
            <a:ext cx="4667249" cy="336273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39E605B-2723-0948-9458-1420AA6F43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456204"/>
            <a:ext cx="10109338" cy="1022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1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641F47-A992-6A48-8624-5DF479D53E87}"/>
              </a:ext>
            </a:extLst>
          </p:cNvPr>
          <p:cNvSpPr/>
          <p:nvPr userDrawn="1"/>
        </p:nvSpPr>
        <p:spPr>
          <a:xfrm>
            <a:off x="762000" y="2006667"/>
            <a:ext cx="5181599" cy="379674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7C8B328-0C58-7D4C-A361-EE43F6A6E6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4" y="1719774"/>
            <a:ext cx="5181599" cy="379674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21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268F99-F7B3-DD41-ABED-87AD19E736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22C4680F-E681-7C45-AD2E-04E0BCFBF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5811" y="5993369"/>
            <a:ext cx="2511287" cy="697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A601D-B653-0747-8474-CE67D73EBE9C}"/>
              </a:ext>
            </a:extLst>
          </p:cNvPr>
          <p:cNvSpPr txBox="1"/>
          <p:nvPr userDrawn="1"/>
        </p:nvSpPr>
        <p:spPr>
          <a:xfrm>
            <a:off x="6372641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Learn more at </a:t>
            </a:r>
            <a:r>
              <a:rPr lang="en-US" sz="1200" b="1">
                <a:solidFill>
                  <a:srgbClr val="FFD200"/>
                </a:solidFill>
              </a:rPr>
              <a:t>JewishTogether.org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C282C-6C40-5243-B159-3775C4B4B9F8}"/>
              </a:ext>
            </a:extLst>
          </p:cNvPr>
          <p:cNvCxnSpPr>
            <a:cxnSpLocks/>
          </p:cNvCxnSpPr>
          <p:nvPr userDrawn="1"/>
        </p:nvCxnSpPr>
        <p:spPr>
          <a:xfrm>
            <a:off x="6086063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873FAF-5378-4446-B6CA-9EF88C725DA1}"/>
              </a:ext>
            </a:extLst>
          </p:cNvPr>
          <p:cNvSpPr/>
          <p:nvPr userDrawn="1"/>
        </p:nvSpPr>
        <p:spPr>
          <a:xfrm>
            <a:off x="6524626" y="2006667"/>
            <a:ext cx="5181599" cy="379674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B83CD-804C-0A44-81EE-ED6C09FADB0F}"/>
              </a:ext>
            </a:extLst>
          </p:cNvPr>
          <p:cNvSpPr/>
          <p:nvPr userDrawn="1"/>
        </p:nvSpPr>
        <p:spPr>
          <a:xfrm>
            <a:off x="10831582" y="0"/>
            <a:ext cx="874643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0D8A33C6-B0D7-7B43-930E-6C546C2D6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6635" y="191644"/>
            <a:ext cx="564048" cy="568869"/>
          </a:xfrm>
          <a:prstGeom prst="rect">
            <a:avLst/>
          </a:prstGeom>
        </p:spPr>
      </p:pic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39E605B-2723-0948-9458-1420AA6F43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456204"/>
            <a:ext cx="10109338" cy="1022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1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641F47-A992-6A48-8624-5DF479D53E87}"/>
              </a:ext>
            </a:extLst>
          </p:cNvPr>
          <p:cNvSpPr/>
          <p:nvPr userDrawn="1"/>
        </p:nvSpPr>
        <p:spPr>
          <a:xfrm>
            <a:off x="762000" y="2006667"/>
            <a:ext cx="5181599" cy="379674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7C8B328-0C58-7D4C-A361-EE43F6A6E6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4" y="1719774"/>
            <a:ext cx="5181599" cy="379674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id="{42270F85-161F-F64E-8EC7-7AE9C3EAA1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5306" y="1719774"/>
            <a:ext cx="5181599" cy="379674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605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069E4E-BF2D-D845-BAEB-955F9E9B9C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233A5E-5B01-A344-8196-E808392C67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456204"/>
            <a:ext cx="10109338" cy="1022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1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41512D-ADF5-E046-8F8B-68BC4C7682E9}"/>
              </a:ext>
            </a:extLst>
          </p:cNvPr>
          <p:cNvSpPr/>
          <p:nvPr userDrawn="1"/>
        </p:nvSpPr>
        <p:spPr>
          <a:xfrm>
            <a:off x="762000" y="2006667"/>
            <a:ext cx="10944225" cy="379674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A75AB9F9-F161-104A-B43F-3F26B2851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5811" y="5993369"/>
            <a:ext cx="2511287" cy="6975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907D5B-4CAC-B340-89DA-8F82BF39FD89}"/>
              </a:ext>
            </a:extLst>
          </p:cNvPr>
          <p:cNvSpPr txBox="1"/>
          <p:nvPr userDrawn="1"/>
        </p:nvSpPr>
        <p:spPr>
          <a:xfrm>
            <a:off x="6372641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Learn more at </a:t>
            </a:r>
            <a:r>
              <a:rPr lang="en-US" sz="1200" b="1">
                <a:solidFill>
                  <a:srgbClr val="FFD200"/>
                </a:solidFill>
              </a:rPr>
              <a:t>JewishTogether.org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4FE606-9071-EC48-A9E7-A34A6CF81625}"/>
              </a:ext>
            </a:extLst>
          </p:cNvPr>
          <p:cNvCxnSpPr>
            <a:cxnSpLocks/>
          </p:cNvCxnSpPr>
          <p:nvPr userDrawn="1"/>
        </p:nvCxnSpPr>
        <p:spPr>
          <a:xfrm>
            <a:off x="6086063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BC90E16-FE33-0742-B74B-DB6EC39EB8F1}"/>
              </a:ext>
            </a:extLst>
          </p:cNvPr>
          <p:cNvSpPr/>
          <p:nvPr userDrawn="1"/>
        </p:nvSpPr>
        <p:spPr>
          <a:xfrm>
            <a:off x="10831582" y="0"/>
            <a:ext cx="874643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5D637A8D-33DF-4F48-AEDC-B7C303CA34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6635" y="191644"/>
            <a:ext cx="564048" cy="568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8238F-9EC8-964F-9789-30046D1D7A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775" y="1757425"/>
            <a:ext cx="10950575" cy="3763963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67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1E8AF9-D302-7F46-B2B7-00B5BD2C3F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93341A7D-4899-9E4C-B00A-35C999994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5811" y="5993369"/>
            <a:ext cx="2511287" cy="697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9525DC-747B-8A4C-A732-40586E731884}"/>
              </a:ext>
            </a:extLst>
          </p:cNvPr>
          <p:cNvSpPr txBox="1"/>
          <p:nvPr userDrawn="1"/>
        </p:nvSpPr>
        <p:spPr>
          <a:xfrm>
            <a:off x="6372641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Learn more at </a:t>
            </a:r>
            <a:r>
              <a:rPr lang="en-US" sz="1200" b="1">
                <a:solidFill>
                  <a:srgbClr val="FFD200"/>
                </a:solidFill>
              </a:rPr>
              <a:t>JewishTogether.org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7B8406-08D0-C842-9022-F8EF1CB047CE}"/>
              </a:ext>
            </a:extLst>
          </p:cNvPr>
          <p:cNvCxnSpPr>
            <a:cxnSpLocks/>
          </p:cNvCxnSpPr>
          <p:nvPr userDrawn="1"/>
        </p:nvCxnSpPr>
        <p:spPr>
          <a:xfrm>
            <a:off x="6086063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ED086EE-73C8-A447-BBB9-B41920DAB69C}"/>
              </a:ext>
            </a:extLst>
          </p:cNvPr>
          <p:cNvSpPr/>
          <p:nvPr userDrawn="1"/>
        </p:nvSpPr>
        <p:spPr>
          <a:xfrm>
            <a:off x="10831582" y="0"/>
            <a:ext cx="874643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CED0E846-7410-334C-A271-D10549AC38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6635" y="191644"/>
            <a:ext cx="564048" cy="568869"/>
          </a:xfrm>
          <a:prstGeom prst="rect">
            <a:avLst/>
          </a:prstGeom>
        </p:spPr>
      </p:pic>
      <p:sp>
        <p:nvSpPr>
          <p:cNvPr id="16" name="Content Placeholder 19">
            <a:extLst>
              <a:ext uri="{FF2B5EF4-FFF2-40B4-BE49-F238E27FC236}">
                <a16:creationId xmlns:a16="http://schemas.microsoft.com/office/drawing/2014/main" id="{6CAC7705-EAB4-7745-8D7E-C3C2AC340C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4" y="1719774"/>
            <a:ext cx="11220437" cy="40836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AAAD2EA-E281-154B-BEAF-928B676936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456204"/>
            <a:ext cx="10109338" cy="1022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1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66009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Two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268F99-F7B3-DD41-ABED-87AD19E736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22C4680F-E681-7C45-AD2E-04E0BCFBF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5811" y="5993369"/>
            <a:ext cx="2511287" cy="697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A601D-B653-0747-8474-CE67D73EBE9C}"/>
              </a:ext>
            </a:extLst>
          </p:cNvPr>
          <p:cNvSpPr txBox="1"/>
          <p:nvPr userDrawn="1"/>
        </p:nvSpPr>
        <p:spPr>
          <a:xfrm>
            <a:off x="6372641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Learn more at </a:t>
            </a:r>
            <a:r>
              <a:rPr lang="en-US" sz="1200" b="1">
                <a:solidFill>
                  <a:srgbClr val="FFD200"/>
                </a:solidFill>
              </a:rPr>
              <a:t>JewishTogether.org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C282C-6C40-5243-B159-3775C4B4B9F8}"/>
              </a:ext>
            </a:extLst>
          </p:cNvPr>
          <p:cNvCxnSpPr>
            <a:cxnSpLocks/>
          </p:cNvCxnSpPr>
          <p:nvPr userDrawn="1"/>
        </p:nvCxnSpPr>
        <p:spPr>
          <a:xfrm>
            <a:off x="6086063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B83CD-804C-0A44-81EE-ED6C09FADB0F}"/>
              </a:ext>
            </a:extLst>
          </p:cNvPr>
          <p:cNvSpPr/>
          <p:nvPr userDrawn="1"/>
        </p:nvSpPr>
        <p:spPr>
          <a:xfrm>
            <a:off x="10831582" y="0"/>
            <a:ext cx="874643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0D8A33C6-B0D7-7B43-930E-6C546C2D6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6635" y="191644"/>
            <a:ext cx="564048" cy="568869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7C8B328-0C58-7D4C-A361-EE43F6A6E6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4" y="1719774"/>
            <a:ext cx="5431323" cy="40836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9">
            <a:extLst>
              <a:ext uri="{FF2B5EF4-FFF2-40B4-BE49-F238E27FC236}">
                <a16:creationId xmlns:a16="http://schemas.microsoft.com/office/drawing/2014/main" id="{AC5C5FD1-8279-5845-8CB7-D78DB0542A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0938" y="1719774"/>
            <a:ext cx="5475289" cy="40836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D050CEF-2F49-F54B-9AD1-730DBA5456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456204"/>
            <a:ext cx="10109338" cy="1022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1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4556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Content BLAN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268F99-F7B3-DD41-ABED-87AD19E736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22C4680F-E681-7C45-AD2E-04E0BCFBF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5811" y="5993369"/>
            <a:ext cx="2511287" cy="697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A601D-B653-0747-8474-CE67D73EBE9C}"/>
              </a:ext>
            </a:extLst>
          </p:cNvPr>
          <p:cNvSpPr txBox="1"/>
          <p:nvPr userDrawn="1"/>
        </p:nvSpPr>
        <p:spPr>
          <a:xfrm>
            <a:off x="6372641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Learn more at </a:t>
            </a:r>
            <a:r>
              <a:rPr lang="en-US" sz="1200" b="1" err="1">
                <a:solidFill>
                  <a:srgbClr val="FFD200"/>
                </a:solidFill>
              </a:rPr>
              <a:t>JewishTogether.org</a:t>
            </a:r>
            <a:endParaRPr lang="en-US" sz="1200" b="1">
              <a:solidFill>
                <a:srgbClr val="FFD2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C282C-6C40-5243-B159-3775C4B4B9F8}"/>
              </a:ext>
            </a:extLst>
          </p:cNvPr>
          <p:cNvCxnSpPr>
            <a:cxnSpLocks/>
          </p:cNvCxnSpPr>
          <p:nvPr userDrawn="1"/>
        </p:nvCxnSpPr>
        <p:spPr>
          <a:xfrm>
            <a:off x="6086063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B83CD-804C-0A44-81EE-ED6C09FADB0F}"/>
              </a:ext>
            </a:extLst>
          </p:cNvPr>
          <p:cNvSpPr/>
          <p:nvPr userDrawn="1"/>
        </p:nvSpPr>
        <p:spPr>
          <a:xfrm>
            <a:off x="10831582" y="0"/>
            <a:ext cx="874643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0D8A33C6-B0D7-7B43-930E-6C546C2D6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6635" y="191644"/>
            <a:ext cx="564048" cy="568869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7C8B328-0C58-7D4C-A361-EE43F6A6E6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4" y="1719774"/>
            <a:ext cx="5431323" cy="40836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DD050CEF-2F49-F54B-9AD1-730DBA5456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456204"/>
            <a:ext cx="10109338" cy="1022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1" spc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6E82E-6BAF-454E-B199-79FE8CC0D64D}"/>
              </a:ext>
            </a:extLst>
          </p:cNvPr>
          <p:cNvSpPr/>
          <p:nvPr userDrawn="1"/>
        </p:nvSpPr>
        <p:spPr>
          <a:xfrm>
            <a:off x="6524626" y="2006667"/>
            <a:ext cx="5181599" cy="3796748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BABB0D-5E5F-A641-8946-4C6F6522413A}"/>
              </a:ext>
            </a:extLst>
          </p:cNvPr>
          <p:cNvSpPr/>
          <p:nvPr userDrawn="1"/>
        </p:nvSpPr>
        <p:spPr>
          <a:xfrm>
            <a:off x="6248400" y="1719773"/>
            <a:ext cx="5181599" cy="379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3E8F6F79-9979-B949-8958-2235430064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24626" y="1934758"/>
            <a:ext cx="4667249" cy="336273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24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268F99-F7B3-DD41-ABED-87AD19E736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22C4680F-E681-7C45-AD2E-04E0BCFBF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5811" y="5993369"/>
            <a:ext cx="2511287" cy="697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DA601D-B653-0747-8474-CE67D73EBE9C}"/>
              </a:ext>
            </a:extLst>
          </p:cNvPr>
          <p:cNvSpPr txBox="1"/>
          <p:nvPr userDrawn="1"/>
        </p:nvSpPr>
        <p:spPr>
          <a:xfrm>
            <a:off x="6372641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Learn more at </a:t>
            </a:r>
            <a:r>
              <a:rPr lang="en-US" sz="1200" b="1">
                <a:solidFill>
                  <a:srgbClr val="FFD200"/>
                </a:solidFill>
              </a:rPr>
              <a:t>JewishTogether.org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C282C-6C40-5243-B159-3775C4B4B9F8}"/>
              </a:ext>
            </a:extLst>
          </p:cNvPr>
          <p:cNvCxnSpPr>
            <a:cxnSpLocks/>
          </p:cNvCxnSpPr>
          <p:nvPr userDrawn="1"/>
        </p:nvCxnSpPr>
        <p:spPr>
          <a:xfrm>
            <a:off x="6086063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B83CD-804C-0A44-81EE-ED6C09FADB0F}"/>
              </a:ext>
            </a:extLst>
          </p:cNvPr>
          <p:cNvSpPr/>
          <p:nvPr userDrawn="1"/>
        </p:nvSpPr>
        <p:spPr>
          <a:xfrm>
            <a:off x="10831582" y="0"/>
            <a:ext cx="874643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0D8A33C6-B0D7-7B43-930E-6C546C2D6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6635" y="191644"/>
            <a:ext cx="564048" cy="5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69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1E63-0D0A-C04C-9DEF-50E18E015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3487"/>
            <a:ext cx="9144000" cy="2852530"/>
          </a:xfrm>
          <a:prstGeom prst="rect">
            <a:avLst/>
          </a:prstGeom>
        </p:spPr>
        <p:txBody>
          <a:bodyPr anchor="b"/>
          <a:lstStyle>
            <a:lvl1pPr algn="ctr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12881-6A82-C545-8590-35837F2231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03034"/>
            <a:ext cx="9144000" cy="854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8355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95" y="0"/>
            <a:ext cx="106276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82295" y="6769200"/>
            <a:ext cx="106276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2" name="Google Shape;12;p2"/>
          <p:cNvCxnSpPr/>
          <p:nvPr/>
        </p:nvCxnSpPr>
        <p:spPr>
          <a:xfrm>
            <a:off x="977625" y="2980468"/>
            <a:ext cx="51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40800" y="182400"/>
            <a:ext cx="10524000" cy="24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1333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40800" y="4304500"/>
            <a:ext cx="10524000" cy="16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1960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82295" y="6769200"/>
            <a:ext cx="106276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782295" y="0"/>
            <a:ext cx="106276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79400" y="2561800"/>
            <a:ext cx="10833200" cy="1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0570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67" y="6727600"/>
            <a:ext cx="12192000" cy="13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3" name="Google Shape;23;p4"/>
          <p:cNvCxnSpPr/>
          <p:nvPr/>
        </p:nvCxnSpPr>
        <p:spPr>
          <a:xfrm>
            <a:off x="559233" y="1538927"/>
            <a:ext cx="51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890400"/>
            <a:ext cx="113608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0800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559233" y="1538927"/>
            <a:ext cx="51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00" y="1890600"/>
            <a:ext cx="53332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43200" y="1890600"/>
            <a:ext cx="53332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4859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0019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548059" y="1890363"/>
            <a:ext cx="513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2187133"/>
            <a:ext cx="3744000" cy="3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5987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782295" y="0"/>
            <a:ext cx="106276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8"/>
          <p:cNvSpPr/>
          <p:nvPr/>
        </p:nvSpPr>
        <p:spPr>
          <a:xfrm>
            <a:off x="782295" y="6769200"/>
            <a:ext cx="106276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214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2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6096000" y="-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8" name="Google Shape;48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54000" y="1446167"/>
            <a:ext cx="5393600" cy="22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54000" y="3793600"/>
            <a:ext cx="5393600" cy="1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527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7150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782295" y="0"/>
            <a:ext cx="106276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1"/>
          <p:cNvSpPr/>
          <p:nvPr/>
        </p:nvSpPr>
        <p:spPr>
          <a:xfrm>
            <a:off x="782295" y="6769200"/>
            <a:ext cx="106276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782300" y="1805051"/>
            <a:ext cx="106276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44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44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44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44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44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44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44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44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4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782300" y="3957851"/>
            <a:ext cx="106276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4121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4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827C-A85B-40B8-B387-32642D90128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CBB6CD-D802-3F41-A2B7-9BC9D9D54F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flower, drawing&#10;&#10;Description automatically generated">
            <a:extLst>
              <a:ext uri="{FF2B5EF4-FFF2-40B4-BE49-F238E27FC236}">
                <a16:creationId xmlns:a16="http://schemas.microsoft.com/office/drawing/2014/main" id="{4580A05D-26AD-9748-B530-D9F569892C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05811" y="5993369"/>
            <a:ext cx="2511287" cy="6975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C36D0-367B-794A-B85D-69D46B430383}"/>
              </a:ext>
            </a:extLst>
          </p:cNvPr>
          <p:cNvSpPr txBox="1"/>
          <p:nvPr userDrawn="1"/>
        </p:nvSpPr>
        <p:spPr>
          <a:xfrm>
            <a:off x="6372641" y="6144024"/>
            <a:ext cx="267693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Questions at </a:t>
            </a:r>
            <a:r>
              <a:rPr lang="en-US" sz="1200" b="1" err="1">
                <a:solidFill>
                  <a:srgbClr val="FFD200"/>
                </a:solidFill>
              </a:rPr>
              <a:t>SBALoans@JFNA.org</a:t>
            </a:r>
            <a:endParaRPr lang="en-US" sz="1200" b="1">
              <a:solidFill>
                <a:srgbClr val="FFD2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6E070D-BCCA-2B40-B945-D32475CD5B46}"/>
              </a:ext>
            </a:extLst>
          </p:cNvPr>
          <p:cNvCxnSpPr>
            <a:cxnSpLocks/>
          </p:cNvCxnSpPr>
          <p:nvPr userDrawn="1"/>
        </p:nvCxnSpPr>
        <p:spPr>
          <a:xfrm>
            <a:off x="6086063" y="6063863"/>
            <a:ext cx="0" cy="4373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D5515E6-B89D-8940-A42C-0C01D0C86E33}"/>
              </a:ext>
            </a:extLst>
          </p:cNvPr>
          <p:cNvSpPr/>
          <p:nvPr userDrawn="1"/>
        </p:nvSpPr>
        <p:spPr>
          <a:xfrm>
            <a:off x="10831582" y="0"/>
            <a:ext cx="874643" cy="87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drawing, fence&#10;&#10;Description automatically generated">
            <a:extLst>
              <a:ext uri="{FF2B5EF4-FFF2-40B4-BE49-F238E27FC236}">
                <a16:creationId xmlns:a16="http://schemas.microsoft.com/office/drawing/2014/main" id="{7F39FCB6-5424-1743-AB2B-F7504AD86A1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26635" y="191644"/>
            <a:ext cx="564048" cy="5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6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890400"/>
            <a:ext cx="113608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0863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@edenvillagecamp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jcamp180.org/gov" TargetMode="External"/><Relationship Id="rId4" Type="http://schemas.openxmlformats.org/officeDocument/2006/relationships/hyperlink" Target="https://www.jewishtogether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775602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26365" y="2519476"/>
            <a:ext cx="10617549" cy="4142099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What U.S. Camp Finance Mavens Need to Know About the Latest COVID-19 Relief Bill</a:t>
            </a:r>
          </a:p>
          <a:p>
            <a:pPr algn="l">
              <a:lnSpc>
                <a:spcPct val="1300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January 14, 2021</a:t>
            </a:r>
          </a:p>
          <a:p>
            <a:pPr algn="l">
              <a:lnSpc>
                <a:spcPct val="13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Steven Woolf					Andrew Gurwitz Ziv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Senior Tax Policy Counsel				Associate Director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Jewish Federations of North America			Eden Village Camp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65" y="1395100"/>
            <a:ext cx="9387963" cy="814700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435861" y="1591659"/>
            <a:ext cx="9241539" cy="583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Financial Relief for Your Camp in 2021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9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29D01DA3-F750-4FF1-AE2F-448EDB70D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2400"/>
            <a:ext cx="3377195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4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D963F-134D-4FEA-84F1-1B20CE58F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Paycheck Protection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81F71-B074-4842-AEBC-4C1B3E478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2" y="1984634"/>
            <a:ext cx="10429875" cy="3362730"/>
          </a:xfrm>
        </p:spPr>
        <p:txBody>
          <a:bodyPr/>
          <a:lstStyle/>
          <a:p>
            <a:pPr>
              <a:buFont typeface="Wingdings" panose="020B0604020202020204" pitchFamily="34" charset="0"/>
              <a:buChar char="§"/>
            </a:pPr>
            <a:r>
              <a:rPr lang="en-US" b="1"/>
              <a:t>Second Draw PPP Loan application differences</a:t>
            </a:r>
            <a:endParaRPr lang="en-US" b="1">
              <a:cs typeface="Calibri"/>
            </a:endParaRPr>
          </a:p>
          <a:p>
            <a:pPr lvl="1"/>
            <a:r>
              <a:rPr lang="en-US" sz="2400"/>
              <a:t>Form 2483-SD</a:t>
            </a:r>
            <a:endParaRPr lang="en-US" sz="2400">
              <a:cs typeface="Calibri" panose="020F0502020204030204"/>
            </a:endParaRPr>
          </a:p>
          <a:p>
            <a:pPr lvl="1"/>
            <a:r>
              <a:rPr lang="en-US" sz="2400"/>
              <a:t>Include First Draw SBA Loan Number</a:t>
            </a:r>
            <a:endParaRPr lang="en-US" sz="2400">
              <a:cs typeface="Calibri" panose="020F0502020204030204"/>
            </a:endParaRPr>
          </a:p>
          <a:p>
            <a:pPr lvl="1"/>
            <a:r>
              <a:rPr lang="en-US" sz="2400"/>
              <a:t>Calculation of Reduction in Gross Receipts</a:t>
            </a:r>
            <a:endParaRPr lang="en-US" sz="2400">
              <a:cs typeface="Calibri" panose="020F0502020204030204"/>
            </a:endParaRPr>
          </a:p>
          <a:p>
            <a:pPr lvl="1"/>
            <a:r>
              <a:rPr lang="en-US" sz="2400"/>
              <a:t>Certification questions different</a:t>
            </a:r>
            <a:endParaRPr lang="en-US" sz="240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endParaRPr lang="en-US" sz="3200">
              <a:highlight>
                <a:srgbClr val="FFFF00"/>
              </a:highlight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032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D963F-134D-4FEA-84F1-1B20CE58F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Paycheck Protection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81F71-B074-4842-AEBC-4C1B3E478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20B0604020202020204" pitchFamily="34" charset="0"/>
              <a:buChar char="§"/>
            </a:pPr>
            <a:r>
              <a:rPr lang="en-US" b="1"/>
              <a:t>How to calculate Gross Receipts (Total Revenue)</a:t>
            </a:r>
            <a:endParaRPr lang="en-US" b="1">
              <a:cs typeface="Calibri"/>
            </a:endParaRPr>
          </a:p>
          <a:p>
            <a:pPr lvl="1"/>
            <a:r>
              <a:rPr lang="en-US" sz="2400">
                <a:cs typeface="Calibri" panose="020F0502020204030204"/>
              </a:rPr>
              <a:t>Use Form 990 categories</a:t>
            </a:r>
          </a:p>
          <a:p>
            <a:pPr lvl="1"/>
            <a:r>
              <a:rPr lang="en-US" sz="2400">
                <a:cs typeface="Calibri" panose="020F0502020204030204"/>
              </a:rPr>
              <a:t>Based on Borrower’s revenue recognition practice</a:t>
            </a:r>
          </a:p>
          <a:p>
            <a:pPr lvl="1"/>
            <a:r>
              <a:rPr lang="en-US" sz="2400">
                <a:cs typeface="Calibri" panose="020F0502020204030204"/>
              </a:rPr>
              <a:t>Excludes First Draw PPP</a:t>
            </a:r>
          </a:p>
          <a:p>
            <a:pPr lvl="1"/>
            <a:r>
              <a:rPr lang="en-US" sz="2400">
                <a:cs typeface="Calibri" panose="020F0502020204030204"/>
              </a:rPr>
              <a:t>Ineligible: Shuttered Venues, others</a:t>
            </a:r>
          </a:p>
        </p:txBody>
      </p:sp>
    </p:spTree>
    <p:extLst>
      <p:ext uri="{BB962C8B-B14F-4D97-AF65-F5344CB8AC3E}">
        <p14:creationId xmlns:p14="http://schemas.microsoft.com/office/powerpoint/2010/main" val="378285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C944AD-5EC2-48EE-A48C-968F7DA07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Paycheck Protection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A6B81-B092-40BC-85DE-B54106109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6938" y="2110723"/>
            <a:ext cx="10429875" cy="3362730"/>
          </a:xfrm>
        </p:spPr>
        <p:txBody>
          <a:bodyPr/>
          <a:lstStyle/>
          <a:p>
            <a:pPr>
              <a:buFont typeface="Wingdings" panose="020B0604020202020204" pitchFamily="34" charset="0"/>
              <a:buChar char="§"/>
            </a:pPr>
            <a:endParaRPr lang="en-US" sz="3200" b="1"/>
          </a:p>
          <a:p>
            <a:pPr>
              <a:buFont typeface="Wingdings" panose="020B0604020202020204" pitchFamily="34" charset="0"/>
              <a:buChar char="§"/>
            </a:pPr>
            <a:r>
              <a:rPr lang="en-US" b="1"/>
              <a:t>Process</a:t>
            </a:r>
          </a:p>
          <a:p>
            <a:pPr lvl="1"/>
            <a:r>
              <a:rPr lang="en-US" sz="2400"/>
              <a:t>SBA released applications</a:t>
            </a:r>
            <a:endParaRPr lang="en-US" sz="2400">
              <a:cs typeface="Calibri"/>
            </a:endParaRPr>
          </a:p>
          <a:p>
            <a:pPr lvl="2">
              <a:buFont typeface="Wingdings" panose="020B0604020202020204" pitchFamily="34" charset="0"/>
              <a:buChar char="Ø"/>
            </a:pPr>
            <a:r>
              <a:rPr lang="en-US" sz="2400">
                <a:cs typeface="Calibri"/>
              </a:rPr>
              <a:t> Documentation different if loan is less than $150,000 </a:t>
            </a:r>
          </a:p>
          <a:p>
            <a:pPr lvl="1"/>
            <a:r>
              <a:rPr lang="en-US" sz="2400"/>
              <a:t>Be Patient – Sufficient funds available</a:t>
            </a:r>
            <a:endParaRPr lang="en-US" sz="2400">
              <a:cs typeface="Calibri"/>
            </a:endParaRPr>
          </a:p>
          <a:p>
            <a:pPr lvl="2">
              <a:buFont typeface="Wingdings" panose="020B0604020202020204" pitchFamily="34" charset="0"/>
              <a:buChar char="Ø"/>
            </a:pPr>
            <a:r>
              <a:rPr lang="en-US" sz="2400"/>
              <a:t> Banks will open portals to accept applications</a:t>
            </a:r>
            <a:endParaRPr lang="en-US" sz="2400">
              <a:cs typeface="Calibri"/>
            </a:endParaRPr>
          </a:p>
          <a:p>
            <a:pPr lvl="2">
              <a:buFont typeface="Wingdings" panose="020B0604020202020204" pitchFamily="34" charset="0"/>
              <a:buChar char="Ø"/>
            </a:pPr>
            <a:r>
              <a:rPr lang="en-US" sz="2400"/>
              <a:t> Banks are proactively asking for information </a:t>
            </a:r>
            <a:endParaRPr lang="en-US" sz="2400">
              <a:cs typeface="Calibri"/>
            </a:endParaRPr>
          </a:p>
          <a:p>
            <a:pPr lvl="2">
              <a:buFont typeface="Wingdings" panose="020B0604020202020204" pitchFamily="34" charset="0"/>
              <a:buChar char="Ø"/>
            </a:pPr>
            <a:r>
              <a:rPr lang="en-US" sz="2400">
                <a:cs typeface="Calibri"/>
              </a:rPr>
              <a:t> More due diligence upfront</a:t>
            </a:r>
          </a:p>
          <a:p>
            <a:pPr lvl="1"/>
            <a:r>
              <a:rPr lang="en-US" sz="2400"/>
              <a:t>SBA and Treasury to continue to post FAQs as program develops</a:t>
            </a:r>
            <a:endParaRPr lang="en-US" sz="2400">
              <a:cs typeface="Calibri"/>
            </a:endParaRPr>
          </a:p>
          <a:p>
            <a:pPr marL="457200" lvl="1" indent="0">
              <a:buNone/>
            </a:pPr>
            <a:endParaRPr lang="en-US" sz="2800">
              <a:cs typeface="Calibri"/>
            </a:endParaRPr>
          </a:p>
          <a:p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29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E5E0D-0206-45C7-88E9-81585DFDE4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775602" y="-288212"/>
            <a:ext cx="6416398" cy="705287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B54485-1B58-4B65-AB12-C9334FFBC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75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CBADA-0C8E-4121-9AB5-D26CB035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Paycheck Protection Program - Steven Woolf, JFNA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Employer Retention Credit - Andrew Gurwitz Ziv, Eden Village Camp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Q&amp;A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Next Steps</a:t>
            </a:r>
          </a:p>
          <a:p>
            <a:endParaRPr lang="en-US" dirty="0"/>
          </a:p>
        </p:txBody>
      </p:sp>
      <p:pic>
        <p:nvPicPr>
          <p:cNvPr id="9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CEFFF968-5503-452B-B6D7-6583623D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2400"/>
            <a:ext cx="3377195" cy="1057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CC254-3BFB-4330-9BFD-69E1107202AA}"/>
              </a:ext>
            </a:extLst>
          </p:cNvPr>
          <p:cNvSpPr/>
          <p:nvPr/>
        </p:nvSpPr>
        <p:spPr>
          <a:xfrm>
            <a:off x="762000" y="2595969"/>
            <a:ext cx="9829800" cy="609600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26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840800" y="182400"/>
            <a:ext cx="10524000" cy="247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PPP &amp; ERC for Camps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840800" y="4304500"/>
            <a:ext cx="10524000" cy="169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>
                <a:latin typeface="Hammersmith One"/>
                <a:ea typeface="Hammersmith One"/>
                <a:cs typeface="Hammersmith One"/>
                <a:sym typeface="Hammersmith One"/>
              </a:rPr>
              <a:t>Andrew Gurwitz Ziv // Eden Village Camp</a:t>
            </a:r>
            <a:endParaRPr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733"/>
              <a:t>PPP for Seasonal Camps</a:t>
            </a:r>
            <a:endParaRPr sz="3733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15600" y="904100"/>
            <a:ext cx="113608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spcBef>
                <a:spcPts val="2133"/>
              </a:spcBef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Do we qualify for the 3.5x multiplier?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Yes, independent camps are NAICS code 72124 and fall within the category of businesses that qualify.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Non-independent camps will need to check with their parent org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What’s the “any 12 week” base period option for seasonal employers?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This alternate base period, announced at the end of April for seasonal businesses is very advantageous for camps, but guidance on how to calculate it is sparse.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It’s up to your bank on how to count it, but you should find the 12-week window from 2019 when your payroll was highest. It can be any date range. If it’s June 2 to August 24th, run a payroll journal for those dates and give that data to your lender.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Your total for 12 weeks * 90.2% will be your PPP loan amount.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Are we seasonal?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Yes, if gross receipts of 6 months of off-season are not more than ⅓ of the gross receipts of the 6 months of on-season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733"/>
              <a:t>What’s the Employer Retention Credit (ERC)</a:t>
            </a:r>
            <a:endParaRPr sz="3733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15600" y="1328400"/>
            <a:ext cx="113608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spcBef>
                <a:spcPts val="2133"/>
              </a:spcBef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 reimburseable payroll tax credit - your credit will be filed with your payroll taxes (IRS FORM 941) and the IRS will send you a check for unused credits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Available for 2020 and 2021, but differences for each year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Now available to those who got PPP - and can be claimed retroactively in 2020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In 2020, up to $5,000 credit per employee. In 2021, up to $14,000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ERC for 2020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15600" y="1890400"/>
            <a:ext cx="113608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PPP borrowers can now retroactively claim the ERC for 2020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50% of up to $10,000 in wages &amp; health benefits per employee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=$5,000 per employee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Must be funds that are not applied towards PPP forgiveness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If your payroll and qualified expenses exceeded your PPP loan amount, you can apply ERC towards your excess payroll costs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Talk to your payroll provider about filing a 941x to retroactively claim this credit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ERC for 2021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15600" y="1890400"/>
            <a:ext cx="113608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70% of up to $10,000 in wages &amp; health benefits per employee, per quarter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=$14,000 per employee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Expires June 30, 2021 (for now)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Must be funds that are not applied towards PPP forgiveness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Talk to your payroll provider about claiming the credit on your payroll tax forms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ERC Eligibility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15600" y="1890400"/>
            <a:ext cx="113608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2020 &amp; 2021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spcBef>
                <a:spcPts val="2133"/>
              </a:spcBef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Partially or completely shutdown because of government order that </a:t>
            </a: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lang="en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 more than a nominal effect on the business operations”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406390">
              <a:spcBef>
                <a:spcPts val="0"/>
              </a:spcBef>
              <a:buClr>
                <a:srgbClr val="FFFFFF"/>
              </a:buClr>
              <a:buSzPts val="1200"/>
              <a:buFont typeface="Arial"/>
              <a:buChar char="○"/>
            </a:pPr>
            <a:r>
              <a:rPr lang="en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 claim for the entire period that the shutdown is in place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406390">
              <a:spcBef>
                <a:spcPts val="0"/>
              </a:spcBef>
              <a:buClr>
                <a:srgbClr val="FFFFFF"/>
              </a:buClr>
              <a:buSzPts val="1200"/>
              <a:buFont typeface="Arial"/>
              <a:buChar char="○"/>
            </a:pPr>
            <a:r>
              <a:rPr lang="en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Cannot be self-imposed restrictions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406390">
              <a:spcBef>
                <a:spcPts val="0"/>
              </a:spcBef>
              <a:buClr>
                <a:srgbClr val="FFFFFF"/>
              </a:buClr>
              <a:buSzPts val="1200"/>
              <a:buFont typeface="Arial"/>
              <a:buChar char="○"/>
            </a:pPr>
            <a:r>
              <a:rPr lang="en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2" indent="-406390">
              <a:spcBef>
                <a:spcPts val="0"/>
              </a:spcBef>
              <a:buClr>
                <a:srgbClr val="FFFFFF"/>
              </a:buClr>
              <a:buSzPts val="1200"/>
              <a:buFont typeface="Arial"/>
              <a:buChar char="■"/>
            </a:pPr>
            <a:r>
              <a:rPr lang="en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Camp or retreat permit not issues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2" indent="-406390">
              <a:spcBef>
                <a:spcPts val="0"/>
              </a:spcBef>
              <a:buClr>
                <a:srgbClr val="FFFFFF"/>
              </a:buClr>
              <a:buSzPts val="1200"/>
              <a:buFont typeface="Arial"/>
              <a:buChar char="■"/>
            </a:pPr>
            <a:r>
              <a:rPr lang="en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Group gatherings not allowed preventing programming on the site or camper recruitment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406390">
              <a:spcBef>
                <a:spcPts val="0"/>
              </a:spcBef>
              <a:buClr>
                <a:srgbClr val="FFFFFF"/>
              </a:buClr>
              <a:buSzPts val="1200"/>
              <a:buFont typeface="Arial"/>
              <a:buChar char="○"/>
            </a:pPr>
            <a:r>
              <a:rPr lang="en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shutdown does not have to impact your profitability, just disrupt your operations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2133"/>
              </a:spcBef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Reduction in gross receipts (more on next slide)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E5E0D-0206-45C7-88E9-81585DFDE4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775602" y="-288212"/>
            <a:ext cx="6416398" cy="705287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B54485-1B58-4B65-AB12-C9334FFBC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75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CBADA-0C8E-4121-9AB5-D26CB035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Paycheck Protection Program - Steven Woolf, JFNA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Employer Retention Credit - Andrew Gurwitz Ziv, Eden Village Camp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Q&amp;A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Next Steps</a:t>
            </a:r>
          </a:p>
          <a:p>
            <a:endParaRPr lang="en-US" dirty="0"/>
          </a:p>
        </p:txBody>
      </p:sp>
      <p:pic>
        <p:nvPicPr>
          <p:cNvPr id="9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CEFFF968-5503-452B-B6D7-6583623D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2400"/>
            <a:ext cx="3377195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28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ERC Eligibility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15600" y="1890400"/>
            <a:ext cx="113608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2020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spcBef>
                <a:spcPts val="2133"/>
              </a:spcBef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Reduction in gross receipts in one quarter by 50%, relative to the same quarter in 2019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All subsequent quarters are eligible until the quarter after gross receipts exceed 80% compared to the same quarter in 2019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lvl="1">
              <a:spcBef>
                <a:spcPts val="0"/>
              </a:spcBef>
              <a:buFont typeface="Merriweather"/>
              <a:buChar char="○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Gross receipts test gets you a “bonus quarter” where ERC still applies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2021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spcBef>
                <a:spcPts val="2133"/>
              </a:spcBef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Reduction in gross receipts is now just by 20%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Gross receipts does not include tax credits or PPP funds.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ERC Eligibility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01" y="2270633"/>
            <a:ext cx="11785599" cy="359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483500" y="1638033"/>
            <a:ext cx="10726000" cy="5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Reduction in gross receipts by quarter (using accrual accounting)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ERC &amp; PPP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66267" y="1633833"/>
            <a:ext cx="113608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You can claim ERC at the same time as PPP, but not for the same wages. Here’s an example.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333" y="2818885"/>
            <a:ext cx="7188200" cy="35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Takeaways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415600" y="1890400"/>
            <a:ext cx="113608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PPP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spcBef>
                <a:spcPts val="2133"/>
              </a:spcBef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Can you increase your 2020 loan?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How can I time my covered period to maximize the ERC and forgiveness?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ERC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spcBef>
                <a:spcPts val="2133"/>
              </a:spcBef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Contact payroll company to claim 2020 ERC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>
              <a:buFont typeface="Merriweather"/>
              <a:buChar char="●"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Pay close attention to grant and donation timing in order to qualify in Q1 2021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More info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415600" y="1890400"/>
            <a:ext cx="11360800" cy="420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See previous updates and sign up for future updates at: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Andrewziv.substack.com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Email questions to </a:t>
            </a:r>
            <a:r>
              <a:rPr lang="en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andrew@edenvillagecamp.org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6"/>
            <a:ext cx="12192000" cy="6865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B54485-1B58-4B65-AB12-C9334FFBC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75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/>
                </a:solidFill>
              </a:rPr>
              <a:t>Questions?</a:t>
            </a:r>
          </a:p>
        </p:txBody>
      </p:sp>
      <p:pic>
        <p:nvPicPr>
          <p:cNvPr id="9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CEFFF968-5503-452B-B6D7-6583623D91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2400"/>
            <a:ext cx="3377195" cy="1057873"/>
          </a:xfrm>
          <a:prstGeom prst="rect">
            <a:avLst/>
          </a:prstGeom>
        </p:spPr>
      </p:pic>
      <p:pic>
        <p:nvPicPr>
          <p:cNvPr id="11" name="Graphic 10" descr="Questions outline">
            <a:extLst>
              <a:ext uri="{FF2B5EF4-FFF2-40B4-BE49-F238E27FC236}">
                <a16:creationId xmlns:a16="http://schemas.microsoft.com/office/drawing/2014/main" id="{4533A99F-605E-43DD-A169-7EE681F51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5094" y="317879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94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B54485-1B58-4B65-AB12-C9334FFBC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057872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/>
                </a:solidFill>
              </a:rPr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CBADA-0C8E-4121-9AB5-D26CB035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6472"/>
            <a:ext cx="11073395" cy="51246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Spend your PPP1 loan! (Forgiveness not necessary)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Make sure your PPP1 forgiveness application maximizes 2020 retroactive ERC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Contact your PPP1 lender to see what documentation to assemble for PPP2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Start a PPP due diligence file in case SBA reviews economic necessity, use of funds, etc. (retain for 6 years)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Apply for PPP2 on Tuesday!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For updates: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Sign up for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  <a:hlinkClick r:id="rId4"/>
              </a:rPr>
              <a:t>jewishtogether.org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alerts (“Stay Informed” at top of page)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Keep an eye on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  <a:hlinkClick r:id="rId5"/>
              </a:rPr>
              <a:t>jcamp180.org/gov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 page</a:t>
            </a:r>
          </a:p>
        </p:txBody>
      </p:sp>
      <p:pic>
        <p:nvPicPr>
          <p:cNvPr id="9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CEFFF968-5503-452B-B6D7-6583623D91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2400"/>
            <a:ext cx="3377195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98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775602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326365" y="2519476"/>
            <a:ext cx="10617549" cy="4142099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What U.S. Camp Finance Mavens Need to Know About the Latest COVID-19 Relief Bill</a:t>
            </a:r>
          </a:p>
          <a:p>
            <a:pPr algn="l">
              <a:lnSpc>
                <a:spcPct val="1300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January 14, 2021</a:t>
            </a:r>
          </a:p>
          <a:p>
            <a:pPr algn="l">
              <a:lnSpc>
                <a:spcPct val="130000"/>
              </a:lnSpc>
            </a:pPr>
            <a:endParaRPr lang="en-US" sz="16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Steven Woolf					Andrew Gurwitz Ziv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Senior Tax Policy Counsel				Associate Director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Jewish Federations of North America			Eden Village Camp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65" y="1395100"/>
            <a:ext cx="9387963" cy="814700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435861" y="1591659"/>
            <a:ext cx="9241539" cy="583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800" b="1" i="0" u="none" strike="noStrike" kern="1200" cap="none" spc="30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Financial Relief for Your Camp in 2021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30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29D01DA3-F750-4FF1-AE2F-448EDB70D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2400"/>
            <a:ext cx="3377195" cy="10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0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E5E0D-0206-45C7-88E9-81585DFDE4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775602" y="-288212"/>
            <a:ext cx="6416398" cy="705287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B54485-1B58-4B65-AB12-C9334FFBC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75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CBADA-0C8E-4121-9AB5-D26CB035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Paycheck Protection Program - Steven Woolf, JFNA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Employer Retention Credit - Andrew Gurwitz Ziv, Eden Village Camp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Q&amp;A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haroni" pitchFamily="2" charset="-79"/>
              </a:rPr>
              <a:t>Next Steps</a:t>
            </a:r>
          </a:p>
          <a:p>
            <a:endParaRPr lang="en-US" dirty="0"/>
          </a:p>
        </p:txBody>
      </p:sp>
      <p:pic>
        <p:nvPicPr>
          <p:cNvPr id="9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CEFFF968-5503-452B-B6D7-6583623D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52400"/>
            <a:ext cx="3377195" cy="1057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CC254-3BFB-4330-9BFD-69E1107202AA}"/>
              </a:ext>
            </a:extLst>
          </p:cNvPr>
          <p:cNvSpPr/>
          <p:nvPr/>
        </p:nvSpPr>
        <p:spPr>
          <a:xfrm>
            <a:off x="838200" y="1981200"/>
            <a:ext cx="9144000" cy="609600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6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ECBC-EBE1-EB49-8B6E-6AC932265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5174"/>
            <a:ext cx="9144000" cy="2852530"/>
          </a:xfrm>
        </p:spPr>
        <p:txBody>
          <a:bodyPr lIns="91440" tIns="45720" rIns="91440" bIns="45720" anchor="b"/>
          <a:lstStyle/>
          <a:p>
            <a:r>
              <a:rPr lang="en-US" dirty="0"/>
              <a:t>PPP Second Draw Update </a:t>
            </a:r>
            <a:br>
              <a:rPr lang="en-US" dirty="0"/>
            </a:br>
            <a:endParaRPr lang="en-US" sz="2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8C12B-8DDC-1748-9F94-A18B4203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4721"/>
            <a:ext cx="9144000" cy="854765"/>
          </a:xfrm>
        </p:spPr>
        <p:txBody>
          <a:bodyPr lIns="91440" tIns="45720" rIns="91440" bIns="45720" anchor="t"/>
          <a:lstStyle/>
          <a:p>
            <a:r>
              <a:rPr lang="en-US" sz="3200">
                <a:cs typeface="Calibri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69508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5E07D-7422-8049-8C1C-CE5A6C40C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136" y="612321"/>
            <a:ext cx="10109338" cy="603162"/>
          </a:xfrm>
        </p:spPr>
        <p:txBody>
          <a:bodyPr/>
          <a:lstStyle/>
          <a:p>
            <a:r>
              <a:rPr lang="en-US"/>
              <a:t>Payroll Protection Program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F9DAB-042E-AD43-A20B-0B21EAA173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2188" y="1747635"/>
            <a:ext cx="10429875" cy="3362730"/>
          </a:xfrm>
        </p:spPr>
        <p:txBody>
          <a:bodyPr/>
          <a:lstStyle/>
          <a:p>
            <a:pPr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cs typeface="Times New Roman" panose="02020603050405020304" pitchFamily="18" charset="0"/>
              </a:rPr>
              <a:t>Loans under CARES Act - First Draw</a:t>
            </a:r>
          </a:p>
          <a:p>
            <a:pPr>
              <a:buFont typeface="Wingdings"/>
              <a:buChar char="§"/>
            </a:pPr>
            <a:r>
              <a:rPr lang="en-US">
                <a:solidFill>
                  <a:srgbClr val="000000"/>
                </a:solidFill>
                <a:cs typeface="Times New Roman" panose="02020603050405020304" pitchFamily="18" charset="0"/>
              </a:rPr>
              <a:t>New loans under CAA21 – Second Draw</a:t>
            </a:r>
          </a:p>
        </p:txBody>
      </p:sp>
    </p:spTree>
    <p:extLst>
      <p:ext uri="{BB962C8B-B14F-4D97-AF65-F5344CB8AC3E}">
        <p14:creationId xmlns:p14="http://schemas.microsoft.com/office/powerpoint/2010/main" val="165035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D963F-134D-4FEA-84F1-1B20CE58F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Paycheck Protection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81F71-B074-4842-AEBC-4C1B3E478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2133" y="2643446"/>
            <a:ext cx="10429875" cy="2932623"/>
          </a:xfrm>
        </p:spPr>
        <p:txBody>
          <a:bodyPr/>
          <a:lstStyle/>
          <a:p>
            <a:pPr>
              <a:buFont typeface="Wingdings" panose="020B0604020202020204" pitchFamily="34" charset="0"/>
              <a:buChar char="§"/>
            </a:pPr>
            <a:r>
              <a:rPr lang="en-US" b="1" dirty="0"/>
              <a:t>Existing PPP loan forgiveness </a:t>
            </a:r>
            <a:endParaRPr lang="en-US" dirty="0">
              <a:cs typeface="Calibri"/>
            </a:endParaRPr>
          </a:p>
          <a:p>
            <a:pPr lvl="2"/>
            <a:r>
              <a:rPr lang="en-US" sz="2400" dirty="0">
                <a:ea typeface="+mn-lt"/>
                <a:cs typeface="Calibri"/>
              </a:rPr>
              <a:t>Update application to reflect new additional permitted expenses</a:t>
            </a:r>
          </a:p>
          <a:p>
            <a:pPr lvl="2"/>
            <a:r>
              <a:rPr lang="en-US" sz="2400" dirty="0">
                <a:ea typeface="+mn-lt"/>
                <a:cs typeface="Calibri"/>
              </a:rPr>
              <a:t>Covered period ends when monies are spent</a:t>
            </a:r>
          </a:p>
          <a:p>
            <a:pPr lvl="2"/>
            <a:r>
              <a:rPr lang="en-US" sz="2400" dirty="0">
                <a:ea typeface="+mn-lt"/>
                <a:cs typeface="Calibri"/>
              </a:rPr>
              <a:t>EIDL loan advances no longer reduce forgiveness</a:t>
            </a:r>
          </a:p>
          <a:p>
            <a:pPr lvl="2"/>
            <a:r>
              <a:rPr lang="en-US" sz="2400" dirty="0">
                <a:ea typeface="+mn-lt"/>
                <a:cs typeface="Calibri"/>
              </a:rPr>
              <a:t>Simplified one-page forgiveness application for loans under $150k </a:t>
            </a:r>
          </a:p>
          <a:p>
            <a:pPr lvl="2"/>
            <a:r>
              <a:rPr lang="en-US" sz="2400" dirty="0">
                <a:ea typeface="+mn-lt"/>
                <a:cs typeface="Calibri"/>
              </a:rPr>
              <a:t>When to apply for forgiveness? </a:t>
            </a:r>
          </a:p>
          <a:p>
            <a:pPr lvl="2"/>
            <a:r>
              <a:rPr lang="en-US" sz="2400" b="1" dirty="0">
                <a:ea typeface="+mn-lt"/>
                <a:cs typeface="Calibri"/>
              </a:rPr>
              <a:t>Excess payroll/ERTC</a:t>
            </a:r>
          </a:p>
          <a:p>
            <a:pPr marL="914400" lvl="2" indent="0">
              <a:buNone/>
            </a:pPr>
            <a:endParaRPr lang="en-US" sz="2600" dirty="0">
              <a:ea typeface="+mn-lt"/>
              <a:cs typeface="Calibri"/>
            </a:endParaRPr>
          </a:p>
          <a:p>
            <a:pPr lvl="2"/>
            <a:endParaRPr lang="en-US" sz="2600" dirty="0">
              <a:ea typeface="+mn-lt"/>
              <a:cs typeface="Calibri"/>
            </a:endParaRPr>
          </a:p>
          <a:p>
            <a:pPr marL="914400" lvl="2" indent="0">
              <a:buNone/>
            </a:pPr>
            <a:endParaRPr lang="en-US" sz="2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35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D963F-134D-4FEA-84F1-1B20CE58F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Paycheck Protection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81F71-B074-4842-AEBC-4C1B3E478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3190" y="2524110"/>
            <a:ext cx="10429875" cy="3362730"/>
          </a:xfrm>
        </p:spPr>
        <p:txBody>
          <a:bodyPr/>
          <a:lstStyle/>
          <a:p>
            <a:r>
              <a:rPr lang="en-US" b="1"/>
              <a:t>Updated eligible expenses for both First and Second Draw Loans</a:t>
            </a:r>
            <a:endParaRPr lang="en-US" b="1">
              <a:cs typeface="Calibri"/>
            </a:endParaRPr>
          </a:p>
          <a:p>
            <a:pPr lvl="1"/>
            <a:r>
              <a:rPr lang="en-US" sz="2400"/>
              <a:t>Operational expenditures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Property damage costs related to public disturbances in 2020 not otherwise covered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Expenditures to suppliers</a:t>
            </a:r>
            <a:endParaRPr lang="en-US" sz="2400">
              <a:cs typeface="Calibri"/>
            </a:endParaRPr>
          </a:p>
          <a:p>
            <a:pPr lvl="1"/>
            <a:r>
              <a:rPr lang="en-US" sz="2400"/>
              <a:t>Worker protection and facility modifications expenditures</a:t>
            </a:r>
            <a:endParaRPr lang="en-US" sz="24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/>
              <a:t> Limited to 40% of loan spending</a:t>
            </a:r>
            <a:endParaRPr lang="en-US" b="1">
              <a:cs typeface="Calibri"/>
            </a:endParaRPr>
          </a:p>
          <a:p>
            <a:pPr lvl="1"/>
            <a:endParaRPr lang="en-US" sz="2800"/>
          </a:p>
          <a:p>
            <a:pPr lvl="1"/>
            <a:endParaRPr lang="en-US" sz="2800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36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D963F-134D-4FEA-84F1-1B20CE58F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Draw PPP Loan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81F71-B074-4842-AEBC-4C1B3E478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8288" y="1747635"/>
            <a:ext cx="10429875" cy="3362730"/>
          </a:xfrm>
        </p:spPr>
        <p:txBody>
          <a:bodyPr/>
          <a:lstStyle/>
          <a:p>
            <a:pPr>
              <a:buFont typeface="Wingdings" panose="020B0604020202020204" pitchFamily="34" charset="0"/>
              <a:buChar char="§"/>
            </a:pPr>
            <a:r>
              <a:rPr lang="en-US" b="1" dirty="0"/>
              <a:t>First Draw PPP Loans reopened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400" dirty="0"/>
              <a:t>First time borrower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400" dirty="0"/>
              <a:t>Borrower who returned funds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400" dirty="0"/>
              <a:t>Borrower entitled to additional funds</a:t>
            </a:r>
          </a:p>
          <a:p>
            <a:pPr lvl="2">
              <a:buFont typeface="Wingdings" panose="020B0604020202020204" pitchFamily="34" charset="0"/>
              <a:buChar char="Ø"/>
            </a:pPr>
            <a:r>
              <a:rPr lang="en-US" sz="2400" dirty="0">
                <a:ea typeface="+mn-lt"/>
                <a:cs typeface="+mn-lt"/>
              </a:rPr>
              <a:t> Increase loan amount to include eligible payroll expenses</a:t>
            </a:r>
          </a:p>
          <a:p>
            <a:pPr lvl="2">
              <a:buFont typeface="Wingdings" panose="020B0604020202020204" pitchFamily="34" charset="0"/>
              <a:buChar char="Ø"/>
            </a:pPr>
            <a:r>
              <a:rPr lang="en-US" sz="2400" dirty="0">
                <a:ea typeface="+mn-lt"/>
                <a:cs typeface="+mn-lt"/>
              </a:rPr>
              <a:t> Have not received loan forgiveness prior to 12/27/2020</a:t>
            </a:r>
          </a:p>
          <a:p>
            <a:pPr lvl="2">
              <a:buFont typeface="Wingdings" panose="020B0604020202020204" pitchFamily="34" charset="0"/>
              <a:buChar char="Ø"/>
            </a:pPr>
            <a:r>
              <a:rPr lang="en-US" sz="2400" dirty="0">
                <a:ea typeface="+mn-lt"/>
                <a:cs typeface="+mn-lt"/>
              </a:rPr>
              <a:t> Applies also to seasonal borrowers </a:t>
            </a:r>
            <a:endParaRPr lang="en-US" sz="2400" dirty="0"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76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D963F-134D-4FEA-84F1-1B20CE58F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Paycheck Protection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81F71-B074-4842-AEBC-4C1B3E478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20B0604020202020204" pitchFamily="34" charset="0"/>
              <a:buChar char="§"/>
            </a:pPr>
            <a:r>
              <a:rPr lang="en-US" b="1" dirty="0"/>
              <a:t>Second Draw PPP Loans</a:t>
            </a:r>
            <a:endParaRPr lang="en-US" dirty="0">
              <a:highlight>
                <a:srgbClr val="FFFF00"/>
              </a:highlight>
              <a:cs typeface="Calibri" panose="020F0502020204030204"/>
            </a:endParaRPr>
          </a:p>
          <a:p>
            <a:pPr lvl="1"/>
            <a:r>
              <a:rPr lang="en-US" sz="2400" dirty="0"/>
              <a:t>Must have spent or expect to spend First Draw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No more than 300 employees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25% reduction in gross receipts in any quarter (2020 v. 2019)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2.5x average monthly payroll up to $2M (or 3.5x - food and lodging)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Necessity certification for continuity and ongoing operations</a:t>
            </a:r>
          </a:p>
        </p:txBody>
      </p:sp>
    </p:spTree>
    <p:extLst>
      <p:ext uri="{BB962C8B-B14F-4D97-AF65-F5344CB8AC3E}">
        <p14:creationId xmlns:p14="http://schemas.microsoft.com/office/powerpoint/2010/main" val="375489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2197</Words>
  <Application>Microsoft Office PowerPoint</Application>
  <PresentationFormat>Widescreen</PresentationFormat>
  <Paragraphs>225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Gill Sans MT</vt:lpstr>
      <vt:lpstr>Hammersmith One</vt:lpstr>
      <vt:lpstr>Helvetica 65 Medium</vt:lpstr>
      <vt:lpstr>Lato</vt:lpstr>
      <vt:lpstr>Merriweather</vt:lpstr>
      <vt:lpstr>Playfair Display</vt:lpstr>
      <vt:lpstr>Wingdings</vt:lpstr>
      <vt:lpstr>Office Theme</vt:lpstr>
      <vt:lpstr>1_Office Theme</vt:lpstr>
      <vt:lpstr>Blue &amp; Gold</vt:lpstr>
      <vt:lpstr>PowerPoint Presentation</vt:lpstr>
      <vt:lpstr>Agenda</vt:lpstr>
      <vt:lpstr>Agenda</vt:lpstr>
      <vt:lpstr>PPP Second Draw Update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PPP &amp; ERC for Camps</vt:lpstr>
      <vt:lpstr>PPP for Seasonal Camps</vt:lpstr>
      <vt:lpstr>What’s the Employer Retention Credit (ERC)</vt:lpstr>
      <vt:lpstr>ERC for 2020</vt:lpstr>
      <vt:lpstr>ERC for 2021</vt:lpstr>
      <vt:lpstr>ERC Eligibility</vt:lpstr>
      <vt:lpstr>ERC Eligibility</vt:lpstr>
      <vt:lpstr>ERC Eligibility</vt:lpstr>
      <vt:lpstr>ERC &amp; PPP</vt:lpstr>
      <vt:lpstr>Takeaways</vt:lpstr>
      <vt:lpstr>More info</vt:lpstr>
      <vt:lpstr>Questions?</vt:lpstr>
      <vt:lpstr>Next Steps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Gold</dc:creator>
  <cp:lastModifiedBy>Kevin Martone</cp:lastModifiedBy>
  <cp:revision>34</cp:revision>
  <dcterms:created xsi:type="dcterms:W3CDTF">2012-10-25T14:17:48Z</dcterms:created>
  <dcterms:modified xsi:type="dcterms:W3CDTF">2021-01-14T16:31:49Z</dcterms:modified>
</cp:coreProperties>
</file>