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2" r:id="rId2"/>
    <p:sldId id="258" r:id="rId3"/>
    <p:sldId id="266" r:id="rId4"/>
    <p:sldId id="260" r:id="rId5"/>
    <p:sldId id="265" r:id="rId6"/>
    <p:sldId id="267" r:id="rId7"/>
    <p:sldId id="268" r:id="rId8"/>
    <p:sldId id="259" r:id="rId9"/>
    <p:sldId id="269" r:id="rId10"/>
    <p:sldId id="270" r:id="rId11"/>
    <p:sldId id="262" r:id="rId12"/>
    <p:sldId id="271" r:id="rId13"/>
    <p:sldId id="261" r:id="rId1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808080"/>
    <a:srgbClr val="4D4D4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0A54F58-15DB-4B4C-9D34-7BD53E8A7282}" type="datetimeFigureOut">
              <a:rPr lang="en-US" smtClean="0"/>
              <a:t>7/7/2020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8A89830-E586-4097-8005-AEE3F5C42DD5}" type="slidenum">
              <a:rPr lang="en-US" smtClean="0"/>
              <a:t>‹#›</a:t>
            </a:fld>
            <a:endParaRPr lang="en-US"/>
          </a:p>
        </p:txBody>
      </p:sp>
    </p:spTree>
    <p:extLst>
      <p:ext uri="{BB962C8B-B14F-4D97-AF65-F5344CB8AC3E}">
        <p14:creationId xmlns:p14="http://schemas.microsoft.com/office/powerpoint/2010/main" val="152214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09ED5-ABB3-4881-93C8-F07C8F14C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115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09ED5-ABB3-4881-93C8-F07C8F14C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67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09ED5-ABB3-4881-93C8-F07C8F14C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076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09ED5-ABB3-4881-93C8-F07C8F14C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876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40827C-A85B-40B8-B387-32642D901281}"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283688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635738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20602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Single-Column Content">
    <p:spTree>
      <p:nvGrpSpPr>
        <p:cNvPr id="1" name=""/>
        <p:cNvGrpSpPr/>
        <p:nvPr/>
      </p:nvGrpSpPr>
      <p:grpSpPr>
        <a:xfrm>
          <a:off x="0" y="0"/>
          <a:ext cx="0" cy="0"/>
          <a:chOff x="0" y="0"/>
          <a:chExt cx="0" cy="0"/>
        </a:xfrm>
      </p:grpSpPr>
      <p:sp>
        <p:nvSpPr>
          <p:cNvPr id="9" name="Title 8"/>
          <p:cNvSpPr>
            <a:spLocks noGrp="1"/>
          </p:cNvSpPr>
          <p:nvPr>
            <p:ph type="title"/>
          </p:nvPr>
        </p:nvSpPr>
        <p:spPr>
          <a:xfrm>
            <a:off x="609600" y="274638"/>
            <a:ext cx="10972800" cy="1143000"/>
          </a:xfrm>
          <a:prstGeom prst="rect">
            <a:avLst/>
          </a:prstGeom>
        </p:spPr>
        <p:txBody>
          <a:bodyPr/>
          <a:lstStyle>
            <a:lvl1pPr algn="l">
              <a:defRPr sz="4500" b="1">
                <a:solidFill>
                  <a:schemeClr val="bg1"/>
                </a:solidFill>
                <a:effectLst>
                  <a:outerShdw blurRad="38100" dist="38100" dir="2700000" algn="tl">
                    <a:srgbClr val="000000">
                      <a:alpha val="43137"/>
                    </a:srgbClr>
                  </a:outerShdw>
                </a:effectLst>
                <a:latin typeface="Corbel" pitchFamily="34" charset="0"/>
              </a:defRPr>
            </a:lvl1pPr>
          </a:lstStyle>
          <a:p>
            <a:r>
              <a:rPr lang="en-US" dirty="0"/>
              <a:t>Click to edit Master title style</a:t>
            </a:r>
          </a:p>
        </p:txBody>
      </p:sp>
      <p:sp>
        <p:nvSpPr>
          <p:cNvPr id="11" name="Content Placeholder 10"/>
          <p:cNvSpPr>
            <a:spLocks noGrp="1"/>
          </p:cNvSpPr>
          <p:nvPr>
            <p:ph sz="quarter" idx="10" hasCustomPrompt="1"/>
          </p:nvPr>
        </p:nvSpPr>
        <p:spPr>
          <a:xfrm>
            <a:off x="711200" y="2057400"/>
            <a:ext cx="10769600" cy="3581400"/>
          </a:xfrm>
          <a:prstGeom prst="rect">
            <a:avLst/>
          </a:prstGeom>
        </p:spPr>
        <p:txBody>
          <a:bodyPr/>
          <a:lstStyle>
            <a:lvl1pPr marL="0" indent="0" algn="l">
              <a:lnSpc>
                <a:spcPts val="2000"/>
              </a:lnSpc>
              <a:spcBef>
                <a:spcPct val="0"/>
              </a:spcBef>
              <a:spcAft>
                <a:spcPts val="1400"/>
              </a:spcAft>
              <a:buClrTx/>
              <a:buFont typeface="Wingdings" pitchFamily="2" charset="2"/>
              <a:buNone/>
              <a:defRPr sz="1400">
                <a:latin typeface="Corbel" pitchFamily="34" charset="0"/>
              </a:defRPr>
            </a:lvl1pPr>
            <a:lvl2pPr marL="1028700" indent="-285750">
              <a:lnSpc>
                <a:spcPts val="2000"/>
              </a:lnSpc>
              <a:spcBef>
                <a:spcPct val="0"/>
              </a:spcBef>
              <a:spcAft>
                <a:spcPts val="1400"/>
              </a:spcAft>
              <a:buFont typeface="Wingdings" pitchFamily="2" charset="2"/>
              <a:buChar char="§"/>
              <a:defRPr/>
            </a:lvl2pPr>
          </a:lstStyle>
          <a:p>
            <a:pPr algn="l">
              <a:spcBef>
                <a:spcPct val="0"/>
              </a:spcBef>
              <a:buClrTx/>
            </a:pPr>
            <a:r>
              <a:rPr lang="en-US" sz="2400" b="1" i="0" dirty="0">
                <a:latin typeface="Corbel" pitchFamily="34" charset="0"/>
              </a:rPr>
              <a:t>Single-column content</a:t>
            </a:r>
            <a:endParaRPr lang="en-US" sz="1800" i="0"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latin typeface="Corbel"/>
              </a:rPr>
              <a:t>© 2013 BoardSource</a:t>
            </a:r>
            <a:endParaRPr lang="en-US" dirty="0"/>
          </a:p>
        </p:txBody>
      </p:sp>
    </p:spTree>
    <p:extLst>
      <p:ext uri="{BB962C8B-B14F-4D97-AF65-F5344CB8AC3E}">
        <p14:creationId xmlns:p14="http://schemas.microsoft.com/office/powerpoint/2010/main" val="3975824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4186112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40827C-A85B-40B8-B387-32642D901281}"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083515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40827C-A85B-40B8-B387-32642D901281}"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50042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40827C-A85B-40B8-B387-32642D901281}" type="datetimeFigureOut">
              <a:rPr lang="en-US" smtClean="0"/>
              <a:t>7/7/2020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519488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40827C-A85B-40B8-B387-32642D901281}" type="datetimeFigureOut">
              <a:rPr lang="en-US" smtClean="0"/>
              <a:t>7/7/2020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3074402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0827C-A85B-40B8-B387-32642D901281}" type="datetimeFigureOut">
              <a:rPr lang="en-US" smtClean="0"/>
              <a:t>7/7/2020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959817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851319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838260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0827C-A85B-40B8-B387-32642D901281}" type="datetimeFigureOut">
              <a:rPr lang="en-US" smtClean="0"/>
              <a:t>7/7/2020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3B52-6652-43F0-9C4B-E195A96E2254}" type="slidenum">
              <a:rPr lang="en-US" smtClean="0"/>
              <a:t>‹#›</a:t>
            </a:fld>
            <a:endParaRPr lang="en-US"/>
          </a:p>
        </p:txBody>
      </p:sp>
    </p:spTree>
    <p:extLst>
      <p:ext uri="{BB962C8B-B14F-4D97-AF65-F5344CB8AC3E}">
        <p14:creationId xmlns:p14="http://schemas.microsoft.com/office/powerpoint/2010/main" val="243825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hyperlink" Target="https://jcamp180.org/leap"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g"/><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Natasha@hgf.org" TargetMode="External"/><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D3C1B3C-3EA0-43A2-A402-782A7E4EB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sp>
        <p:nvSpPr>
          <p:cNvPr id="31" name="Subtitle 2"/>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4" name="Picture 3" descr="A close up of a sign&#10;&#10;Description automatically generated">
            <a:extLst>
              <a:ext uri="{FF2B5EF4-FFF2-40B4-BE49-F238E27FC236}">
                <a16:creationId xmlns:a16="http://schemas.microsoft.com/office/drawing/2014/main" id="{A77B6BBB-B710-4C1D-AB5E-685B38A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500" y="788544"/>
            <a:ext cx="9829800" cy="4818529"/>
          </a:xfrm>
          <a:prstGeom prst="rect">
            <a:avLst/>
          </a:prstGeom>
        </p:spPr>
      </p:pic>
    </p:spTree>
    <p:extLst>
      <p:ext uri="{BB962C8B-B14F-4D97-AF65-F5344CB8AC3E}">
        <p14:creationId xmlns:p14="http://schemas.microsoft.com/office/powerpoint/2010/main" val="2185091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CCD122-5542-4A38-9021-E1392A9A87A6}"/>
              </a:ext>
            </a:extLst>
          </p:cNvPr>
          <p:cNvPicPr>
            <a:picLocks noChangeAspect="1"/>
          </p:cNvPicPr>
          <p:nvPr/>
        </p:nvPicPr>
        <p:blipFill>
          <a:blip r:embed="rId2"/>
          <a:stretch>
            <a:fillRect/>
          </a:stretch>
        </p:blipFill>
        <p:spPr>
          <a:xfrm>
            <a:off x="1384200" y="657089"/>
            <a:ext cx="4080228" cy="1133204"/>
          </a:xfrm>
          <a:prstGeom prst="rect">
            <a:avLst/>
          </a:prstGeom>
        </p:spPr>
      </p:pic>
      <p:pic>
        <p:nvPicPr>
          <p:cNvPr id="10" name="Picture 9">
            <a:extLst>
              <a:ext uri="{FF2B5EF4-FFF2-40B4-BE49-F238E27FC236}">
                <a16:creationId xmlns:a16="http://schemas.microsoft.com/office/drawing/2014/main" id="{8748C4F2-4E01-4901-80D5-8FAF72170BAC}"/>
              </a:ext>
            </a:extLst>
          </p:cNvPr>
          <p:cNvPicPr>
            <a:picLocks noChangeAspect="1"/>
          </p:cNvPicPr>
          <p:nvPr/>
        </p:nvPicPr>
        <p:blipFill>
          <a:blip r:embed="rId3"/>
          <a:stretch>
            <a:fillRect/>
          </a:stretch>
        </p:blipFill>
        <p:spPr>
          <a:xfrm>
            <a:off x="458135" y="2214883"/>
            <a:ext cx="5857598" cy="4138988"/>
          </a:xfrm>
          <a:prstGeom prst="rect">
            <a:avLst/>
          </a:prstGeom>
        </p:spPr>
      </p:pic>
      <p:sp>
        <p:nvSpPr>
          <p:cNvPr id="11" name="Rectangle 10">
            <a:extLst>
              <a:ext uri="{FF2B5EF4-FFF2-40B4-BE49-F238E27FC236}">
                <a16:creationId xmlns:a16="http://schemas.microsoft.com/office/drawing/2014/main" id="{E74F2BB9-7C35-4E4B-BF39-0449BB274E62}"/>
              </a:ext>
            </a:extLst>
          </p:cNvPr>
          <p:cNvSpPr/>
          <p:nvPr/>
        </p:nvSpPr>
        <p:spPr>
          <a:xfrm>
            <a:off x="6444341" y="594624"/>
            <a:ext cx="5562601" cy="5857181"/>
          </a:xfrm>
          <a:prstGeom prst="rect">
            <a:avLst/>
          </a:prstGeom>
        </p:spPr>
        <p:txBody>
          <a:bodyPr wrap="square">
            <a:spAutoFit/>
          </a:bodyPr>
          <a:lstStyle/>
          <a:p>
            <a:pPr algn="ctr">
              <a:lnSpc>
                <a:spcPct val="150000"/>
              </a:lnSpc>
              <a:spcAft>
                <a:spcPts val="600"/>
              </a:spcAft>
            </a:pPr>
            <a:r>
              <a:rPr lang="en-US" sz="2000" i="1" dirty="0">
                <a:latin typeface="Times New Roman" panose="02020603050405020304" pitchFamily="18" charset="0"/>
                <a:ea typeface="Calibri" panose="020F0502020204030204" pitchFamily="34" charset="0"/>
              </a:rPr>
              <a:t>“The program was very helpful in focusing me on the critical function of our Board of Directors and specifically my role in facilitating that. Natasha has been an expert in distilling what is most critical for each participant in the program. She has deftly balanced the skills of the participants, highlighted and supported our growth opportunities and matched all that with the needs of each specific camp’s lifecycle. Wow! The experience has been worthwhile, fulfilling and provided an excellent foundation for present and future Board service.” </a:t>
            </a:r>
          </a:p>
          <a:p>
            <a:pPr algn="ctr">
              <a:lnSpc>
                <a:spcPct val="150000"/>
              </a:lnSpc>
              <a:spcAft>
                <a:spcPts val="600"/>
              </a:spcAft>
            </a:pPr>
            <a:endParaRPr lang="en-US" sz="600" i="1" dirty="0">
              <a:solidFill>
                <a:srgbClr val="0070C0"/>
              </a:solidFill>
              <a:latin typeface="Times New Roman" panose="02020603050405020304" pitchFamily="18" charset="0"/>
              <a:ea typeface="Calibri" panose="020F0502020204030204" pitchFamily="34" charset="0"/>
            </a:endParaRPr>
          </a:p>
          <a:p>
            <a:pPr algn="ctr">
              <a:lnSpc>
                <a:spcPct val="150000"/>
              </a:lnSpc>
              <a:spcAft>
                <a:spcPts val="600"/>
              </a:spcAft>
            </a:pPr>
            <a:r>
              <a:rPr lang="en-US" dirty="0">
                <a:solidFill>
                  <a:srgbClr val="0070C0"/>
                </a:solidFill>
                <a:latin typeface="Times New Roman" panose="02020603050405020304" pitchFamily="18" charset="0"/>
                <a:ea typeface="Calibri" panose="020F0502020204030204" pitchFamily="34" charset="0"/>
              </a:rPr>
              <a:t>Joshua Charlat, Board Chair of Camp Ramah Canada</a:t>
            </a:r>
            <a:r>
              <a:rPr lang="en-US" dirty="0">
                <a:latin typeface="Times New Roman" panose="02020603050405020304" pitchFamily="18"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57273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30DC63C-465F-48D9-A46E-6171241E489D}"/>
              </a:ext>
            </a:extLst>
          </p:cNvPr>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 Box</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sp>
        <p:nvSpPr>
          <p:cNvPr id="4" name="Title 3">
            <a:extLst>
              <a:ext uri="{FF2B5EF4-FFF2-40B4-BE49-F238E27FC236}">
                <a16:creationId xmlns:a16="http://schemas.microsoft.com/office/drawing/2014/main" id="{0C8BC831-C4D2-49B9-9346-63FCA9FBDD03}"/>
              </a:ext>
            </a:extLst>
          </p:cNvPr>
          <p:cNvSpPr>
            <a:spLocks noGrp="1"/>
          </p:cNvSpPr>
          <p:nvPr>
            <p:ph type="title"/>
          </p:nvPr>
        </p:nvSpPr>
        <p:spPr>
          <a:xfrm>
            <a:off x="838200" y="679449"/>
            <a:ext cx="10515600" cy="1325563"/>
          </a:xfrm>
        </p:spPr>
        <p:txBody>
          <a:bodyPr>
            <a:normAutofit/>
          </a:bodyPr>
          <a:lstStyle/>
          <a:p>
            <a:pPr algn="l"/>
            <a:r>
              <a:rPr lang="en-US" sz="4800" dirty="0">
                <a:solidFill>
                  <a:schemeClr val="accent1"/>
                </a:solidFill>
              </a:rPr>
              <a:t>Headline here</a:t>
            </a:r>
          </a:p>
        </p:txBody>
      </p:sp>
      <p:pic>
        <p:nvPicPr>
          <p:cNvPr id="7" name="Picture 6">
            <a:extLst>
              <a:ext uri="{FF2B5EF4-FFF2-40B4-BE49-F238E27FC236}">
                <a16:creationId xmlns:a16="http://schemas.microsoft.com/office/drawing/2014/main" id="{018D4E6F-1BC3-4A78-8BDE-D947BD2B0418}"/>
              </a:ext>
            </a:extLst>
          </p:cNvPr>
          <p:cNvPicPr>
            <a:picLocks noChangeAspect="1"/>
          </p:cNvPicPr>
          <p:nvPr/>
        </p:nvPicPr>
        <p:blipFill>
          <a:blip r:embed="rId2"/>
          <a:stretch>
            <a:fillRect/>
          </a:stretch>
        </p:blipFill>
        <p:spPr>
          <a:xfrm>
            <a:off x="756920" y="5074403"/>
            <a:ext cx="4097232" cy="1138121"/>
          </a:xfrm>
          <a:prstGeom prst="rect">
            <a:avLst/>
          </a:prstGeom>
        </p:spPr>
      </p:pic>
      <p:pic>
        <p:nvPicPr>
          <p:cNvPr id="13" name="Content Placeholder 12" descr="A group of people standing in front of a crowd posing for the camera&#10;&#10;Description automatically generated">
            <a:extLst>
              <a:ext uri="{FF2B5EF4-FFF2-40B4-BE49-F238E27FC236}">
                <a16:creationId xmlns:a16="http://schemas.microsoft.com/office/drawing/2014/main" id="{67847395-44D3-44B4-8EE4-CD2686E09A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3" y="-13447"/>
            <a:ext cx="6034617" cy="4525963"/>
          </a:xfrm>
        </p:spPr>
      </p:pic>
      <p:pic>
        <p:nvPicPr>
          <p:cNvPr id="14" name="Picture 13" descr="A screen shot of an open computer sitting on top of a desk&#10;&#10;Description automatically generated">
            <a:extLst>
              <a:ext uri="{FF2B5EF4-FFF2-40B4-BE49-F238E27FC236}">
                <a16:creationId xmlns:a16="http://schemas.microsoft.com/office/drawing/2014/main" id="{F63E3B37-FCB7-4B2B-B1AD-611B9831B4FE}"/>
              </a:ext>
            </a:extLst>
          </p:cNvPr>
          <p:cNvPicPr>
            <a:picLocks noChangeAspect="1"/>
          </p:cNvPicPr>
          <p:nvPr/>
        </p:nvPicPr>
        <p:blipFill rotWithShape="1">
          <a:blip r:embed="rId4">
            <a:extLst>
              <a:ext uri="{28A0092B-C50C-407E-A947-70E740481C1C}">
                <a14:useLocalDpi xmlns:a14="http://schemas.microsoft.com/office/drawing/2010/main" val="0"/>
              </a:ext>
            </a:extLst>
          </a:blip>
          <a:srcRect l="19226" t="28160" r="13491" b="29984"/>
          <a:stretch/>
        </p:blipFill>
        <p:spPr>
          <a:xfrm>
            <a:off x="5264646" y="3525520"/>
            <a:ext cx="6926931" cy="3345926"/>
          </a:xfrm>
          <a:prstGeom prst="rect">
            <a:avLst/>
          </a:prstGeom>
        </p:spPr>
      </p:pic>
      <p:sp>
        <p:nvSpPr>
          <p:cNvPr id="15" name="Rectangle 2">
            <a:extLst>
              <a:ext uri="{FF2B5EF4-FFF2-40B4-BE49-F238E27FC236}">
                <a16:creationId xmlns:a16="http://schemas.microsoft.com/office/drawing/2014/main" id="{9E063F84-EC9A-4D83-944B-5E38B48F61EB}"/>
              </a:ext>
            </a:extLst>
          </p:cNvPr>
          <p:cNvSpPr>
            <a:spLocks noChangeArrowheads="1"/>
          </p:cNvSpPr>
          <p:nvPr/>
        </p:nvSpPr>
        <p:spPr bwMode="auto">
          <a:xfrm>
            <a:off x="0" y="448405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a:extLst>
              <a:ext uri="{FF2B5EF4-FFF2-40B4-BE49-F238E27FC236}">
                <a16:creationId xmlns:a16="http://schemas.microsoft.com/office/drawing/2014/main" id="{C35F8CBC-3557-4D58-A644-43DCAAA5081A}"/>
              </a:ext>
            </a:extLst>
          </p:cNvPr>
          <p:cNvSpPr txBox="1"/>
          <p:nvPr/>
        </p:nvSpPr>
        <p:spPr>
          <a:xfrm>
            <a:off x="1645920" y="3741510"/>
            <a:ext cx="3027680" cy="830997"/>
          </a:xfrm>
          <a:prstGeom prst="rect">
            <a:avLst/>
          </a:prstGeom>
          <a:noFill/>
        </p:spPr>
        <p:txBody>
          <a:bodyPr wrap="square" rtlCol="0">
            <a:spAutoFit/>
          </a:bodyPr>
          <a:lstStyle/>
          <a:p>
            <a:r>
              <a:rPr lang="en-US" sz="4800" b="1" dirty="0">
                <a:solidFill>
                  <a:schemeClr val="bg1"/>
                </a:solidFill>
                <a:latin typeface="Bradley Hand ITC" panose="03070402050302030203" pitchFamily="66" charset="0"/>
              </a:rPr>
              <a:t>LEAP</a:t>
            </a:r>
            <a:r>
              <a:rPr lang="en-US" sz="4000" b="1" dirty="0">
                <a:solidFill>
                  <a:schemeClr val="bg1"/>
                </a:solidFill>
                <a:latin typeface="Bradley Hand ITC" panose="03070402050302030203" pitchFamily="66" charset="0"/>
              </a:rPr>
              <a:t> 2020</a:t>
            </a:r>
          </a:p>
        </p:txBody>
      </p:sp>
      <p:sp>
        <p:nvSpPr>
          <p:cNvPr id="18" name="Rectangle 17">
            <a:extLst>
              <a:ext uri="{FF2B5EF4-FFF2-40B4-BE49-F238E27FC236}">
                <a16:creationId xmlns:a16="http://schemas.microsoft.com/office/drawing/2014/main" id="{9299F443-9951-4281-A892-A5DF2C582EA8}"/>
              </a:ext>
            </a:extLst>
          </p:cNvPr>
          <p:cNvSpPr/>
          <p:nvPr/>
        </p:nvSpPr>
        <p:spPr>
          <a:xfrm>
            <a:off x="6464300" y="460006"/>
            <a:ext cx="5209540" cy="2308324"/>
          </a:xfrm>
          <a:prstGeom prst="rect">
            <a:avLst/>
          </a:prstGeom>
        </p:spPr>
        <p:txBody>
          <a:bodyPr wrap="square">
            <a:spAutoFit/>
          </a:bodyPr>
          <a:lstStyle/>
          <a:p>
            <a:pPr algn="ctr"/>
            <a:r>
              <a:rPr lang="en-US" sz="3600" i="1" dirty="0">
                <a:latin typeface="Times New Roman" panose="02020603050405020304" pitchFamily="18" charset="0"/>
                <a:ea typeface="Calibri" panose="020F0502020204030204" pitchFamily="34" charset="0"/>
              </a:rPr>
              <a:t>“…I thought it was really helpful to have in the midst of this communal crisis. Thank you!”</a:t>
            </a:r>
            <a:endParaRPr lang="en-US" sz="32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60512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8D4E6F-1BC3-4A78-8BDE-D947BD2B0418}"/>
              </a:ext>
            </a:extLst>
          </p:cNvPr>
          <p:cNvPicPr>
            <a:picLocks noChangeAspect="1"/>
          </p:cNvPicPr>
          <p:nvPr/>
        </p:nvPicPr>
        <p:blipFill>
          <a:blip r:embed="rId2"/>
          <a:stretch>
            <a:fillRect/>
          </a:stretch>
        </p:blipFill>
        <p:spPr>
          <a:xfrm>
            <a:off x="5946139" y="294240"/>
            <a:ext cx="5638801" cy="1566334"/>
          </a:xfrm>
          <a:prstGeom prst="rect">
            <a:avLst/>
          </a:prstGeom>
        </p:spPr>
      </p:pic>
      <p:sp>
        <p:nvSpPr>
          <p:cNvPr id="15" name="Rectangle 2">
            <a:extLst>
              <a:ext uri="{FF2B5EF4-FFF2-40B4-BE49-F238E27FC236}">
                <a16:creationId xmlns:a16="http://schemas.microsoft.com/office/drawing/2014/main" id="{9E063F84-EC9A-4D83-944B-5E38B48F61EB}"/>
              </a:ext>
            </a:extLst>
          </p:cNvPr>
          <p:cNvSpPr>
            <a:spLocks noChangeArrowheads="1"/>
          </p:cNvSpPr>
          <p:nvPr/>
        </p:nvSpPr>
        <p:spPr bwMode="auto">
          <a:xfrm>
            <a:off x="0" y="448405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1EA21690-B9D7-4EF0-98CA-8C026522B9A2}"/>
              </a:ext>
            </a:extLst>
          </p:cNvPr>
          <p:cNvSpPr>
            <a:spLocks noGrp="1"/>
          </p:cNvSpPr>
          <p:nvPr>
            <p:ph idx="1"/>
          </p:nvPr>
        </p:nvSpPr>
        <p:spPr>
          <a:xfrm>
            <a:off x="508000" y="1038939"/>
            <a:ext cx="4828962" cy="5003642"/>
          </a:xfrm>
        </p:spPr>
        <p:txBody>
          <a:bodyPr>
            <a:normAutofit lnSpcReduction="10000"/>
          </a:bodyPr>
          <a:lstStyle/>
          <a:p>
            <a:r>
              <a:rPr lang="en-US" dirty="0">
                <a:latin typeface="Times New Roman" panose="02020603050405020304" pitchFamily="18" charset="0"/>
                <a:cs typeface="Times New Roman" panose="02020603050405020304" pitchFamily="18" charset="0"/>
              </a:rPr>
              <a:t>8-12 participants</a:t>
            </a:r>
          </a:p>
          <a:p>
            <a:pPr marL="0" indent="0">
              <a:buNone/>
            </a:pPr>
            <a:endParaRPr lang="en-US" sz="12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Board Chairs/Camp Committee Chairs and Vice Chairs ONLY  </a:t>
            </a:r>
          </a:p>
          <a:p>
            <a:pPr marL="0" indent="0">
              <a:buNone/>
            </a:pPr>
            <a:endParaRPr lang="en-US" sz="12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New Cohort </a:t>
            </a:r>
            <a:r>
              <a:rPr lang="en-US" b="1" dirty="0">
                <a:latin typeface="Times New Roman" panose="02020603050405020304" pitchFamily="18" charset="0"/>
                <a:cs typeface="Times New Roman" panose="02020603050405020304" pitchFamily="18" charset="0"/>
              </a:rPr>
              <a:t>applications </a:t>
            </a:r>
            <a:r>
              <a:rPr lang="en-US" dirty="0">
                <a:latin typeface="Times New Roman" panose="02020603050405020304" pitchFamily="18" charset="0"/>
                <a:cs typeface="Times New Roman" panose="02020603050405020304" pitchFamily="18" charset="0"/>
              </a:rPr>
              <a:t>will open in late September or early October.</a:t>
            </a:r>
          </a:p>
          <a:p>
            <a:pPr marL="0" indent="0">
              <a:buNone/>
            </a:pPr>
            <a:endParaRPr lang="en-US" sz="13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hlinkClick r:id="rId3"/>
              </a:rPr>
              <a:t>https://jcamp180.org/leap</a:t>
            </a:r>
            <a:endParaRPr lang="en-US" dirty="0">
              <a:latin typeface="Times New Roman" panose="02020603050405020304" pitchFamily="18" charset="0"/>
              <a:cs typeface="Times New Roman" panose="02020603050405020304" pitchFamily="18" charset="0"/>
            </a:endParaRP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endParaRPr lang="en-US" sz="1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653FB45-7436-475A-8191-D05EDB04DC68}"/>
              </a:ext>
            </a:extLst>
          </p:cNvPr>
          <p:cNvPicPr>
            <a:picLocks noChangeAspect="1"/>
          </p:cNvPicPr>
          <p:nvPr/>
        </p:nvPicPr>
        <p:blipFill>
          <a:blip r:embed="rId4"/>
          <a:stretch>
            <a:fillRect/>
          </a:stretch>
        </p:blipFill>
        <p:spPr>
          <a:xfrm>
            <a:off x="5080000" y="1999450"/>
            <a:ext cx="7032515" cy="4535562"/>
          </a:xfrm>
          <a:prstGeom prst="rect">
            <a:avLst/>
          </a:prstGeom>
        </p:spPr>
      </p:pic>
    </p:spTree>
    <p:extLst>
      <p:ext uri="{BB962C8B-B14F-4D97-AF65-F5344CB8AC3E}">
        <p14:creationId xmlns:p14="http://schemas.microsoft.com/office/powerpoint/2010/main" val="2978414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D3C1B3C-3EA0-43A2-A402-782A7E4EB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sp>
        <p:nvSpPr>
          <p:cNvPr id="31" name="Subtitle 2"/>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4" name="Picture 3" descr="A close up of a sign&#10;&#10;Description automatically generated">
            <a:extLst>
              <a:ext uri="{FF2B5EF4-FFF2-40B4-BE49-F238E27FC236}">
                <a16:creationId xmlns:a16="http://schemas.microsoft.com/office/drawing/2014/main" id="{A77B6BBB-B710-4C1D-AB5E-685B38A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0700" y="-465180"/>
            <a:ext cx="6070600" cy="2975784"/>
          </a:xfrm>
          <a:prstGeom prst="rect">
            <a:avLst/>
          </a:prstGeom>
        </p:spPr>
      </p:pic>
      <p:sp>
        <p:nvSpPr>
          <p:cNvPr id="3" name="TextBox 2">
            <a:extLst>
              <a:ext uri="{FF2B5EF4-FFF2-40B4-BE49-F238E27FC236}">
                <a16:creationId xmlns:a16="http://schemas.microsoft.com/office/drawing/2014/main" id="{9C756663-4332-45D1-9377-4AC5E91F5460}"/>
              </a:ext>
            </a:extLst>
          </p:cNvPr>
          <p:cNvSpPr txBox="1"/>
          <p:nvPr/>
        </p:nvSpPr>
        <p:spPr>
          <a:xfrm>
            <a:off x="1503680" y="2428240"/>
            <a:ext cx="9326880" cy="3416320"/>
          </a:xfrm>
          <a:prstGeom prst="rect">
            <a:avLst/>
          </a:prstGeom>
          <a:no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Thank you!  Your </a:t>
            </a:r>
            <a:r>
              <a:rPr lang="en-US" sz="5400" b="1" dirty="0">
                <a:solidFill>
                  <a:srgbClr val="0070C0"/>
                </a:solidFill>
                <a:latin typeface="Times New Roman" panose="02020603050405020304" pitchFamily="18" charset="0"/>
                <a:cs typeface="Times New Roman" panose="02020603050405020304" pitchFamily="18" charset="0"/>
              </a:rPr>
              <a:t>love of camp </a:t>
            </a:r>
            <a:r>
              <a:rPr lang="en-US" sz="5400" b="1" dirty="0">
                <a:latin typeface="Times New Roman" panose="02020603050405020304" pitchFamily="18" charset="0"/>
                <a:cs typeface="Times New Roman" panose="02020603050405020304" pitchFamily="18" charset="0"/>
              </a:rPr>
              <a:t>and the </a:t>
            </a:r>
            <a:r>
              <a:rPr lang="en-US" sz="5400" b="1" dirty="0">
                <a:solidFill>
                  <a:schemeClr val="accent6">
                    <a:lumMod val="75000"/>
                  </a:schemeClr>
                </a:solidFill>
                <a:latin typeface="Times New Roman" panose="02020603050405020304" pitchFamily="18" charset="0"/>
                <a:cs typeface="Times New Roman" panose="02020603050405020304" pitchFamily="18" charset="0"/>
              </a:rPr>
              <a:t>generosity </a:t>
            </a:r>
            <a:r>
              <a:rPr lang="en-US" sz="5400" b="1" dirty="0">
                <a:latin typeface="Times New Roman" panose="02020603050405020304" pitchFamily="18" charset="0"/>
                <a:cs typeface="Times New Roman" panose="02020603050405020304" pitchFamily="18" charset="0"/>
              </a:rPr>
              <a:t>of your time, energy, and resources </a:t>
            </a:r>
            <a:r>
              <a:rPr lang="en-US" sz="5400" b="1" dirty="0">
                <a:solidFill>
                  <a:srgbClr val="663300"/>
                </a:solidFill>
                <a:latin typeface="Times New Roman" panose="02020603050405020304" pitchFamily="18" charset="0"/>
                <a:cs typeface="Times New Roman" panose="02020603050405020304" pitchFamily="18" charset="0"/>
              </a:rPr>
              <a:t>DO NOT </a:t>
            </a:r>
            <a:r>
              <a:rPr lang="en-US" sz="5400" b="1" dirty="0">
                <a:latin typeface="Times New Roman" panose="02020603050405020304" pitchFamily="18" charset="0"/>
                <a:cs typeface="Times New Roman" panose="02020603050405020304" pitchFamily="18" charset="0"/>
              </a:rPr>
              <a:t>go unnoticed!</a:t>
            </a:r>
          </a:p>
        </p:txBody>
      </p:sp>
    </p:spTree>
    <p:extLst>
      <p:ext uri="{BB962C8B-B14F-4D97-AF65-F5344CB8AC3E}">
        <p14:creationId xmlns:p14="http://schemas.microsoft.com/office/powerpoint/2010/main" val="3887452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D3C1B3C-3EA0-43A2-A402-782A7E4EB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65872"/>
          </a:xfrm>
          <a:prstGeom prst="rect">
            <a:avLst/>
          </a:prstGeom>
        </p:spPr>
      </p:pic>
      <p:pic>
        <p:nvPicPr>
          <p:cNvPr id="23" name="Picture 22"/>
          <p:cNvPicPr>
            <a:picLocks noChangeAspect="1"/>
          </p:cNvPicPr>
          <p:nvPr/>
        </p:nvPicPr>
        <p:blipFill>
          <a:blip r:embed="rId4">
            <a:alphaModFix amt="50000"/>
          </a:blip>
          <a:stretch>
            <a:fillRect/>
          </a:stretch>
        </p:blipFill>
        <p:spPr>
          <a:xfrm>
            <a:off x="5775602" y="-288212"/>
            <a:ext cx="6416398" cy="7052877"/>
          </a:xfrm>
          <a:prstGeom prst="rect">
            <a:avLst/>
          </a:prstGeom>
          <a:noFill/>
        </p:spPr>
      </p:pic>
      <p:pic>
        <p:nvPicPr>
          <p:cNvPr id="25" name="Picture 24"/>
          <p:cNvPicPr>
            <a:picLocks noChangeAspect="1"/>
          </p:cNvPicPr>
          <p:nvPr/>
        </p:nvPicPr>
        <p:blipFill>
          <a:blip r:embed="rId5"/>
          <a:stretch>
            <a:fillRect/>
          </a:stretch>
        </p:blipFill>
        <p:spPr>
          <a:xfrm>
            <a:off x="8127651" y="6275703"/>
            <a:ext cx="3147955" cy="146417"/>
          </a:xfrm>
          <a:prstGeom prst="rect">
            <a:avLst/>
          </a:prstGeom>
        </p:spPr>
      </p:pic>
      <p:sp>
        <p:nvSpPr>
          <p:cNvPr id="29" name="Subtitle 2"/>
          <p:cNvSpPr>
            <a:spLocks noGrp="1"/>
          </p:cNvSpPr>
          <p:nvPr>
            <p:ph type="subTitle" idx="1"/>
          </p:nvPr>
        </p:nvSpPr>
        <p:spPr>
          <a:xfrm>
            <a:off x="1345851" y="3441367"/>
            <a:ext cx="6781800" cy="2745792"/>
          </a:xfrm>
        </p:spPr>
        <p:txBody>
          <a:bodyPr>
            <a:noAutofit/>
          </a:bodyPr>
          <a:lstStyle/>
          <a:p>
            <a:pPr algn="l">
              <a:lnSpc>
                <a:spcPct val="130000"/>
              </a:lnSpc>
            </a:pPr>
            <a:r>
              <a:rPr lang="en-US" sz="2000" b="1" dirty="0">
                <a:solidFill>
                  <a:schemeClr val="accent2">
                    <a:lumMod val="75000"/>
                  </a:schemeClr>
                </a:solidFill>
                <a:latin typeface="Times New Roman" panose="02020603050405020304" pitchFamily="18" charset="0"/>
                <a:cs typeface="Times New Roman" panose="02020603050405020304" pitchFamily="18" charset="0"/>
              </a:rPr>
              <a:t>July 7, 2020</a:t>
            </a:r>
          </a:p>
          <a:p>
            <a:pPr algn="l">
              <a:lnSpc>
                <a:spcPct val="130000"/>
              </a:lnSpc>
            </a:pPr>
            <a:endParaRPr lang="en-US" sz="2000" b="1" dirty="0">
              <a:solidFill>
                <a:schemeClr val="accent2">
                  <a:lumMod val="75000"/>
                </a:schemeClr>
              </a:solidFill>
              <a:latin typeface="Times New Roman" panose="02020603050405020304" pitchFamily="18" charset="0"/>
              <a:cs typeface="Times New Roman" panose="02020603050405020304" pitchFamily="18" charset="0"/>
            </a:endParaRPr>
          </a:p>
          <a:p>
            <a:pPr algn="l">
              <a:lnSpc>
                <a:spcPct val="130000"/>
              </a:lnSpc>
              <a:spcBef>
                <a:spcPts val="0"/>
              </a:spcBef>
            </a:pPr>
            <a:r>
              <a:rPr lang="en-US" sz="2000" b="1" dirty="0">
                <a:solidFill>
                  <a:schemeClr val="accent2">
                    <a:lumMod val="75000"/>
                  </a:schemeClr>
                </a:solidFill>
                <a:latin typeface="Times New Roman" panose="02020603050405020304" pitchFamily="18" charset="0"/>
                <a:cs typeface="Times New Roman" panose="02020603050405020304" pitchFamily="18" charset="0"/>
              </a:rPr>
              <a:t>Natasha Dresner</a:t>
            </a:r>
          </a:p>
          <a:p>
            <a:pPr algn="l">
              <a:lnSpc>
                <a:spcPct val="130000"/>
              </a:lnSpc>
              <a:spcBef>
                <a:spcPts val="0"/>
              </a:spcBef>
            </a:pPr>
            <a:r>
              <a:rPr lang="en-US" sz="2000" b="1" dirty="0">
                <a:solidFill>
                  <a:schemeClr val="accent2">
                    <a:lumMod val="75000"/>
                  </a:schemeClr>
                </a:solidFill>
                <a:latin typeface="Times New Roman" panose="02020603050405020304" pitchFamily="18" charset="0"/>
                <a:cs typeface="Times New Roman" panose="02020603050405020304" pitchFamily="18" charset="0"/>
              </a:rPr>
              <a:t>JCamp 180 Mentor and LEAP Director</a:t>
            </a:r>
          </a:p>
          <a:p>
            <a:pPr algn="l">
              <a:lnSpc>
                <a:spcPct val="130000"/>
              </a:lnSpc>
              <a:spcBef>
                <a:spcPts val="0"/>
              </a:spcBef>
            </a:pPr>
            <a:r>
              <a:rPr lang="en-US" sz="2000" b="1" dirty="0">
                <a:solidFill>
                  <a:srgbClr val="090809"/>
                </a:solidFill>
                <a:latin typeface="Times New Roman" panose="02020603050405020304" pitchFamily="18" charset="0"/>
                <a:cs typeface="Times New Roman" panose="02020603050405020304" pitchFamily="18" charset="0"/>
                <a:hlinkClick r:id="rId6"/>
              </a:rPr>
              <a:t>Natasha@hgf.org</a:t>
            </a:r>
            <a:endParaRPr lang="en-US" sz="2000" b="1" dirty="0">
              <a:solidFill>
                <a:srgbClr val="090809"/>
              </a:solidFill>
              <a:latin typeface="Times New Roman" panose="02020603050405020304" pitchFamily="18" charset="0"/>
              <a:cs typeface="Times New Roman" panose="02020603050405020304" pitchFamily="18" charset="0"/>
            </a:endParaRPr>
          </a:p>
          <a:p>
            <a:pPr algn="l">
              <a:lnSpc>
                <a:spcPct val="130000"/>
              </a:lnSpc>
            </a:pPr>
            <a:endParaRPr lang="en-US" sz="2000"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7"/>
          <a:stretch>
            <a:fillRect/>
          </a:stretch>
        </p:blipFill>
        <p:spPr>
          <a:xfrm>
            <a:off x="329502" y="569826"/>
            <a:ext cx="5177218" cy="2102254"/>
          </a:xfrm>
          <a:prstGeom prst="rect">
            <a:avLst/>
          </a:prstGeom>
        </p:spPr>
      </p:pic>
      <p:sp>
        <p:nvSpPr>
          <p:cNvPr id="31" name="Subtitle 2"/>
          <p:cNvSpPr txBox="1">
            <a:spLocks/>
          </p:cNvSpPr>
          <p:nvPr/>
        </p:nvSpPr>
        <p:spPr>
          <a:xfrm>
            <a:off x="364404" y="660400"/>
            <a:ext cx="5142316" cy="2102254"/>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600" b="1" kern="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How Should/Can BOARD CHAIRS be Supporting their Top Professional Right NOW? </a:t>
            </a:r>
            <a:endParaRPr lang="en-US" sz="3600" dirty="0">
              <a:solidFill>
                <a:schemeClr val="bg1"/>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chemeClr val="bg1"/>
              </a:solidFill>
              <a:effectLst/>
              <a:uLnTx/>
              <a:uFillTx/>
              <a:latin typeface="Arial"/>
              <a:ea typeface="+mn-ea"/>
              <a:cs typeface="Arial"/>
            </a:endParaRPr>
          </a:p>
        </p:txBody>
      </p:sp>
      <p:pic>
        <p:nvPicPr>
          <p:cNvPr id="4" name="Picture 3" descr="A close up of a sign&#10;&#10;Description automatically generated">
            <a:extLst>
              <a:ext uri="{FF2B5EF4-FFF2-40B4-BE49-F238E27FC236}">
                <a16:creationId xmlns:a16="http://schemas.microsoft.com/office/drawing/2014/main" id="{A77B6BBB-B710-4C1D-AB5E-685B38AC93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3200" y="-306534"/>
            <a:ext cx="5546004" cy="2718629"/>
          </a:xfrm>
          <a:prstGeom prst="rect">
            <a:avLst/>
          </a:prstGeom>
        </p:spPr>
      </p:pic>
    </p:spTree>
    <p:extLst>
      <p:ext uri="{BB962C8B-B14F-4D97-AF65-F5344CB8AC3E}">
        <p14:creationId xmlns:p14="http://schemas.microsoft.com/office/powerpoint/2010/main" val="1518341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6880DE-571F-4CEC-9D1A-1DC4A73FE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sp>
        <p:nvSpPr>
          <p:cNvPr id="9" name="Subtitle 2">
            <a:extLst>
              <a:ext uri="{FF2B5EF4-FFF2-40B4-BE49-F238E27FC236}">
                <a16:creationId xmlns:a16="http://schemas.microsoft.com/office/drawing/2014/main" id="{E30DC63C-465F-48D9-A46E-6171241E489D}"/>
              </a:ext>
            </a:extLst>
          </p:cNvPr>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 Box</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sp>
        <p:nvSpPr>
          <p:cNvPr id="5" name="Content Placeholder 4">
            <a:extLst>
              <a:ext uri="{FF2B5EF4-FFF2-40B4-BE49-F238E27FC236}">
                <a16:creationId xmlns:a16="http://schemas.microsoft.com/office/drawing/2014/main" id="{5C9CBADA-0C8E-4121-9AB5-D26CB035BEDB}"/>
              </a:ext>
            </a:extLst>
          </p:cNvPr>
          <p:cNvSpPr>
            <a:spLocks noGrp="1"/>
          </p:cNvSpPr>
          <p:nvPr>
            <p:ph idx="1"/>
          </p:nvPr>
        </p:nvSpPr>
        <p:spPr>
          <a:xfrm>
            <a:off x="589165" y="741176"/>
            <a:ext cx="4662084" cy="4067062"/>
          </a:xfrm>
        </p:spPr>
        <p:txBody>
          <a:bodyPr>
            <a:normAutofit lnSpcReduction="10000"/>
          </a:bodyPr>
          <a:lstStyle/>
          <a:p>
            <a:pPr marL="0" indent="0" algn="ctr">
              <a:buNone/>
            </a:pPr>
            <a:r>
              <a:rPr lang="en-US" sz="6600" b="1" dirty="0">
                <a:latin typeface="Times New Roman" panose="02020603050405020304" pitchFamily="18" charset="0"/>
                <a:cs typeface="Times New Roman" panose="02020603050405020304" pitchFamily="18" charset="0"/>
              </a:rPr>
              <a:t>Why is it important to support your TP? </a:t>
            </a:r>
            <a:endParaRPr lang="en-US" sz="4000" b="1" dirty="0">
              <a:latin typeface="Times New Roman" panose="02020603050405020304" pitchFamily="18" charset="0"/>
              <a:cs typeface="Times New Roman" panose="02020603050405020304" pitchFamily="18" charset="0"/>
            </a:endParaRPr>
          </a:p>
        </p:txBody>
      </p:sp>
      <p:pic>
        <p:nvPicPr>
          <p:cNvPr id="12" name="Picture 11" descr="A close up of a logo&#10;&#10;Description automatically generated">
            <a:extLst>
              <a:ext uri="{FF2B5EF4-FFF2-40B4-BE49-F238E27FC236}">
                <a16:creationId xmlns:a16="http://schemas.microsoft.com/office/drawing/2014/main" id="{01CA6AA9-B797-4D11-B284-B93DC408F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974" y="177290"/>
            <a:ext cx="8073706" cy="6345934"/>
          </a:xfrm>
          <a:prstGeom prst="rect">
            <a:avLst/>
          </a:prstGeom>
        </p:spPr>
      </p:pic>
    </p:spTree>
    <p:extLst>
      <p:ext uri="{BB962C8B-B14F-4D97-AF65-F5344CB8AC3E}">
        <p14:creationId xmlns:p14="http://schemas.microsoft.com/office/powerpoint/2010/main" val="3950294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6880DE-571F-4CEC-9D1A-1DC4A73FE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pic>
        <p:nvPicPr>
          <p:cNvPr id="7" name="Picture 6">
            <a:extLst>
              <a:ext uri="{FF2B5EF4-FFF2-40B4-BE49-F238E27FC236}">
                <a16:creationId xmlns:a16="http://schemas.microsoft.com/office/drawing/2014/main" id="{47FE5E0D-0206-45C7-88E9-81585DFDE4A4}"/>
              </a:ext>
            </a:extLst>
          </p:cNvPr>
          <p:cNvPicPr>
            <a:picLocks noChangeAspect="1"/>
          </p:cNvPicPr>
          <p:nvPr/>
        </p:nvPicPr>
        <p:blipFill>
          <a:blip r:embed="rId3">
            <a:alphaModFix amt="50000"/>
          </a:blip>
          <a:stretch>
            <a:fillRect/>
          </a:stretch>
        </p:blipFill>
        <p:spPr>
          <a:xfrm>
            <a:off x="5775602" y="-288212"/>
            <a:ext cx="6416398" cy="7052877"/>
          </a:xfrm>
          <a:prstGeom prst="rect">
            <a:avLst/>
          </a:prstGeom>
          <a:noFill/>
        </p:spPr>
      </p:pic>
      <p:pic>
        <p:nvPicPr>
          <p:cNvPr id="8" name="Picture 7">
            <a:extLst>
              <a:ext uri="{FF2B5EF4-FFF2-40B4-BE49-F238E27FC236}">
                <a16:creationId xmlns:a16="http://schemas.microsoft.com/office/drawing/2014/main" id="{E5B54485-1B58-4B65-AB12-C9334FFBC900}"/>
              </a:ext>
            </a:extLst>
          </p:cNvPr>
          <p:cNvPicPr>
            <a:picLocks noChangeAspect="1"/>
          </p:cNvPicPr>
          <p:nvPr/>
        </p:nvPicPr>
        <p:blipFill>
          <a:blip r:embed="rId4"/>
          <a:stretch>
            <a:fillRect/>
          </a:stretch>
        </p:blipFill>
        <p:spPr>
          <a:xfrm>
            <a:off x="8127651" y="6275703"/>
            <a:ext cx="3147955" cy="146417"/>
          </a:xfrm>
          <a:prstGeom prst="rect">
            <a:avLst/>
          </a:prstGeom>
        </p:spPr>
      </p:pic>
      <p:sp>
        <p:nvSpPr>
          <p:cNvPr id="9" name="Subtitle 2">
            <a:extLst>
              <a:ext uri="{FF2B5EF4-FFF2-40B4-BE49-F238E27FC236}">
                <a16:creationId xmlns:a16="http://schemas.microsoft.com/office/drawing/2014/main" id="{E30DC63C-465F-48D9-A46E-6171241E489D}"/>
              </a:ext>
            </a:extLst>
          </p:cNvPr>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 Box</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10" name="Picture 9" descr="A close up of a sign&#10;&#10;Description automatically generated">
            <a:extLst>
              <a:ext uri="{FF2B5EF4-FFF2-40B4-BE49-F238E27FC236}">
                <a16:creationId xmlns:a16="http://schemas.microsoft.com/office/drawing/2014/main" id="{69D39386-2146-496F-89C5-7B1B02B68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3801" y="0"/>
            <a:ext cx="2821940" cy="1383304"/>
          </a:xfrm>
          <a:prstGeom prst="rect">
            <a:avLst/>
          </a:prstGeom>
        </p:spPr>
      </p:pic>
      <p:sp>
        <p:nvSpPr>
          <p:cNvPr id="4" name="Title 3">
            <a:extLst>
              <a:ext uri="{FF2B5EF4-FFF2-40B4-BE49-F238E27FC236}">
                <a16:creationId xmlns:a16="http://schemas.microsoft.com/office/drawing/2014/main" id="{0C8BC831-C4D2-49B9-9346-63FCA9FBDD03}"/>
              </a:ext>
            </a:extLst>
          </p:cNvPr>
          <p:cNvSpPr>
            <a:spLocks noGrp="1"/>
          </p:cNvSpPr>
          <p:nvPr>
            <p:ph type="title"/>
          </p:nvPr>
        </p:nvSpPr>
        <p:spPr>
          <a:xfrm>
            <a:off x="1168400" y="283209"/>
            <a:ext cx="10185400" cy="1325563"/>
          </a:xfrm>
        </p:spPr>
        <p:txBody>
          <a:bodyPr>
            <a:normAutofit/>
          </a:bodyPr>
          <a:lstStyle/>
          <a:p>
            <a:pPr algn="l"/>
            <a:r>
              <a:rPr lang="en-US" sz="4800" dirty="0">
                <a:solidFill>
                  <a:schemeClr val="accent1"/>
                </a:solidFill>
                <a:latin typeface="Times New Roman" panose="02020603050405020304" pitchFamily="18" charset="0"/>
                <a:cs typeface="Times New Roman" panose="02020603050405020304" pitchFamily="18" charset="0"/>
              </a:rPr>
              <a:t>	  Breakout 1</a:t>
            </a:r>
          </a:p>
        </p:txBody>
      </p:sp>
      <p:sp>
        <p:nvSpPr>
          <p:cNvPr id="5" name="Content Placeholder 4">
            <a:extLst>
              <a:ext uri="{FF2B5EF4-FFF2-40B4-BE49-F238E27FC236}">
                <a16:creationId xmlns:a16="http://schemas.microsoft.com/office/drawing/2014/main" id="{5C9CBADA-0C8E-4121-9AB5-D26CB035BEDB}"/>
              </a:ext>
            </a:extLst>
          </p:cNvPr>
          <p:cNvSpPr>
            <a:spLocks noGrp="1"/>
          </p:cNvSpPr>
          <p:nvPr>
            <p:ph idx="1"/>
          </p:nvPr>
        </p:nvSpPr>
        <p:spPr>
          <a:xfrm>
            <a:off x="417916" y="2065768"/>
            <a:ext cx="6887124" cy="4067062"/>
          </a:xfrm>
        </p:spPr>
        <p:txBody>
          <a:bodyPr/>
          <a:lstStyle/>
          <a:p>
            <a:pPr marL="0" indent="0" algn="ctr">
              <a:buNone/>
            </a:pPr>
            <a:r>
              <a:rPr lang="en-US" sz="6000" b="1" dirty="0">
                <a:latin typeface="Times New Roman" panose="02020603050405020304" pitchFamily="18" charset="0"/>
                <a:cs typeface="Times New Roman" panose="02020603050405020304" pitchFamily="18" charset="0"/>
              </a:rPr>
              <a:t>What are you doing to support your Top Professional now?</a:t>
            </a:r>
            <a:r>
              <a:rPr lang="en-US" b="1" dirty="0">
                <a:latin typeface="Times New Roman" panose="02020603050405020304" pitchFamily="18" charset="0"/>
                <a:cs typeface="Times New Roman" panose="02020603050405020304" pitchFamily="18" charset="0"/>
              </a:rPr>
              <a:t> </a:t>
            </a:r>
          </a:p>
        </p:txBody>
      </p:sp>
      <p:pic>
        <p:nvPicPr>
          <p:cNvPr id="3" name="Picture 2" descr="A picture containing object, clock&#10;&#10;Description automatically generated">
            <a:extLst>
              <a:ext uri="{FF2B5EF4-FFF2-40B4-BE49-F238E27FC236}">
                <a16:creationId xmlns:a16="http://schemas.microsoft.com/office/drawing/2014/main" id="{7127718E-CBA8-4832-8429-04BEB71AC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5356" y="2122277"/>
            <a:ext cx="2931934" cy="3169658"/>
          </a:xfrm>
          <a:prstGeom prst="rect">
            <a:avLst/>
          </a:prstGeom>
        </p:spPr>
      </p:pic>
    </p:spTree>
    <p:extLst>
      <p:ext uri="{BB962C8B-B14F-4D97-AF65-F5344CB8AC3E}">
        <p14:creationId xmlns:p14="http://schemas.microsoft.com/office/powerpoint/2010/main" val="234552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6880DE-571F-4CEC-9D1A-1DC4A73FE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pic>
        <p:nvPicPr>
          <p:cNvPr id="7" name="Picture 6">
            <a:extLst>
              <a:ext uri="{FF2B5EF4-FFF2-40B4-BE49-F238E27FC236}">
                <a16:creationId xmlns:a16="http://schemas.microsoft.com/office/drawing/2014/main" id="{47FE5E0D-0206-45C7-88E9-81585DFDE4A4}"/>
              </a:ext>
            </a:extLst>
          </p:cNvPr>
          <p:cNvPicPr>
            <a:picLocks noChangeAspect="1"/>
          </p:cNvPicPr>
          <p:nvPr/>
        </p:nvPicPr>
        <p:blipFill>
          <a:blip r:embed="rId3">
            <a:alphaModFix amt="50000"/>
          </a:blip>
          <a:stretch>
            <a:fillRect/>
          </a:stretch>
        </p:blipFill>
        <p:spPr>
          <a:xfrm>
            <a:off x="5775602" y="-288212"/>
            <a:ext cx="6416398" cy="7052877"/>
          </a:xfrm>
          <a:prstGeom prst="rect">
            <a:avLst/>
          </a:prstGeom>
          <a:noFill/>
        </p:spPr>
      </p:pic>
      <p:pic>
        <p:nvPicPr>
          <p:cNvPr id="8" name="Picture 7">
            <a:extLst>
              <a:ext uri="{FF2B5EF4-FFF2-40B4-BE49-F238E27FC236}">
                <a16:creationId xmlns:a16="http://schemas.microsoft.com/office/drawing/2014/main" id="{E5B54485-1B58-4B65-AB12-C9334FFBC900}"/>
              </a:ext>
            </a:extLst>
          </p:cNvPr>
          <p:cNvPicPr>
            <a:picLocks noChangeAspect="1"/>
          </p:cNvPicPr>
          <p:nvPr/>
        </p:nvPicPr>
        <p:blipFill>
          <a:blip r:embed="rId4"/>
          <a:stretch>
            <a:fillRect/>
          </a:stretch>
        </p:blipFill>
        <p:spPr>
          <a:xfrm>
            <a:off x="8127651" y="6275703"/>
            <a:ext cx="3147955" cy="146417"/>
          </a:xfrm>
          <a:prstGeom prst="rect">
            <a:avLst/>
          </a:prstGeom>
        </p:spPr>
      </p:pic>
      <p:sp>
        <p:nvSpPr>
          <p:cNvPr id="9" name="Subtitle 2">
            <a:extLst>
              <a:ext uri="{FF2B5EF4-FFF2-40B4-BE49-F238E27FC236}">
                <a16:creationId xmlns:a16="http://schemas.microsoft.com/office/drawing/2014/main" id="{E30DC63C-465F-48D9-A46E-6171241E489D}"/>
              </a:ext>
            </a:extLst>
          </p:cNvPr>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 Box</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10" name="Picture 9" descr="A close up of a sign&#10;&#10;Description automatically generated">
            <a:extLst>
              <a:ext uri="{FF2B5EF4-FFF2-40B4-BE49-F238E27FC236}">
                <a16:creationId xmlns:a16="http://schemas.microsoft.com/office/drawing/2014/main" id="{69D39386-2146-496F-89C5-7B1B02B68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5890" y="-93376"/>
            <a:ext cx="3971553" cy="1946839"/>
          </a:xfrm>
          <a:prstGeom prst="rect">
            <a:avLst/>
          </a:prstGeom>
        </p:spPr>
      </p:pic>
      <p:sp>
        <p:nvSpPr>
          <p:cNvPr id="5" name="Content Placeholder 4">
            <a:extLst>
              <a:ext uri="{FF2B5EF4-FFF2-40B4-BE49-F238E27FC236}">
                <a16:creationId xmlns:a16="http://schemas.microsoft.com/office/drawing/2014/main" id="{5C9CBADA-0C8E-4121-9AB5-D26CB035BEDB}"/>
              </a:ext>
            </a:extLst>
          </p:cNvPr>
          <p:cNvSpPr>
            <a:spLocks noGrp="1"/>
          </p:cNvSpPr>
          <p:nvPr>
            <p:ph idx="1"/>
          </p:nvPr>
        </p:nvSpPr>
        <p:spPr>
          <a:xfrm>
            <a:off x="732876" y="1853463"/>
            <a:ext cx="10239924" cy="4067062"/>
          </a:xfrm>
        </p:spPr>
        <p:txBody>
          <a:bodyPr>
            <a:normAutofit/>
          </a:bodyPr>
          <a:lstStyle/>
          <a:p>
            <a:pPr marL="0" indent="0" algn="ctr">
              <a:buNone/>
            </a:pPr>
            <a:r>
              <a:rPr lang="en-US" sz="6000" dirty="0">
                <a:latin typeface="Times New Roman" panose="02020603050405020304" pitchFamily="18" charset="0"/>
                <a:cs typeface="Times New Roman" panose="02020603050405020304" pitchFamily="18" charset="0"/>
              </a:rPr>
              <a:t>What does support look like?</a:t>
            </a:r>
          </a:p>
          <a:p>
            <a:pPr marL="0" indent="0">
              <a:buNone/>
            </a:pPr>
            <a:r>
              <a:rPr lang="en-US" sz="4000" dirty="0">
                <a:latin typeface="Times New Roman" panose="02020603050405020304" pitchFamily="18" charset="0"/>
                <a:cs typeface="Times New Roman" panose="02020603050405020304" pitchFamily="18" charset="0"/>
              </a:rPr>
              <a:t>	- From Chair</a:t>
            </a:r>
          </a:p>
          <a:p>
            <a:pPr marL="0" indent="0">
              <a:buNone/>
            </a:pPr>
            <a:r>
              <a:rPr lang="en-US" sz="4000" dirty="0">
                <a:latin typeface="Times New Roman" panose="02020603050405020304" pitchFamily="18" charset="0"/>
                <a:cs typeface="Times New Roman" panose="02020603050405020304" pitchFamily="18" charset="0"/>
              </a:rPr>
              <a:t>	- From Board</a:t>
            </a:r>
          </a:p>
          <a:p>
            <a:pPr marL="0" indent="0">
              <a:buNone/>
            </a:pPr>
            <a:r>
              <a:rPr lang="en-US" sz="4000" dirty="0">
                <a:latin typeface="Times New Roman" panose="02020603050405020304" pitchFamily="18" charset="0"/>
                <a:cs typeface="Times New Roman" panose="02020603050405020304" pitchFamily="18" charset="0"/>
              </a:rPr>
              <a:t>	- From Staff</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075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6880DE-571F-4CEC-9D1A-1DC4A73FE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256"/>
            <a:ext cx="12192000" cy="6865872"/>
          </a:xfrm>
          <a:prstGeom prst="rect">
            <a:avLst/>
          </a:prstGeom>
        </p:spPr>
      </p:pic>
      <p:pic>
        <p:nvPicPr>
          <p:cNvPr id="7" name="Picture 6">
            <a:extLst>
              <a:ext uri="{FF2B5EF4-FFF2-40B4-BE49-F238E27FC236}">
                <a16:creationId xmlns:a16="http://schemas.microsoft.com/office/drawing/2014/main" id="{47FE5E0D-0206-45C7-88E9-81585DFDE4A4}"/>
              </a:ext>
            </a:extLst>
          </p:cNvPr>
          <p:cNvPicPr>
            <a:picLocks noChangeAspect="1"/>
          </p:cNvPicPr>
          <p:nvPr/>
        </p:nvPicPr>
        <p:blipFill>
          <a:blip r:embed="rId3">
            <a:alphaModFix amt="50000"/>
          </a:blip>
          <a:stretch>
            <a:fillRect/>
          </a:stretch>
        </p:blipFill>
        <p:spPr>
          <a:xfrm>
            <a:off x="5775602" y="-288212"/>
            <a:ext cx="6416398" cy="7052877"/>
          </a:xfrm>
          <a:prstGeom prst="rect">
            <a:avLst/>
          </a:prstGeom>
          <a:noFill/>
        </p:spPr>
      </p:pic>
      <p:sp>
        <p:nvSpPr>
          <p:cNvPr id="9" name="Subtitle 2">
            <a:extLst>
              <a:ext uri="{FF2B5EF4-FFF2-40B4-BE49-F238E27FC236}">
                <a16:creationId xmlns:a16="http://schemas.microsoft.com/office/drawing/2014/main" id="{E30DC63C-465F-48D9-A46E-6171241E489D}"/>
              </a:ext>
            </a:extLst>
          </p:cNvPr>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 Box</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10" name="Picture 9" descr="A close up of a sign&#10;&#10;Description automatically generated">
            <a:extLst>
              <a:ext uri="{FF2B5EF4-FFF2-40B4-BE49-F238E27FC236}">
                <a16:creationId xmlns:a16="http://schemas.microsoft.com/office/drawing/2014/main" id="{69D39386-2146-496F-89C5-7B1B02B68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3801" y="182761"/>
            <a:ext cx="2821940" cy="1383304"/>
          </a:xfrm>
          <a:prstGeom prst="rect">
            <a:avLst/>
          </a:prstGeom>
        </p:spPr>
      </p:pic>
      <p:sp>
        <p:nvSpPr>
          <p:cNvPr id="4" name="Title 3">
            <a:extLst>
              <a:ext uri="{FF2B5EF4-FFF2-40B4-BE49-F238E27FC236}">
                <a16:creationId xmlns:a16="http://schemas.microsoft.com/office/drawing/2014/main" id="{0C8BC831-C4D2-49B9-9346-63FCA9FBDD03}"/>
              </a:ext>
            </a:extLst>
          </p:cNvPr>
          <p:cNvSpPr>
            <a:spLocks noGrp="1"/>
          </p:cNvSpPr>
          <p:nvPr>
            <p:ph type="title"/>
          </p:nvPr>
        </p:nvSpPr>
        <p:spPr>
          <a:xfrm>
            <a:off x="1544320" y="283209"/>
            <a:ext cx="9809480" cy="1325563"/>
          </a:xfrm>
        </p:spPr>
        <p:txBody>
          <a:bodyPr>
            <a:normAutofit/>
          </a:bodyPr>
          <a:lstStyle/>
          <a:p>
            <a:pPr algn="l"/>
            <a:r>
              <a:rPr lang="en-US" sz="4800" dirty="0">
                <a:solidFill>
                  <a:schemeClr val="accent1"/>
                </a:solidFill>
                <a:latin typeface="Times New Roman" panose="02020603050405020304" pitchFamily="18" charset="0"/>
                <a:cs typeface="Times New Roman" panose="02020603050405020304" pitchFamily="18" charset="0"/>
              </a:rPr>
              <a:t>	  Breakout 2</a:t>
            </a:r>
          </a:p>
        </p:txBody>
      </p:sp>
      <p:sp>
        <p:nvSpPr>
          <p:cNvPr id="5" name="Content Placeholder 4">
            <a:extLst>
              <a:ext uri="{FF2B5EF4-FFF2-40B4-BE49-F238E27FC236}">
                <a16:creationId xmlns:a16="http://schemas.microsoft.com/office/drawing/2014/main" id="{5C9CBADA-0C8E-4121-9AB5-D26CB035BEDB}"/>
              </a:ext>
            </a:extLst>
          </p:cNvPr>
          <p:cNvSpPr>
            <a:spLocks noGrp="1"/>
          </p:cNvSpPr>
          <p:nvPr>
            <p:ph idx="1"/>
          </p:nvPr>
        </p:nvSpPr>
        <p:spPr>
          <a:xfrm>
            <a:off x="702396" y="1984488"/>
            <a:ext cx="6887124" cy="4067062"/>
          </a:xfrm>
        </p:spPr>
        <p:txBody>
          <a:bodyPr>
            <a:normAutofit/>
          </a:bodyPr>
          <a:lstStyle/>
          <a:p>
            <a:pPr>
              <a:buFontTx/>
              <a:buChar char="-"/>
            </a:pPr>
            <a:r>
              <a:rPr lang="en-US" sz="6600" b="1" dirty="0">
                <a:latin typeface="Times New Roman" panose="02020603050405020304" pitchFamily="18" charset="0"/>
                <a:cs typeface="Times New Roman" panose="02020603050405020304" pitchFamily="18" charset="0"/>
              </a:rPr>
              <a:t>What should you do more of?</a:t>
            </a:r>
            <a:endParaRPr lang="en-US" sz="6600" b="1" dirty="0">
              <a:solidFill>
                <a:schemeClr val="accent6">
                  <a:lumMod val="75000"/>
                </a:schemeClr>
              </a:solidFill>
              <a:latin typeface="Times New Roman" panose="02020603050405020304" pitchFamily="18" charset="0"/>
              <a:cs typeface="Times New Roman" panose="02020603050405020304" pitchFamily="18" charset="0"/>
            </a:endParaRPr>
          </a:p>
          <a:p>
            <a:pPr>
              <a:buFontTx/>
              <a:buChar char="-"/>
            </a:pPr>
            <a:r>
              <a:rPr lang="en-US" sz="6600" b="1" dirty="0">
                <a:solidFill>
                  <a:schemeClr val="accent6">
                    <a:lumMod val="75000"/>
                  </a:schemeClr>
                </a:solidFill>
                <a:latin typeface="Times New Roman" panose="02020603050405020304" pitchFamily="18" charset="0"/>
                <a:cs typeface="Times New Roman" panose="02020603050405020304" pitchFamily="18" charset="0"/>
              </a:rPr>
              <a:t> Stop doing? </a:t>
            </a:r>
          </a:p>
        </p:txBody>
      </p:sp>
      <p:pic>
        <p:nvPicPr>
          <p:cNvPr id="3" name="Picture 2" descr="A picture containing object, clock&#10;&#10;Description automatically generated">
            <a:extLst>
              <a:ext uri="{FF2B5EF4-FFF2-40B4-BE49-F238E27FC236}">
                <a16:creationId xmlns:a16="http://schemas.microsoft.com/office/drawing/2014/main" id="{7127718E-CBA8-4832-8429-04BEB71AC7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5356" y="2122277"/>
            <a:ext cx="2931934" cy="3169658"/>
          </a:xfrm>
          <a:prstGeom prst="rect">
            <a:avLst/>
          </a:prstGeom>
        </p:spPr>
      </p:pic>
    </p:spTree>
    <p:extLst>
      <p:ext uri="{BB962C8B-B14F-4D97-AF65-F5344CB8AC3E}">
        <p14:creationId xmlns:p14="http://schemas.microsoft.com/office/powerpoint/2010/main" val="2316112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6880DE-571F-4CEC-9D1A-1DC4A73FE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pic>
        <p:nvPicPr>
          <p:cNvPr id="7" name="Picture 6">
            <a:extLst>
              <a:ext uri="{FF2B5EF4-FFF2-40B4-BE49-F238E27FC236}">
                <a16:creationId xmlns:a16="http://schemas.microsoft.com/office/drawing/2014/main" id="{47FE5E0D-0206-45C7-88E9-81585DFDE4A4}"/>
              </a:ext>
            </a:extLst>
          </p:cNvPr>
          <p:cNvPicPr>
            <a:picLocks noChangeAspect="1"/>
          </p:cNvPicPr>
          <p:nvPr/>
        </p:nvPicPr>
        <p:blipFill>
          <a:blip r:embed="rId3">
            <a:alphaModFix amt="50000"/>
          </a:blip>
          <a:stretch>
            <a:fillRect/>
          </a:stretch>
        </p:blipFill>
        <p:spPr>
          <a:xfrm>
            <a:off x="5775602" y="-288212"/>
            <a:ext cx="6416398" cy="7052877"/>
          </a:xfrm>
          <a:prstGeom prst="rect">
            <a:avLst/>
          </a:prstGeom>
          <a:noFill/>
        </p:spPr>
      </p:pic>
      <p:pic>
        <p:nvPicPr>
          <p:cNvPr id="8" name="Picture 7">
            <a:extLst>
              <a:ext uri="{FF2B5EF4-FFF2-40B4-BE49-F238E27FC236}">
                <a16:creationId xmlns:a16="http://schemas.microsoft.com/office/drawing/2014/main" id="{E5B54485-1B58-4B65-AB12-C9334FFBC900}"/>
              </a:ext>
            </a:extLst>
          </p:cNvPr>
          <p:cNvPicPr>
            <a:picLocks noChangeAspect="1"/>
          </p:cNvPicPr>
          <p:nvPr/>
        </p:nvPicPr>
        <p:blipFill>
          <a:blip r:embed="rId4"/>
          <a:stretch>
            <a:fillRect/>
          </a:stretch>
        </p:blipFill>
        <p:spPr>
          <a:xfrm>
            <a:off x="8127651" y="6275703"/>
            <a:ext cx="3147955" cy="146417"/>
          </a:xfrm>
          <a:prstGeom prst="rect">
            <a:avLst/>
          </a:prstGeom>
        </p:spPr>
      </p:pic>
      <p:sp>
        <p:nvSpPr>
          <p:cNvPr id="9" name="Subtitle 2">
            <a:extLst>
              <a:ext uri="{FF2B5EF4-FFF2-40B4-BE49-F238E27FC236}">
                <a16:creationId xmlns:a16="http://schemas.microsoft.com/office/drawing/2014/main" id="{E30DC63C-465F-48D9-A46E-6171241E489D}"/>
              </a:ext>
            </a:extLst>
          </p:cNvPr>
          <p:cNvSpPr txBox="1">
            <a:spLocks/>
          </p:cNvSpPr>
          <p:nvPr/>
        </p:nvSpPr>
        <p:spPr>
          <a:xfrm>
            <a:off x="732877" y="254778"/>
            <a:ext cx="7078456" cy="135050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r>
              <a:rPr 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What you could do to support your Top Professional: </a:t>
            </a: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10" name="Picture 9" descr="A close up of a sign&#10;&#10;Description automatically generated">
            <a:extLst>
              <a:ext uri="{FF2B5EF4-FFF2-40B4-BE49-F238E27FC236}">
                <a16:creationId xmlns:a16="http://schemas.microsoft.com/office/drawing/2014/main" id="{69D39386-2146-496F-89C5-7B1B02B68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5890" y="-93376"/>
            <a:ext cx="3971553" cy="1946839"/>
          </a:xfrm>
          <a:prstGeom prst="rect">
            <a:avLst/>
          </a:prstGeom>
        </p:spPr>
      </p:pic>
      <p:sp>
        <p:nvSpPr>
          <p:cNvPr id="5" name="Content Placeholder 4">
            <a:extLst>
              <a:ext uri="{FF2B5EF4-FFF2-40B4-BE49-F238E27FC236}">
                <a16:creationId xmlns:a16="http://schemas.microsoft.com/office/drawing/2014/main" id="{5C9CBADA-0C8E-4121-9AB5-D26CB035BEDB}"/>
              </a:ext>
            </a:extLst>
          </p:cNvPr>
          <p:cNvSpPr>
            <a:spLocks noGrp="1"/>
          </p:cNvSpPr>
          <p:nvPr>
            <p:ph idx="1"/>
          </p:nvPr>
        </p:nvSpPr>
        <p:spPr>
          <a:xfrm>
            <a:off x="590635" y="1635760"/>
            <a:ext cx="11254567" cy="4816840"/>
          </a:xfrm>
        </p:spPr>
        <p:txBody>
          <a:bodyPr>
            <a:normAutofit fontScale="92500"/>
          </a:bodyPr>
          <a:lstStyle/>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be proactive and listen</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make sure the Board is too </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have regular check-ins (not just about business)  </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be genuine when asking “What does support look like to you?”</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ask for the support you need </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appreciate them (publicly &amp; privately)</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don’t do anything to compromise the trust between you &amp; your Top Professional</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don’t model, expect, or reward workaholism </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be human first </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show, don’t tell!</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pPr>
              <a:buFontTx/>
              <a:buChar char="-"/>
            </a:pPr>
            <a:endParaRPr lang="en-US" sz="16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285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D3C1B3C-3EA0-43A2-A402-782A7E4EB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sp>
        <p:nvSpPr>
          <p:cNvPr id="11" name="Subtitle 2">
            <a:extLst>
              <a:ext uri="{FF2B5EF4-FFF2-40B4-BE49-F238E27FC236}">
                <a16:creationId xmlns:a16="http://schemas.microsoft.com/office/drawing/2014/main" id="{672DD389-C0E4-45B5-8617-3C5B288AAA9B}"/>
              </a:ext>
            </a:extLst>
          </p:cNvPr>
          <p:cNvSpPr txBox="1">
            <a:spLocks/>
          </p:cNvSpPr>
          <p:nvPr/>
        </p:nvSpPr>
        <p:spPr>
          <a:xfrm>
            <a:off x="863600" y="1732392"/>
            <a:ext cx="9936480" cy="482931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3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90809"/>
                </a:solidFill>
                <a:effectLst/>
                <a:uLnTx/>
                <a:uFillTx/>
                <a:latin typeface="Times New Roman" panose="02020603050405020304" pitchFamily="18" charset="0"/>
                <a:cs typeface="Times New Roman" panose="02020603050405020304" pitchFamily="18" charset="0"/>
              </a:rPr>
              <a:t>What is/are the immediate next step(s) I must take to better support my Top Professional? </a:t>
            </a:r>
          </a:p>
          <a:p>
            <a:pPr marL="0" marR="0" lvl="0" indent="0" algn="l" defTabSz="914400" rtl="0" eaLnBrk="1" fontAlgn="auto" latinLnBrk="0" hangingPunct="1">
              <a:lnSpc>
                <a:spcPct val="130000"/>
              </a:lnSpc>
              <a:spcBef>
                <a:spcPct val="20000"/>
              </a:spcBef>
              <a:spcAft>
                <a:spcPts val="0"/>
              </a:spcAft>
              <a:buClrTx/>
              <a:buSzTx/>
              <a:buFont typeface="Arial" pitchFamily="34" charset="0"/>
              <a:buNone/>
              <a:tabLst/>
              <a:defRPr/>
            </a:pPr>
            <a:r>
              <a:rPr kumimoji="0" lang="en-US" sz="2800" i="0" u="none" strike="noStrike" kern="1200" cap="none" spc="0" normalizeH="0" baseline="0" noProof="0" dirty="0">
                <a:ln>
                  <a:noFill/>
                </a:ln>
                <a:solidFill>
                  <a:srgbClr val="090809"/>
                </a:solidFill>
                <a:effectLst/>
                <a:uLnTx/>
                <a:uFillTx/>
                <a:latin typeface="Times New Roman" panose="02020603050405020304" pitchFamily="18" charset="0"/>
                <a:cs typeface="Times New Roman" panose="02020603050405020304" pitchFamily="18" charset="0"/>
              </a:rPr>
              <a:t>1.</a:t>
            </a:r>
          </a:p>
          <a:p>
            <a:pPr marL="0" marR="0" lvl="0" indent="0" algn="l" defTabSz="914400" rtl="0" eaLnBrk="1" fontAlgn="auto" latinLnBrk="0" hangingPunct="1">
              <a:lnSpc>
                <a:spcPct val="130000"/>
              </a:lnSpc>
              <a:spcBef>
                <a:spcPct val="20000"/>
              </a:spcBef>
              <a:spcAft>
                <a:spcPts val="0"/>
              </a:spcAft>
              <a:buClrTx/>
              <a:buSzTx/>
              <a:buFont typeface="Arial" pitchFamily="34" charset="0"/>
              <a:buNone/>
              <a:tabLst/>
              <a:defRPr/>
            </a:pPr>
            <a:r>
              <a:rPr kumimoji="0" lang="en-US" sz="2800" i="0" u="none" strike="noStrike" kern="1200" cap="none" spc="0" normalizeH="0" baseline="0" noProof="0" dirty="0">
                <a:ln>
                  <a:noFill/>
                </a:ln>
                <a:solidFill>
                  <a:srgbClr val="090809"/>
                </a:solidFill>
                <a:effectLst/>
                <a:uLnTx/>
                <a:uFillTx/>
                <a:latin typeface="Times New Roman" panose="02020603050405020304" pitchFamily="18" charset="0"/>
                <a:cs typeface="Times New Roman" panose="02020603050405020304" pitchFamily="18" charset="0"/>
              </a:rPr>
              <a:t>2.</a:t>
            </a:r>
          </a:p>
          <a:p>
            <a:pPr marL="0" marR="0" lvl="0" indent="0" algn="l" defTabSz="914400" rtl="0" eaLnBrk="1" fontAlgn="auto" latinLnBrk="0" hangingPunct="1">
              <a:lnSpc>
                <a:spcPct val="130000"/>
              </a:lnSpc>
              <a:spcBef>
                <a:spcPct val="20000"/>
              </a:spcBef>
              <a:spcAft>
                <a:spcPts val="0"/>
              </a:spcAft>
              <a:buClrTx/>
              <a:buSzTx/>
              <a:buFont typeface="Arial" pitchFamily="34" charset="0"/>
              <a:buNone/>
              <a:tabLst/>
              <a:defRPr/>
            </a:pPr>
            <a:r>
              <a:rPr lang="en-US" sz="2800" dirty="0">
                <a:solidFill>
                  <a:srgbClr val="090809"/>
                </a:solidFill>
                <a:latin typeface="Times New Roman" panose="02020603050405020304" pitchFamily="18" charset="0"/>
                <a:cs typeface="Times New Roman" panose="02020603050405020304" pitchFamily="18" charset="0"/>
              </a:rPr>
              <a:t>3.</a:t>
            </a:r>
          </a:p>
          <a:p>
            <a:pPr marL="0" marR="0" lvl="0" indent="0" algn="l" defTabSz="914400" rtl="0" eaLnBrk="1" fontAlgn="auto" latinLnBrk="0" hangingPunct="1">
              <a:lnSpc>
                <a:spcPct val="130000"/>
              </a:lnSpc>
              <a:spcBef>
                <a:spcPct val="20000"/>
              </a:spcBef>
              <a:spcAft>
                <a:spcPts val="0"/>
              </a:spcAft>
              <a:buClrTx/>
              <a:buSzTx/>
              <a:buFont typeface="Arial" pitchFamily="34" charset="0"/>
              <a:buNone/>
              <a:tabLst/>
              <a:defRPr/>
            </a:pPr>
            <a:endParaRPr lang="en-US" sz="2400" i="1" dirty="0">
              <a:solidFill>
                <a:srgbClr val="090809"/>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30000"/>
              </a:lnSpc>
              <a:spcBef>
                <a:spcPct val="20000"/>
              </a:spcBef>
              <a:spcAft>
                <a:spcPts val="0"/>
              </a:spcAft>
              <a:buClrTx/>
              <a:buSzTx/>
              <a:buFont typeface="Arial" pitchFamily="34" charset="0"/>
              <a:buNone/>
              <a:tabLst/>
              <a:defRPr/>
            </a:pPr>
            <a:r>
              <a:rPr lang="en-US" sz="2400" i="1" dirty="0">
                <a:solidFill>
                  <a:srgbClr val="090809"/>
                </a:solidFill>
                <a:latin typeface="Times New Roman" panose="02020603050405020304" pitchFamily="18" charset="0"/>
                <a:cs typeface="Times New Roman" panose="02020603050405020304" pitchFamily="18" charset="0"/>
              </a:rPr>
              <a:t>What good ideas have I heard?</a:t>
            </a:r>
          </a:p>
          <a:p>
            <a:pPr marL="0" marR="0" lvl="0" indent="0" algn="l" defTabSz="914400" rtl="0" eaLnBrk="1" fontAlgn="auto" latinLnBrk="0" hangingPunct="1">
              <a:lnSpc>
                <a:spcPct val="130000"/>
              </a:lnSpc>
              <a:spcBef>
                <a:spcPct val="20000"/>
              </a:spcBef>
              <a:spcAft>
                <a:spcPts val="0"/>
              </a:spcAft>
              <a:buClrTx/>
              <a:buSzTx/>
              <a:buFont typeface="Arial" pitchFamily="34" charset="0"/>
              <a:buNone/>
              <a:tabLst/>
              <a:defRPr/>
            </a:pPr>
            <a:r>
              <a:rPr kumimoji="0" lang="en-US" sz="2400" i="1" u="none" strike="noStrike" kern="1200" cap="none" spc="0" normalizeH="0" baseline="0" noProof="0" dirty="0">
                <a:ln>
                  <a:noFill/>
                </a:ln>
                <a:solidFill>
                  <a:srgbClr val="090809"/>
                </a:solidFill>
                <a:effectLst/>
                <a:uLnTx/>
                <a:uFillTx/>
                <a:latin typeface="Times New Roman" panose="02020603050405020304" pitchFamily="18" charset="0"/>
                <a:cs typeface="Times New Roman" panose="02020603050405020304" pitchFamily="18" charset="0"/>
              </a:rPr>
              <a:t>What do I need to do more of? Stop doing? </a:t>
            </a:r>
          </a:p>
        </p:txBody>
      </p:sp>
      <p:sp>
        <p:nvSpPr>
          <p:cNvPr id="12" name="Subtitle 2">
            <a:extLst>
              <a:ext uri="{FF2B5EF4-FFF2-40B4-BE49-F238E27FC236}">
                <a16:creationId xmlns:a16="http://schemas.microsoft.com/office/drawing/2014/main" id="{05CB5CFC-247E-48C0-AF1E-A0670E61CA98}"/>
              </a:ext>
            </a:extLst>
          </p:cNvPr>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 Box</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268B812D-9067-446E-86B7-05B45B08F38B}"/>
              </a:ext>
            </a:extLst>
          </p:cNvPr>
          <p:cNvPicPr>
            <a:picLocks noChangeAspect="1"/>
          </p:cNvPicPr>
          <p:nvPr/>
        </p:nvPicPr>
        <p:blipFill>
          <a:blip r:embed="rId4"/>
          <a:stretch>
            <a:fillRect/>
          </a:stretch>
        </p:blipFill>
        <p:spPr>
          <a:xfrm>
            <a:off x="381000" y="911271"/>
            <a:ext cx="5029202" cy="681112"/>
          </a:xfrm>
          <a:prstGeom prst="rect">
            <a:avLst/>
          </a:prstGeom>
        </p:spPr>
      </p:pic>
      <p:sp>
        <p:nvSpPr>
          <p:cNvPr id="14" name="Subtitle 2">
            <a:extLst>
              <a:ext uri="{FF2B5EF4-FFF2-40B4-BE49-F238E27FC236}">
                <a16:creationId xmlns:a16="http://schemas.microsoft.com/office/drawing/2014/main" id="{3226B41E-E978-4D29-ACA9-3319ECED0BDD}"/>
              </a:ext>
            </a:extLst>
          </p:cNvPr>
          <p:cNvSpPr txBox="1">
            <a:spLocks/>
          </p:cNvSpPr>
          <p:nvPr/>
        </p:nvSpPr>
        <p:spPr>
          <a:xfrm>
            <a:off x="609600" y="863495"/>
            <a:ext cx="3501886" cy="899377"/>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5700" b="1" spc="300" dirty="0">
                <a:solidFill>
                  <a:srgbClr val="EEECE1"/>
                </a:solidFill>
                <a:latin typeface="Times New Roman" panose="02020603050405020304" pitchFamily="18" charset="0"/>
                <a:cs typeface="Times New Roman" panose="02020603050405020304" pitchFamily="18" charset="0"/>
              </a:rPr>
              <a:t>Next Steps</a:t>
            </a:r>
            <a:r>
              <a:rPr lang="en-US" sz="3800" b="1" spc="300" dirty="0">
                <a:solidFill>
                  <a:srgbClr val="EEECE1"/>
                </a:solidFill>
                <a:latin typeface="Gill Sans MT"/>
                <a:cs typeface="Gill Sans MT"/>
              </a:rPr>
              <a:t> </a:t>
            </a:r>
            <a:endParaRPr kumimoji="0" lang="en-US" sz="3800" b="1" i="0" u="none" strike="noStrike" kern="1200" cap="none" spc="300" normalizeH="0" baseline="0" noProof="0" dirty="0">
              <a:ln>
                <a:noFill/>
              </a:ln>
              <a:solidFill>
                <a:srgbClr val="EEECE1"/>
              </a:solidFill>
              <a:effectLst/>
              <a:uLnTx/>
              <a:uFillTx/>
              <a:latin typeface="Gill Sans MT"/>
              <a:ea typeface="+mn-ea"/>
              <a:cs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10" name="Picture 9" descr="A close up of a sign&#10;&#10;Description automatically generated">
            <a:extLst>
              <a:ext uri="{FF2B5EF4-FFF2-40B4-BE49-F238E27FC236}">
                <a16:creationId xmlns:a16="http://schemas.microsoft.com/office/drawing/2014/main" id="{6D56CBFA-0557-4BDD-AB16-B9502AB096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418294"/>
            <a:ext cx="5546004" cy="2718629"/>
          </a:xfrm>
          <a:prstGeom prst="rect">
            <a:avLst/>
          </a:prstGeom>
        </p:spPr>
      </p:pic>
    </p:spTree>
    <p:extLst>
      <p:ext uri="{BB962C8B-B14F-4D97-AF65-F5344CB8AC3E}">
        <p14:creationId xmlns:p14="http://schemas.microsoft.com/office/powerpoint/2010/main" val="273440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9" name="Rectangle 15">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Content Placeholder 3" descr="A flock of birds flying over a body of water&#10;&#10;Description automatically generated">
            <a:extLst>
              <a:ext uri="{FF2B5EF4-FFF2-40B4-BE49-F238E27FC236}">
                <a16:creationId xmlns:a16="http://schemas.microsoft.com/office/drawing/2014/main" id="{32032B3D-F538-4319-82C0-6448F2671312}"/>
              </a:ext>
            </a:extLst>
          </p:cNvPr>
          <p:cNvPicPr>
            <a:picLocks noGrp="1" noChangeAspect="1"/>
          </p:cNvPicPr>
          <p:nvPr>
            <p:ph idx="1"/>
          </p:nvPr>
        </p:nvPicPr>
        <p:blipFill rotWithShape="1">
          <a:blip r:embed="rId2"/>
          <a:srcRect t="18625" r="1" b="17314"/>
          <a:stretch/>
        </p:blipFill>
        <p:spPr>
          <a:xfrm rot="21480000">
            <a:off x="1147997" y="1165818"/>
            <a:ext cx="9916327" cy="4764396"/>
          </a:xfrm>
          <a:prstGeom prst="rect">
            <a:avLst/>
          </a:prstGeom>
        </p:spPr>
      </p:pic>
      <p:pic>
        <p:nvPicPr>
          <p:cNvPr id="5" name="Picture 4">
            <a:extLst>
              <a:ext uri="{FF2B5EF4-FFF2-40B4-BE49-F238E27FC236}">
                <a16:creationId xmlns:a16="http://schemas.microsoft.com/office/drawing/2014/main" id="{3DCCD122-5542-4A38-9021-E1392A9A87A6}"/>
              </a:ext>
            </a:extLst>
          </p:cNvPr>
          <p:cNvPicPr>
            <a:picLocks noChangeAspect="1"/>
          </p:cNvPicPr>
          <p:nvPr/>
        </p:nvPicPr>
        <p:blipFill>
          <a:blip r:embed="rId3"/>
          <a:stretch>
            <a:fillRect/>
          </a:stretch>
        </p:blipFill>
        <p:spPr>
          <a:xfrm>
            <a:off x="170902" y="44819"/>
            <a:ext cx="3972415" cy="1103261"/>
          </a:xfrm>
          <a:prstGeom prst="rect">
            <a:avLst/>
          </a:prstGeom>
        </p:spPr>
      </p:pic>
    </p:spTree>
    <p:extLst>
      <p:ext uri="{BB962C8B-B14F-4D97-AF65-F5344CB8AC3E}">
        <p14:creationId xmlns:p14="http://schemas.microsoft.com/office/powerpoint/2010/main" val="233058357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9865</TotalTime>
  <Words>420</Words>
  <Application>Microsoft Office PowerPoint</Application>
  <PresentationFormat>Widescreen</PresentationFormat>
  <Paragraphs>61</Paragraphs>
  <Slides>13</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Bradley Hand ITC</vt:lpstr>
      <vt:lpstr>Calibri</vt:lpstr>
      <vt:lpstr>Corbel</vt:lpstr>
      <vt:lpstr>Gill Sans MT</vt:lpstr>
      <vt:lpstr>Helvetica 65 Medium</vt:lpstr>
      <vt:lpstr>Impact</vt:lpstr>
      <vt:lpstr>Times New Roman</vt:lpstr>
      <vt:lpstr>Wingdings</vt:lpstr>
      <vt:lpstr>1_Office Theme</vt:lpstr>
      <vt:lpstr>PowerPoint Presentation</vt:lpstr>
      <vt:lpstr>PowerPoint Presentation</vt:lpstr>
      <vt:lpstr>PowerPoint Presentation</vt:lpstr>
      <vt:lpstr>   Breakout 1</vt:lpstr>
      <vt:lpstr>PowerPoint Presentation</vt:lpstr>
      <vt:lpstr>   Breakout 2</vt:lpstr>
      <vt:lpstr>PowerPoint Presentation</vt:lpstr>
      <vt:lpstr>PowerPoint Presentation</vt:lpstr>
      <vt:lpstr>PowerPoint Presentation</vt:lpstr>
      <vt:lpstr>PowerPoint Presentation</vt:lpstr>
      <vt:lpstr>Headline here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Dresner</dc:creator>
  <cp:lastModifiedBy>Kevin Martone</cp:lastModifiedBy>
  <cp:revision>42</cp:revision>
  <dcterms:created xsi:type="dcterms:W3CDTF">2020-07-01T02:45:56Z</dcterms:created>
  <dcterms:modified xsi:type="dcterms:W3CDTF">2020-07-07T23:29:17Z</dcterms:modified>
</cp:coreProperties>
</file>