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59" r:id="rId3"/>
    <p:sldId id="272" r:id="rId4"/>
    <p:sldId id="273" r:id="rId5"/>
    <p:sldId id="260" r:id="rId6"/>
    <p:sldId id="261" r:id="rId7"/>
    <p:sldId id="277" r:id="rId8"/>
    <p:sldId id="274" r:id="rId9"/>
    <p:sldId id="265" r:id="rId10"/>
    <p:sldId id="266" r:id="rId11"/>
    <p:sldId id="275" r:id="rId12"/>
    <p:sldId id="268" r:id="rId13"/>
    <p:sldId id="276" r:id="rId14"/>
    <p:sldId id="270" r:id="rId15"/>
    <p:sldId id="271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1260" y="4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3EA1D-52C5-47BD-BC86-9BD2012D823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2A608-6651-4475-A49D-BE76E0A6E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8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7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09ED5-ABB3-4881-93C8-F07C8F14C1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012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41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74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09ED5-ABB3-4881-93C8-F07C8F14C1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0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09ED5-ABB3-4881-93C8-F07C8F14C1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1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6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06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5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6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7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5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3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1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0827C-A85B-40B8-B387-32642D901281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mailto:email@email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jcamp180.org/gov" TargetMode="External"/><Relationship Id="rId13" Type="http://schemas.openxmlformats.org/officeDocument/2006/relationships/hyperlink" Target="https://hbr.org/2020/04/how-to-talk-to-your-team-when-the-future-is-uncertain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s://jcamp180.org/covid-19" TargetMode="External"/><Relationship Id="rId12" Type="http://schemas.openxmlformats.org/officeDocument/2006/relationships/hyperlink" Target="https://blog.boardsource.org/blog/why-we-need-exceptional-board-governance-more-than-ever?utm_campaign=R%2BS&amp;utm_source=hs_email&amp;utm_medium=email&amp;utm_content=86343470&amp;_hsenc=p2ANqtz-_WvCslOjaAebSQcvaLsFYwZgUwBDlMyFZ4Bc_m0M18r7BTycMOj8V-seRXs0SQWr1Wxb-669CIsfxDWIQVtnPiWCyQTw&amp;_hsmi=8634347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hyperlink" Target="http://www.massnonprofit.org/expert.php?artid=6079&amp;catid=22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jcamp180.org/knowledge-center" TargetMode="External"/><Relationship Id="rId4" Type="http://schemas.openxmlformats.org/officeDocument/2006/relationships/image" Target="../media/image2.emf"/><Relationship Id="rId9" Type="http://schemas.openxmlformats.org/officeDocument/2006/relationships/hyperlink" Target="https://jcamp180.org/all-together-now" TargetMode="External"/><Relationship Id="rId14" Type="http://schemas.openxmlformats.org/officeDocument/2006/relationships/hyperlink" Target="https://boardsource.org/crisis-communications/?utm_campaign=R%2BS&amp;utm_source=hs_email&amp;utm_medium=email&amp;utm_content=86343470&amp;_hsenc=p2ANqtz-_WvCslOjaAebSQcvaLsFYwZgUwBDlMyFZ4Bc_m0M18r7BTycMOj8V-seRXs0SQWr1Wxb-669CIsfxDWIQVtnPiWCyQTw&amp;_hsmi=86343470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emf"/><Relationship Id="rId5" Type="http://schemas.openxmlformats.org/officeDocument/2006/relationships/image" Target="../media/image1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"/>
            <a:ext cx="12192000" cy="68658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775602" y="-7872"/>
            <a:ext cx="6416398" cy="6865872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651" y="6275703"/>
            <a:ext cx="3147955" cy="146417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E34CF712-3BEB-4566-BDF0-4272FCD732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268" y="269428"/>
            <a:ext cx="3718571" cy="1406972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9144000" cy="4142099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tx1"/>
                </a:solidFill>
              </a:rPr>
              <a:t>LEADING IN DIFFICULT TIMES:</a:t>
            </a:r>
            <a:endParaRPr lang="en-US" sz="1400" b="1" spc="3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b="1" dirty="0">
                <a:solidFill>
                  <a:srgbClr val="FFC000"/>
                </a:solidFill>
              </a:rPr>
              <a:t>Camp Lay and Professional Leadership in Action</a:t>
            </a:r>
            <a:endParaRPr lang="en-US" b="1" spc="300" dirty="0">
              <a:solidFill>
                <a:srgbClr val="FFC000"/>
              </a:solidFill>
              <a:latin typeface="Gill Sans MT"/>
              <a:cs typeface="Gill Sans MT"/>
            </a:endParaRPr>
          </a:p>
          <a:p>
            <a:pPr algn="l">
              <a:lnSpc>
                <a:spcPct val="130000"/>
              </a:lnSpc>
            </a:pPr>
            <a:endParaRPr lang="en-US" sz="1600" b="1" dirty="0">
              <a:solidFill>
                <a:schemeClr val="accent6">
                  <a:lumMod val="75000"/>
                </a:schemeClr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endParaRPr lang="en-US" sz="1600" b="1" dirty="0">
              <a:solidFill>
                <a:schemeClr val="accent6">
                  <a:lumMod val="75000"/>
                </a:schemeClr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r>
              <a:rPr lang="en-US" sz="2000" b="1" dirty="0">
                <a:solidFill>
                  <a:srgbClr val="663300"/>
                </a:solidFill>
                <a:latin typeface="Helvetica 65 Medium"/>
                <a:cs typeface="Aharoni" pitchFamily="2" charset="-79"/>
              </a:rPr>
              <a:t>April 22, 2020</a:t>
            </a:r>
          </a:p>
          <a:p>
            <a:pPr algn="l">
              <a:lnSpc>
                <a:spcPct val="130000"/>
              </a:lnSpc>
            </a:pPr>
            <a:endParaRPr lang="en-US" sz="2400" b="1" dirty="0">
              <a:solidFill>
                <a:schemeClr val="accent2">
                  <a:lumMod val="75000"/>
                </a:schemeClr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endParaRPr lang="en-US" sz="2400" b="1" dirty="0">
              <a:solidFill>
                <a:schemeClr val="accent2">
                  <a:lumMod val="75000"/>
                </a:schemeClr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Helvetica 65 Medium"/>
                <a:cs typeface="Aharoni" pitchFamily="2" charset="-79"/>
              </a:rPr>
              <a:t>Natasha Dresner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Helvetica 65 Medium"/>
                <a:cs typeface="Aharoni" pitchFamily="2" charset="-79"/>
              </a:rPr>
              <a:t>Mentor &amp; LEAP Director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70C0"/>
                </a:solidFill>
                <a:latin typeface="Helvetica 65 Medium"/>
                <a:cs typeface="Aharoni" pitchFamily="2" charset="-79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natasha@hgf.org</a:t>
            </a:r>
            <a:endParaRPr lang="en-US" sz="1800" b="1" dirty="0">
              <a:solidFill>
                <a:srgbClr val="0070C0"/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18341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0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73F906-9C32-4949-89BE-DD6E762E9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Here How We Lead…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0E2518B-8554-4B3C-9387-83FA76B0F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514600"/>
            <a:ext cx="10174574" cy="39624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stay true to your values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stay calm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listen 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be honest 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self-care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communicate more</a:t>
            </a:r>
          </a:p>
          <a:p>
            <a:r>
              <a:rPr lang="en-US" dirty="0">
                <a:solidFill>
                  <a:srgbClr val="000000"/>
                </a:solidFill>
              </a:rPr>
              <a:t>give (passion, expertise, money, time, skill)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do what you are best at and ask for help</a:t>
            </a:r>
          </a:p>
        </p:txBody>
      </p:sp>
    </p:spTree>
    <p:extLst>
      <p:ext uri="{BB962C8B-B14F-4D97-AF65-F5344CB8AC3E}">
        <p14:creationId xmlns:p14="http://schemas.microsoft.com/office/powerpoint/2010/main" val="301732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9B674-1206-44CE-917A-9383544A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19200"/>
            <a:ext cx="4046199" cy="4876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Breakout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Question 2: 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sz="2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In your unique role, what are you doing to support partnerships?</a:t>
            </a:r>
            <a:br>
              <a:rPr lang="en-US" i="1" dirty="0"/>
            </a:br>
            <a:endParaRPr lang="en-US" i="1" dirty="0">
              <a:solidFill>
                <a:srgbClr val="FFFF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96A35C-03B6-4CED-A529-8A59EBFE8FC1}"/>
              </a:ext>
            </a:extLst>
          </p:cNvPr>
          <p:cNvGrpSpPr/>
          <p:nvPr/>
        </p:nvGrpSpPr>
        <p:grpSpPr>
          <a:xfrm>
            <a:off x="5194300" y="-345559"/>
            <a:ext cx="6650370" cy="5693736"/>
            <a:chOff x="5194300" y="555300"/>
            <a:chExt cx="6513603" cy="57986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2E2DD-D964-4C20-9565-2B37D8389626}"/>
                </a:ext>
              </a:extLst>
            </p:cNvPr>
            <p:cNvSpPr/>
            <p:nvPr/>
          </p:nvSpPr>
          <p:spPr>
            <a:xfrm>
              <a:off x="5563581" y="882397"/>
              <a:ext cx="671421" cy="671421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bg1"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ED8DC2B-EFE2-4AFA-91C2-593533499DC4}"/>
                </a:ext>
              </a:extLst>
            </p:cNvPr>
            <p:cNvSpPr/>
            <p:nvPr/>
          </p:nvSpPr>
          <p:spPr>
            <a:xfrm>
              <a:off x="6604285" y="555300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1067EC8-B388-4619-B38B-3A95EAFBD2AC}"/>
                </a:ext>
              </a:extLst>
            </p:cNvPr>
            <p:cNvSpPr/>
            <p:nvPr/>
          </p:nvSpPr>
          <p:spPr>
            <a:xfrm>
              <a:off x="5194300" y="2081258"/>
              <a:ext cx="6513603" cy="12207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8" name="Rectangle 17" descr="Captain">
              <a:extLst>
                <a:ext uri="{FF2B5EF4-FFF2-40B4-BE49-F238E27FC236}">
                  <a16:creationId xmlns:a16="http://schemas.microsoft.com/office/drawing/2014/main" id="{88664D2E-3136-42CD-BAA4-D2D130A93ADC}"/>
                </a:ext>
              </a:extLst>
            </p:cNvPr>
            <p:cNvSpPr/>
            <p:nvPr/>
          </p:nvSpPr>
          <p:spPr>
            <a:xfrm>
              <a:off x="5563581" y="2355930"/>
              <a:ext cx="671421" cy="671421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F77C0C-D441-41BB-B691-EF9844AA6E5C}"/>
                </a:ext>
              </a:extLst>
            </p:cNvPr>
            <p:cNvSpPr/>
            <p:nvPr/>
          </p:nvSpPr>
          <p:spPr>
            <a:xfrm>
              <a:off x="6604285" y="2081258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group leader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E08C8B0-EA58-4182-9D1D-D5211EE0E0EA}"/>
                </a:ext>
              </a:extLst>
            </p:cNvPr>
            <p:cNvSpPr/>
            <p:nvPr/>
          </p:nvSpPr>
          <p:spPr>
            <a:xfrm>
              <a:off x="5194300" y="3607216"/>
              <a:ext cx="6513603" cy="12207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1" name="Rectangle 20" descr="Pencil">
              <a:extLst>
                <a:ext uri="{FF2B5EF4-FFF2-40B4-BE49-F238E27FC236}">
                  <a16:creationId xmlns:a16="http://schemas.microsoft.com/office/drawing/2014/main" id="{D82C4DC7-6868-468F-A3D7-4158CA95CEDA}"/>
                </a:ext>
              </a:extLst>
            </p:cNvPr>
            <p:cNvSpPr/>
            <p:nvPr/>
          </p:nvSpPr>
          <p:spPr>
            <a:xfrm>
              <a:off x="5563581" y="3881888"/>
              <a:ext cx="671421" cy="671421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EDCD3B-A57F-4B0B-8514-09E08BABF670}"/>
                </a:ext>
              </a:extLst>
            </p:cNvPr>
            <p:cNvSpPr/>
            <p:nvPr/>
          </p:nvSpPr>
          <p:spPr>
            <a:xfrm>
              <a:off x="6604285" y="3607216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group scribe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045B19E-2BCC-4C5C-B6B9-CB0A8421DEE8}"/>
                </a:ext>
              </a:extLst>
            </p:cNvPr>
            <p:cNvSpPr/>
            <p:nvPr/>
          </p:nvSpPr>
          <p:spPr>
            <a:xfrm>
              <a:off x="5194300" y="5133174"/>
              <a:ext cx="6513603" cy="12207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4" name="Rectangle 23" descr="Megaphone">
              <a:extLst>
                <a:ext uri="{FF2B5EF4-FFF2-40B4-BE49-F238E27FC236}">
                  <a16:creationId xmlns:a16="http://schemas.microsoft.com/office/drawing/2014/main" id="{6B5F5937-0B1A-4C20-AB7B-6F593B5058C3}"/>
                </a:ext>
              </a:extLst>
            </p:cNvPr>
            <p:cNvSpPr/>
            <p:nvPr/>
          </p:nvSpPr>
          <p:spPr>
            <a:xfrm>
              <a:off x="5563581" y="5407846"/>
              <a:ext cx="671421" cy="671421"/>
            </a:xfrm>
            <a:prstGeom prst="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8F9E2CF-B1C5-494B-B6B0-820F95FA3208}"/>
                </a:ext>
              </a:extLst>
            </p:cNvPr>
            <p:cNvSpPr/>
            <p:nvPr/>
          </p:nvSpPr>
          <p:spPr>
            <a:xfrm>
              <a:off x="6604285" y="5133174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group reporter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9086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066B2-0209-4E09-98E2-4092C8B1A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3400"/>
            <a:ext cx="5314536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Leadership that Supports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C3967-493E-43AE-A93F-7AA2A08C6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50418"/>
            <a:ext cx="7315200" cy="4578982"/>
          </a:xfrm>
        </p:spPr>
        <p:txBody>
          <a:bodyPr anchor="t">
            <a:normAutofit lnSpcReduction="10000"/>
          </a:bodyPr>
          <a:lstStyle/>
          <a:p>
            <a:pPr lvl="0"/>
            <a:r>
              <a:rPr lang="en-US" dirty="0"/>
              <a:t>be honest and transparent </a:t>
            </a:r>
          </a:p>
          <a:p>
            <a:r>
              <a:rPr lang="en-US" dirty="0"/>
              <a:t>delegate</a:t>
            </a:r>
          </a:p>
          <a:p>
            <a:r>
              <a:rPr lang="en-US" dirty="0"/>
              <a:t>ask for help</a:t>
            </a:r>
          </a:p>
          <a:p>
            <a:r>
              <a:rPr lang="en-US" dirty="0"/>
              <a:t>don’t make assumptions</a:t>
            </a:r>
          </a:p>
          <a:p>
            <a:r>
              <a:rPr lang="en-US" dirty="0"/>
              <a:t>recruit new Board members</a:t>
            </a:r>
          </a:p>
          <a:p>
            <a:pPr lvl="0"/>
            <a:r>
              <a:rPr lang="en-US" dirty="0"/>
              <a:t>be available and communicative</a:t>
            </a:r>
          </a:p>
          <a:p>
            <a:pPr lvl="0"/>
            <a:r>
              <a:rPr lang="en-US" dirty="0"/>
              <a:t>don’t do too much at the EC level </a:t>
            </a:r>
          </a:p>
          <a:p>
            <a:r>
              <a:rPr lang="en-US" dirty="0"/>
              <a:t>ask “What does support look like now?”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93D16A0-5C76-4241-86C4-007AA4CEC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20013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6000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9B674-1206-44CE-917A-9383544A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0" y="1219200"/>
            <a:ext cx="4681870" cy="4876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Breakout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Question 3: 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sz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4000" i="1" dirty="0">
                <a:solidFill>
                  <a:schemeClr val="accent3">
                    <a:lumMod val="75000"/>
                  </a:schemeClr>
                </a:solidFill>
              </a:rPr>
              <a:t>In your unique role,   and based on what you’ve heard from others, what could you be doing more of/less of/differently to lead more effectively?</a:t>
            </a:r>
            <a:br>
              <a:rPr lang="en-US" sz="4000" i="1" dirty="0">
                <a:solidFill>
                  <a:schemeClr val="accent3">
                    <a:lumMod val="75000"/>
                  </a:schemeClr>
                </a:solidFill>
              </a:rPr>
            </a:br>
            <a:endParaRPr lang="en-US" sz="4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96A35C-03B6-4CED-A529-8A59EBFE8FC1}"/>
              </a:ext>
            </a:extLst>
          </p:cNvPr>
          <p:cNvGrpSpPr/>
          <p:nvPr/>
        </p:nvGrpSpPr>
        <p:grpSpPr>
          <a:xfrm>
            <a:off x="5194300" y="-345559"/>
            <a:ext cx="6650370" cy="5693736"/>
            <a:chOff x="5194300" y="555300"/>
            <a:chExt cx="6513603" cy="57986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2E2DD-D964-4C20-9565-2B37D8389626}"/>
                </a:ext>
              </a:extLst>
            </p:cNvPr>
            <p:cNvSpPr/>
            <p:nvPr/>
          </p:nvSpPr>
          <p:spPr>
            <a:xfrm>
              <a:off x="5563581" y="882397"/>
              <a:ext cx="671421" cy="671421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bg1"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ED8DC2B-EFE2-4AFA-91C2-593533499DC4}"/>
                </a:ext>
              </a:extLst>
            </p:cNvPr>
            <p:cNvSpPr/>
            <p:nvPr/>
          </p:nvSpPr>
          <p:spPr>
            <a:xfrm>
              <a:off x="6604285" y="555300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1067EC8-B388-4619-B38B-3A95EAFBD2AC}"/>
                </a:ext>
              </a:extLst>
            </p:cNvPr>
            <p:cNvSpPr/>
            <p:nvPr/>
          </p:nvSpPr>
          <p:spPr>
            <a:xfrm>
              <a:off x="5194300" y="2081258"/>
              <a:ext cx="6513603" cy="12207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8" name="Rectangle 17" descr="Captain">
              <a:extLst>
                <a:ext uri="{FF2B5EF4-FFF2-40B4-BE49-F238E27FC236}">
                  <a16:creationId xmlns:a16="http://schemas.microsoft.com/office/drawing/2014/main" id="{88664D2E-3136-42CD-BAA4-D2D130A93ADC}"/>
                </a:ext>
              </a:extLst>
            </p:cNvPr>
            <p:cNvSpPr/>
            <p:nvPr/>
          </p:nvSpPr>
          <p:spPr>
            <a:xfrm>
              <a:off x="5563581" y="2355930"/>
              <a:ext cx="671421" cy="671421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F77C0C-D441-41BB-B691-EF9844AA6E5C}"/>
                </a:ext>
              </a:extLst>
            </p:cNvPr>
            <p:cNvSpPr/>
            <p:nvPr/>
          </p:nvSpPr>
          <p:spPr>
            <a:xfrm>
              <a:off x="6604285" y="2081258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group leader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E08C8B0-EA58-4182-9D1D-D5211EE0E0EA}"/>
                </a:ext>
              </a:extLst>
            </p:cNvPr>
            <p:cNvSpPr/>
            <p:nvPr/>
          </p:nvSpPr>
          <p:spPr>
            <a:xfrm>
              <a:off x="5194300" y="3607216"/>
              <a:ext cx="6513603" cy="12207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1" name="Rectangle 20" descr="Pencil">
              <a:extLst>
                <a:ext uri="{FF2B5EF4-FFF2-40B4-BE49-F238E27FC236}">
                  <a16:creationId xmlns:a16="http://schemas.microsoft.com/office/drawing/2014/main" id="{D82C4DC7-6868-468F-A3D7-4158CA95CEDA}"/>
                </a:ext>
              </a:extLst>
            </p:cNvPr>
            <p:cNvSpPr/>
            <p:nvPr/>
          </p:nvSpPr>
          <p:spPr>
            <a:xfrm>
              <a:off x="5563581" y="3881888"/>
              <a:ext cx="671421" cy="671421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EDCD3B-A57F-4B0B-8514-09E08BABF670}"/>
                </a:ext>
              </a:extLst>
            </p:cNvPr>
            <p:cNvSpPr/>
            <p:nvPr/>
          </p:nvSpPr>
          <p:spPr>
            <a:xfrm>
              <a:off x="6604285" y="3607216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group scribe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045B19E-2BCC-4C5C-B6B9-CB0A8421DEE8}"/>
                </a:ext>
              </a:extLst>
            </p:cNvPr>
            <p:cNvSpPr/>
            <p:nvPr/>
          </p:nvSpPr>
          <p:spPr>
            <a:xfrm>
              <a:off x="5194300" y="5133174"/>
              <a:ext cx="6513603" cy="12207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4" name="Rectangle 23" descr="Megaphone">
              <a:extLst>
                <a:ext uri="{FF2B5EF4-FFF2-40B4-BE49-F238E27FC236}">
                  <a16:creationId xmlns:a16="http://schemas.microsoft.com/office/drawing/2014/main" id="{6B5F5937-0B1A-4C20-AB7B-6F593B5058C3}"/>
                </a:ext>
              </a:extLst>
            </p:cNvPr>
            <p:cNvSpPr/>
            <p:nvPr/>
          </p:nvSpPr>
          <p:spPr>
            <a:xfrm>
              <a:off x="5563581" y="5407846"/>
              <a:ext cx="671421" cy="671421"/>
            </a:xfrm>
            <a:prstGeom prst="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8F9E2CF-B1C5-494B-B6B0-820F95FA3208}"/>
                </a:ext>
              </a:extLst>
            </p:cNvPr>
            <p:cNvSpPr/>
            <p:nvPr/>
          </p:nvSpPr>
          <p:spPr>
            <a:xfrm>
              <a:off x="6604285" y="5133174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group reporter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195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9A430-0977-4F2D-9D30-A44E11C89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To Lead More Effectively…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52D72-EF87-4840-8933-452F6F63E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2590801"/>
            <a:ext cx="10845494" cy="40386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sz="4200" dirty="0">
                <a:solidFill>
                  <a:srgbClr val="000000"/>
                </a:solidFill>
              </a:rPr>
              <a:t>lead with your legacy and focus on your priorities</a:t>
            </a:r>
          </a:p>
          <a:p>
            <a:pPr lvl="0"/>
            <a:r>
              <a:rPr lang="en-US" sz="4200" dirty="0">
                <a:solidFill>
                  <a:srgbClr val="000000"/>
                </a:solidFill>
              </a:rPr>
              <a:t>remember what “business” you are in</a:t>
            </a:r>
          </a:p>
          <a:p>
            <a:pPr lvl="0"/>
            <a:r>
              <a:rPr lang="en-US" sz="4200" dirty="0">
                <a:solidFill>
                  <a:srgbClr val="000000"/>
                </a:solidFill>
              </a:rPr>
              <a:t>challenge yourself to one thing</a:t>
            </a:r>
          </a:p>
          <a:p>
            <a:pPr lvl="0"/>
            <a:r>
              <a:rPr lang="en-US" sz="4200" dirty="0">
                <a:solidFill>
                  <a:srgbClr val="000000"/>
                </a:solidFill>
              </a:rPr>
              <a:t>don’t blame this crisis for old issues </a:t>
            </a:r>
          </a:p>
          <a:p>
            <a:pPr lvl="0"/>
            <a:r>
              <a:rPr lang="en-US" sz="4200" dirty="0">
                <a:solidFill>
                  <a:srgbClr val="000000"/>
                </a:solidFill>
              </a:rPr>
              <a:t>keep your sense of humor</a:t>
            </a:r>
          </a:p>
          <a:p>
            <a:pPr lvl="0"/>
            <a:r>
              <a:rPr lang="en-US" sz="4200" dirty="0">
                <a:solidFill>
                  <a:srgbClr val="000000"/>
                </a:solidFill>
              </a:rPr>
              <a:t>see and speak “possibility”</a:t>
            </a:r>
          </a:p>
          <a:p>
            <a:pPr lvl="0"/>
            <a:r>
              <a:rPr lang="en-US" sz="4200" dirty="0">
                <a:solidFill>
                  <a:srgbClr val="000000"/>
                </a:solidFill>
              </a:rPr>
              <a:t>lead from courage and place of strength  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94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4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943600" y="71823"/>
            <a:ext cx="6416398" cy="7052877"/>
          </a:xfrm>
          <a:prstGeom prst="rect">
            <a:avLst/>
          </a:prstGeom>
          <a:noFill/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E34CF712-3BEB-4566-BDF0-4272FCD73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980" y="362146"/>
            <a:ext cx="2327639" cy="88069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72DD389-C0E4-45B5-8617-3C5B288AAA9B}"/>
              </a:ext>
            </a:extLst>
          </p:cNvPr>
          <p:cNvSpPr txBox="1">
            <a:spLocks/>
          </p:cNvSpPr>
          <p:nvPr/>
        </p:nvSpPr>
        <p:spPr>
          <a:xfrm>
            <a:off x="1752600" y="1969176"/>
            <a:ext cx="8839200" cy="4127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8B812D-9067-446E-86B7-05B45B08F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00" y="538088"/>
            <a:ext cx="5029202" cy="68111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3226B41E-E978-4D29-ACA9-3319ECED0BDD}"/>
              </a:ext>
            </a:extLst>
          </p:cNvPr>
          <p:cNvSpPr txBox="1">
            <a:spLocks/>
          </p:cNvSpPr>
          <p:nvPr/>
        </p:nvSpPr>
        <p:spPr>
          <a:xfrm>
            <a:off x="322400" y="562469"/>
            <a:ext cx="5029202" cy="656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Wrap-up/Resources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2AEF64-6550-4ABA-BB5F-2A39B8724316}"/>
              </a:ext>
            </a:extLst>
          </p:cNvPr>
          <p:cNvSpPr/>
          <p:nvPr/>
        </p:nvSpPr>
        <p:spPr>
          <a:xfrm>
            <a:off x="347800" y="1397198"/>
            <a:ext cx="118442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Central COVID-19 Resources - </a:t>
            </a:r>
            <a:r>
              <a:rPr lang="en-US" sz="2400" u="sng" dirty="0">
                <a:hlinkClick r:id="rId7"/>
              </a:rPr>
              <a:t>https://jcamp180.org/covid-19</a:t>
            </a:r>
            <a:endParaRPr lang="en-US" sz="2400" dirty="0"/>
          </a:p>
          <a:p>
            <a:pPr lvl="0"/>
            <a:r>
              <a:rPr lang="en-US" sz="2400" dirty="0"/>
              <a:t>Updated Government Resources for Camps - </a:t>
            </a:r>
            <a:r>
              <a:rPr lang="en-US" sz="2400" u="sng" dirty="0">
                <a:hlinkClick r:id="rId8"/>
              </a:rPr>
              <a:t>https://jcamp180.org/gov</a:t>
            </a:r>
            <a:endParaRPr lang="en-US" sz="2400" dirty="0"/>
          </a:p>
          <a:p>
            <a:pPr lvl="0"/>
            <a:r>
              <a:rPr lang="en-US" sz="2400" dirty="0"/>
              <a:t>All Together Now: A Matching Grant for Jewish Camp - </a:t>
            </a:r>
            <a:r>
              <a:rPr lang="en-US" sz="2400" u="sng" dirty="0">
                <a:hlinkClick r:id="rId9"/>
              </a:rPr>
              <a:t>https://jcamp180.org/all-together-now</a:t>
            </a:r>
            <a:endParaRPr lang="en-US" sz="2400" dirty="0"/>
          </a:p>
          <a:p>
            <a:pPr lvl="0"/>
            <a:r>
              <a:rPr lang="en-US" sz="2400" dirty="0"/>
              <a:t>JCamp 180 Knowledge Center - </a:t>
            </a:r>
            <a:r>
              <a:rPr lang="en-US" sz="2400" u="sng" dirty="0">
                <a:hlinkClick r:id="rId10"/>
              </a:rPr>
              <a:t>https://jcamp180.org/knowledge-center</a:t>
            </a:r>
            <a:endParaRPr lang="en-US" sz="2400" dirty="0"/>
          </a:p>
          <a:p>
            <a:endParaRPr lang="en-US" sz="2200" dirty="0"/>
          </a:p>
          <a:p>
            <a:r>
              <a:rPr lang="en-US" sz="2400" b="1" dirty="0"/>
              <a:t>Nonprofit Boards &amp; EDs Must Jointly Act During the COVID-19 Crisis</a:t>
            </a:r>
            <a:r>
              <a:rPr lang="en-US" sz="2400" dirty="0"/>
              <a:t> </a:t>
            </a:r>
            <a:r>
              <a:rPr lang="en-US" sz="2400" u="sng" dirty="0">
                <a:hlinkClick r:id="rId11"/>
              </a:rPr>
              <a:t>http://www.massnonprofit.org/expert.php?artid=6079&amp;catid=22</a:t>
            </a:r>
            <a:endParaRPr lang="en-US" sz="2400" u="sng" dirty="0"/>
          </a:p>
          <a:p>
            <a:endParaRPr lang="en-US" sz="2200" u="sng" dirty="0"/>
          </a:p>
          <a:p>
            <a:r>
              <a:rPr lang="en-US" sz="2400" b="1" dirty="0">
                <a:hlinkClick r:id="rId12"/>
              </a:rPr>
              <a:t>Why We Need Exceptional Board Governance More Than Ever</a:t>
            </a:r>
            <a:endParaRPr lang="en-US" sz="2800" b="1" dirty="0"/>
          </a:p>
          <a:p>
            <a:endParaRPr lang="en-US" sz="2200" u="sng" dirty="0"/>
          </a:p>
          <a:p>
            <a:r>
              <a:rPr lang="en-US" sz="2400" b="1" dirty="0"/>
              <a:t>How to Talk to Your Team When the Future Is Uncertain</a:t>
            </a:r>
          </a:p>
          <a:p>
            <a:r>
              <a:rPr lang="en-US" sz="2400" dirty="0">
                <a:hlinkClick r:id="rId13"/>
              </a:rPr>
              <a:t>https://hbr.org/2020/04/how-to-talk-to-your-team-when-the-future-is-uncertain</a:t>
            </a:r>
            <a:endParaRPr lang="en-US" sz="2400" dirty="0"/>
          </a:p>
          <a:p>
            <a:endParaRPr lang="en-US" sz="2200" dirty="0"/>
          </a:p>
          <a:p>
            <a:r>
              <a:rPr lang="en-US" sz="2400" b="1" dirty="0">
                <a:hlinkClick r:id="rId14"/>
              </a:rPr>
              <a:t>Crisis Communications: Four Things Your Board Needs to Know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9664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0A5B-9E01-4C4D-80B0-4094410E0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C3812F2-6C7F-4CFB-88F4-9B6B361B9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6"/>
          <a:stretch/>
        </p:blipFill>
        <p:spPr>
          <a:xfrm>
            <a:off x="2555932" y="0"/>
            <a:ext cx="7273868" cy="6858000"/>
          </a:xfrm>
        </p:spPr>
      </p:pic>
    </p:spTree>
    <p:extLst>
      <p:ext uri="{BB962C8B-B14F-4D97-AF65-F5344CB8AC3E}">
        <p14:creationId xmlns:p14="http://schemas.microsoft.com/office/powerpoint/2010/main" val="1561348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"/>
            <a:ext cx="12192000" cy="68658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775602" y="-41595"/>
            <a:ext cx="6416398" cy="6865872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651" y="6275703"/>
            <a:ext cx="3147955" cy="146417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E34CF712-3BEB-4566-BDF0-4272FCD732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269428"/>
            <a:ext cx="2327639" cy="88069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72DD389-C0E4-45B5-8617-3C5B288AAA9B}"/>
              </a:ext>
            </a:extLst>
          </p:cNvPr>
          <p:cNvSpPr txBox="1">
            <a:spLocks/>
          </p:cNvSpPr>
          <p:nvPr/>
        </p:nvSpPr>
        <p:spPr>
          <a:xfrm>
            <a:off x="1752600" y="1969176"/>
            <a:ext cx="8839200" cy="4127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5CB5CFC-247E-48C0-AF1E-A0670E61CA98}"/>
              </a:ext>
            </a:extLst>
          </p:cNvPr>
          <p:cNvSpPr txBox="1">
            <a:spLocks/>
          </p:cNvSpPr>
          <p:nvPr/>
        </p:nvSpPr>
        <p:spPr>
          <a:xfrm>
            <a:off x="1752600" y="1369870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Title Box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226B41E-E978-4D29-ACA9-3319ECED0BDD}"/>
              </a:ext>
            </a:extLst>
          </p:cNvPr>
          <p:cNvSpPr txBox="1">
            <a:spLocks/>
          </p:cNvSpPr>
          <p:nvPr/>
        </p:nvSpPr>
        <p:spPr>
          <a:xfrm>
            <a:off x="609600" y="1369869"/>
            <a:ext cx="4800602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Welcome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3" name="Picture 2" descr="A painting on the wall&#10;&#10;Description automatically generated">
            <a:extLst>
              <a:ext uri="{FF2B5EF4-FFF2-40B4-BE49-F238E27FC236}">
                <a16:creationId xmlns:a16="http://schemas.microsoft.com/office/drawing/2014/main" id="{1D04E5DF-DCCA-4F13-85B3-CED4BADB74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893">
            <a:off x="1937098" y="739826"/>
            <a:ext cx="7471817" cy="53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0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672DD389-C0E4-45B5-8617-3C5B288AAA9B}"/>
              </a:ext>
            </a:extLst>
          </p:cNvPr>
          <p:cNvSpPr txBox="1">
            <a:spLocks/>
          </p:cNvSpPr>
          <p:nvPr/>
        </p:nvSpPr>
        <p:spPr>
          <a:xfrm>
            <a:off x="1752600" y="1969176"/>
            <a:ext cx="8839200" cy="4127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8344872-87BE-4789-B1EC-D6348ED30216}"/>
              </a:ext>
            </a:extLst>
          </p:cNvPr>
          <p:cNvSpPr txBox="1">
            <a:spLocks/>
          </p:cNvSpPr>
          <p:nvPr/>
        </p:nvSpPr>
        <p:spPr>
          <a:xfrm>
            <a:off x="1752600" y="1969176"/>
            <a:ext cx="5945508" cy="4127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D3CB308-12F1-4278-A643-12EBC3510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t="3841" r="3387" b="2559"/>
          <a:stretch/>
        </p:blipFill>
        <p:spPr>
          <a:xfrm>
            <a:off x="381000" y="685799"/>
            <a:ext cx="7239000" cy="5562601"/>
          </a:xfrm>
          <a:prstGeom prst="rect">
            <a:avLst/>
          </a:prstGeom>
        </p:spPr>
      </p:pic>
      <p:pic>
        <p:nvPicPr>
          <p:cNvPr id="5" name="Picture 4" descr="A picture containing white&#10;&#10;Description automatically generated">
            <a:extLst>
              <a:ext uri="{FF2B5EF4-FFF2-40B4-BE49-F238E27FC236}">
                <a16:creationId xmlns:a16="http://schemas.microsoft.com/office/drawing/2014/main" id="{2CA9376F-8E7A-4938-AA64-91FE012D81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9" t="8946" r="20622" b="10322"/>
          <a:stretch/>
        </p:blipFill>
        <p:spPr>
          <a:xfrm>
            <a:off x="7848600" y="670213"/>
            <a:ext cx="3960492" cy="557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BAE92D-9590-45C5-AEFA-CA4A6B8B5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40" y="643467"/>
            <a:ext cx="8670920" cy="557106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72DD389-C0E4-45B5-8617-3C5B288AAA9B}"/>
              </a:ext>
            </a:extLst>
          </p:cNvPr>
          <p:cNvSpPr txBox="1">
            <a:spLocks/>
          </p:cNvSpPr>
          <p:nvPr/>
        </p:nvSpPr>
        <p:spPr>
          <a:xfrm>
            <a:off x="1752600" y="1969176"/>
            <a:ext cx="8839200" cy="4127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90809"/>
              </a:solidFill>
              <a:effectLst/>
              <a:uLnTx/>
              <a:uFillTx/>
              <a:latin typeface="Helvetica 65 Medium"/>
              <a:ea typeface="+mn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36132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"/>
            <a:ext cx="12192000" cy="68658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775602" y="-288212"/>
            <a:ext cx="6416398" cy="7052877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7651" y="6275703"/>
            <a:ext cx="3147955" cy="146417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E34CF712-3BEB-4566-BDF0-4272FCD732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269428"/>
            <a:ext cx="2327639" cy="88069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5CB5CFC-247E-48C0-AF1E-A0670E61CA98}"/>
              </a:ext>
            </a:extLst>
          </p:cNvPr>
          <p:cNvSpPr txBox="1">
            <a:spLocks/>
          </p:cNvSpPr>
          <p:nvPr/>
        </p:nvSpPr>
        <p:spPr>
          <a:xfrm>
            <a:off x="1752600" y="1369870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Title Box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8B812D-9067-446E-86B7-05B45B08F3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1272789"/>
            <a:ext cx="5029202" cy="68111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3226B41E-E978-4D29-ACA9-3319ECED0BDD}"/>
              </a:ext>
            </a:extLst>
          </p:cNvPr>
          <p:cNvSpPr txBox="1">
            <a:spLocks/>
          </p:cNvSpPr>
          <p:nvPr/>
        </p:nvSpPr>
        <p:spPr>
          <a:xfrm>
            <a:off x="609600" y="1369869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Title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" name="Art-of-Possibility_Large">
            <a:hlinkClick r:id="" action="ppaction://media"/>
            <a:extLst>
              <a:ext uri="{FF2B5EF4-FFF2-40B4-BE49-F238E27FC236}">
                <a16:creationId xmlns:a16="http://schemas.microsoft.com/office/drawing/2014/main" id="{6654067D-8777-43CC-B68E-396DDA8619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81200" y="-1114424"/>
            <a:ext cx="16154400" cy="903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"/>
            <a:ext cx="12192000" cy="68658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775602" y="-288212"/>
            <a:ext cx="6416398" cy="7052877"/>
          </a:xfrm>
          <a:prstGeom prst="rect">
            <a:avLst/>
          </a:prstGeom>
          <a:noFill/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5CB5CFC-247E-48C0-AF1E-A0670E61CA98}"/>
              </a:ext>
            </a:extLst>
          </p:cNvPr>
          <p:cNvSpPr txBox="1">
            <a:spLocks/>
          </p:cNvSpPr>
          <p:nvPr/>
        </p:nvSpPr>
        <p:spPr>
          <a:xfrm>
            <a:off x="1752600" y="1369870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Title Box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226B41E-E978-4D29-ACA9-3319ECED0BDD}"/>
              </a:ext>
            </a:extLst>
          </p:cNvPr>
          <p:cNvSpPr txBox="1">
            <a:spLocks/>
          </p:cNvSpPr>
          <p:nvPr/>
        </p:nvSpPr>
        <p:spPr>
          <a:xfrm>
            <a:off x="609600" y="1369869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Title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3" name="Picture 2" descr="A person wearing glasses&#10;&#10;Description automatically generated">
            <a:extLst>
              <a:ext uri="{FF2B5EF4-FFF2-40B4-BE49-F238E27FC236}">
                <a16:creationId xmlns:a16="http://schemas.microsoft.com/office/drawing/2014/main" id="{4909BBBF-7EDD-4EDB-969C-41798C2D3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5" y="533400"/>
            <a:ext cx="11658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32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05CB5CFC-247E-48C0-AF1E-A0670E61CA98}"/>
              </a:ext>
            </a:extLst>
          </p:cNvPr>
          <p:cNvSpPr txBox="1">
            <a:spLocks/>
          </p:cNvSpPr>
          <p:nvPr/>
        </p:nvSpPr>
        <p:spPr>
          <a:xfrm>
            <a:off x="1752600" y="1369870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1200" cap="none" spc="30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Title Box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226B41E-E978-4D29-ACA9-3319ECED0BDD}"/>
              </a:ext>
            </a:extLst>
          </p:cNvPr>
          <p:cNvSpPr txBox="1">
            <a:spLocks/>
          </p:cNvSpPr>
          <p:nvPr/>
        </p:nvSpPr>
        <p:spPr>
          <a:xfrm>
            <a:off x="609600" y="1369869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1200" cap="none" spc="30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Title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21B57-4284-47C3-A0B4-EA5EE6A52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75" b="23568"/>
          <a:stretch/>
        </p:blipFill>
        <p:spPr>
          <a:xfrm>
            <a:off x="228600" y="-12700"/>
            <a:ext cx="8646631" cy="68343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44FCC9-C049-4D2D-8BC0-00404A0E71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713" b="19900"/>
          <a:stretch/>
        </p:blipFill>
        <p:spPr>
          <a:xfrm>
            <a:off x="8686800" y="5105400"/>
            <a:ext cx="3242365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102DBF-50F2-4E95-8F86-03F6B599B2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27" r="14516"/>
          <a:stretch/>
        </p:blipFill>
        <p:spPr>
          <a:xfrm>
            <a:off x="7942314" y="864449"/>
            <a:ext cx="386868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7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775602" y="-194877"/>
            <a:ext cx="6416398" cy="7052877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651" y="6275703"/>
            <a:ext cx="3147955" cy="146417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E34CF712-3BEB-4566-BDF0-4272FCD732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269428"/>
            <a:ext cx="2327639" cy="88069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72DD389-C0E4-45B5-8617-3C5B288AAA9B}"/>
              </a:ext>
            </a:extLst>
          </p:cNvPr>
          <p:cNvSpPr txBox="1">
            <a:spLocks/>
          </p:cNvSpPr>
          <p:nvPr/>
        </p:nvSpPr>
        <p:spPr>
          <a:xfrm>
            <a:off x="1752600" y="1969176"/>
            <a:ext cx="8839200" cy="4127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90809"/>
              </a:solidFill>
              <a:effectLst/>
              <a:uLnTx/>
              <a:uFillTx/>
              <a:latin typeface="Helvetica 65 Medium"/>
              <a:ea typeface="+mn-ea"/>
              <a:cs typeface="Aharoni" pitchFamily="2" charset="-79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5CB5CFC-247E-48C0-AF1E-A0670E61CA98}"/>
              </a:ext>
            </a:extLst>
          </p:cNvPr>
          <p:cNvSpPr txBox="1">
            <a:spLocks/>
          </p:cNvSpPr>
          <p:nvPr/>
        </p:nvSpPr>
        <p:spPr>
          <a:xfrm>
            <a:off x="763994" y="224415"/>
            <a:ext cx="10742206" cy="6328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400" b="1" spc="300" dirty="0">
                <a:solidFill>
                  <a:schemeClr val="tx1"/>
                </a:solidFill>
                <a:latin typeface="Gill Sans MT"/>
              </a:rPr>
              <a:t>     </a:t>
            </a:r>
            <a:r>
              <a:rPr lang="en-US" sz="12800" b="1" cap="all" dirty="0">
                <a:solidFill>
                  <a:schemeClr val="tx1"/>
                </a:solidFill>
              </a:rPr>
              <a:t>my priorities are My legacy    </a:t>
            </a:r>
          </a:p>
          <a:p>
            <a:pPr algn="l"/>
            <a:r>
              <a:rPr lang="en-US" sz="12800" b="1" cap="all" dirty="0">
                <a:solidFill>
                  <a:schemeClr val="tx1"/>
                </a:solidFill>
              </a:rPr>
              <a:t>                              and                                                                                                                </a:t>
            </a:r>
          </a:p>
          <a:p>
            <a:pPr algn="l"/>
            <a:r>
              <a:rPr lang="en-US" sz="12800" b="1" cap="all" dirty="0">
                <a:solidFill>
                  <a:schemeClr val="tx1"/>
                </a:solidFill>
              </a:rPr>
              <a:t>           my legacy is my priorities</a:t>
            </a:r>
            <a:endParaRPr lang="en-US" sz="12800" dirty="0">
              <a:solidFill>
                <a:schemeClr val="tx1"/>
              </a:solidFill>
            </a:endParaRPr>
          </a:p>
          <a:p>
            <a:pPr algn="l"/>
            <a:r>
              <a:rPr lang="en-US" sz="5100" dirty="0"/>
              <a:t> </a:t>
            </a:r>
          </a:p>
          <a:p>
            <a:pPr algn="l"/>
            <a:r>
              <a:rPr lang="en-US" sz="11200" dirty="0">
                <a:solidFill>
                  <a:schemeClr val="tx1"/>
                </a:solidFill>
              </a:rPr>
              <a:t>By the end of this particularly difficult crisis time, my camp leadership will be known/remembered for: </a:t>
            </a:r>
            <a:endParaRPr lang="en-US" sz="9800" dirty="0">
              <a:solidFill>
                <a:schemeClr val="tx1"/>
              </a:solidFill>
            </a:endParaRPr>
          </a:p>
          <a:p>
            <a:pPr lvl="0" algn="l"/>
            <a:r>
              <a:rPr lang="en-US" sz="11200" dirty="0">
                <a:solidFill>
                  <a:schemeClr val="tx1"/>
                </a:solidFill>
              </a:rPr>
              <a:t>       - </a:t>
            </a:r>
          </a:p>
          <a:p>
            <a:pPr lvl="0" algn="l"/>
            <a:r>
              <a:rPr lang="en-US" sz="11200" dirty="0">
                <a:solidFill>
                  <a:schemeClr val="tx1"/>
                </a:solidFill>
              </a:rPr>
              <a:t>       -        </a:t>
            </a:r>
          </a:p>
          <a:p>
            <a:pPr algn="l"/>
            <a:r>
              <a:rPr lang="en-US" sz="11200" dirty="0">
                <a:solidFill>
                  <a:schemeClr val="tx1"/>
                </a:solidFill>
              </a:rPr>
              <a:t>       -</a:t>
            </a:r>
          </a:p>
          <a:p>
            <a:pPr algn="l"/>
            <a:endParaRPr lang="en-US" sz="11200" dirty="0">
              <a:solidFill>
                <a:schemeClr val="tx1"/>
              </a:solidFill>
            </a:endParaRPr>
          </a:p>
          <a:p>
            <a:pPr algn="l"/>
            <a:r>
              <a:rPr lang="en-US" sz="11200" dirty="0">
                <a:solidFill>
                  <a:schemeClr val="tx1"/>
                </a:solidFill>
              </a:rPr>
              <a:t>As a result, my priorities are:</a:t>
            </a:r>
          </a:p>
          <a:p>
            <a:pPr algn="l"/>
            <a:r>
              <a:rPr lang="en-US" sz="6400" dirty="0">
                <a:solidFill>
                  <a:schemeClr val="tx1"/>
                </a:solidFill>
              </a:rPr>
              <a:t> </a:t>
            </a:r>
            <a:endParaRPr lang="en-US" sz="2800" dirty="0">
              <a:solidFill>
                <a:schemeClr val="tx1"/>
              </a:solidFill>
            </a:endParaRPr>
          </a:p>
          <a:p>
            <a:pPr algn="l">
              <a:lnSpc>
                <a:spcPct val="70000"/>
              </a:lnSpc>
              <a:spcBef>
                <a:spcPts val="200"/>
              </a:spcBef>
            </a:pPr>
            <a:r>
              <a:rPr lang="en-US" sz="11200" dirty="0">
                <a:solidFill>
                  <a:schemeClr val="tx1"/>
                </a:solidFill>
              </a:rPr>
              <a:t>      1.</a:t>
            </a:r>
          </a:p>
          <a:p>
            <a:pPr algn="l">
              <a:lnSpc>
                <a:spcPct val="70000"/>
              </a:lnSpc>
              <a:spcBef>
                <a:spcPts val="200"/>
              </a:spcBef>
            </a:pPr>
            <a:r>
              <a:rPr lang="en-US" sz="11200" dirty="0">
                <a:solidFill>
                  <a:schemeClr val="tx1"/>
                </a:solidFill>
              </a:rPr>
              <a:t> </a:t>
            </a:r>
          </a:p>
          <a:p>
            <a:pPr algn="l">
              <a:lnSpc>
                <a:spcPct val="70000"/>
              </a:lnSpc>
              <a:spcBef>
                <a:spcPts val="200"/>
              </a:spcBef>
            </a:pPr>
            <a:r>
              <a:rPr lang="en-US" sz="11200" dirty="0">
                <a:solidFill>
                  <a:schemeClr val="tx1"/>
                </a:solidFill>
              </a:rPr>
              <a:t>      2.</a:t>
            </a:r>
          </a:p>
          <a:p>
            <a:pPr algn="l">
              <a:lnSpc>
                <a:spcPct val="70000"/>
              </a:lnSpc>
              <a:spcBef>
                <a:spcPts val="200"/>
              </a:spcBef>
            </a:pPr>
            <a:r>
              <a:rPr lang="en-US" sz="11200" dirty="0">
                <a:solidFill>
                  <a:schemeClr val="tx1"/>
                </a:solidFill>
              </a:rPr>
              <a:t> </a:t>
            </a:r>
          </a:p>
          <a:p>
            <a:pPr algn="l">
              <a:lnSpc>
                <a:spcPct val="70000"/>
              </a:lnSpc>
              <a:spcBef>
                <a:spcPts val="200"/>
              </a:spcBef>
            </a:pPr>
            <a:r>
              <a:rPr lang="en-US" sz="11200" dirty="0">
                <a:solidFill>
                  <a:schemeClr val="tx1"/>
                </a:solidFill>
              </a:rPr>
              <a:t>      3. </a:t>
            </a:r>
            <a:endParaRPr lang="en-US" sz="5100" dirty="0">
              <a:solidFill>
                <a:schemeClr val="tx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900" b="1" i="0" u="none" strike="noStrike" kern="1200" cap="none" spc="30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le Box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8344872-87BE-4789-B1EC-D6348ED30216}"/>
              </a:ext>
            </a:extLst>
          </p:cNvPr>
          <p:cNvSpPr txBox="1">
            <a:spLocks/>
          </p:cNvSpPr>
          <p:nvPr/>
        </p:nvSpPr>
        <p:spPr>
          <a:xfrm>
            <a:off x="1752600" y="1969176"/>
            <a:ext cx="5945508" cy="4127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90809"/>
              </a:solidFill>
              <a:effectLst/>
              <a:uLnTx/>
              <a:uFillTx/>
              <a:latin typeface="Helvetica 65 Medium"/>
              <a:ea typeface="+mn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2000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9B674-1206-44CE-917A-9383544A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19200"/>
            <a:ext cx="4046199" cy="4876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Breakout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Question 1: 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sz="2200" dirty="0">
                <a:solidFill>
                  <a:srgbClr val="FFFFFF"/>
                </a:solidFill>
              </a:rPr>
            </a:br>
            <a:r>
              <a:rPr lang="en-US" i="1" dirty="0">
                <a:solidFill>
                  <a:schemeClr val="accent3"/>
                </a:solidFill>
              </a:rPr>
              <a:t>In your unique role, what are you doing to lead during this crisis?</a:t>
            </a:r>
            <a:br>
              <a:rPr lang="en-US" i="1" dirty="0"/>
            </a:br>
            <a:endParaRPr lang="en-US" sz="4200" i="1" dirty="0">
              <a:solidFill>
                <a:srgbClr val="FFFF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96A35C-03B6-4CED-A529-8A59EBFE8FC1}"/>
              </a:ext>
            </a:extLst>
          </p:cNvPr>
          <p:cNvGrpSpPr/>
          <p:nvPr/>
        </p:nvGrpSpPr>
        <p:grpSpPr>
          <a:xfrm>
            <a:off x="5194300" y="-345559"/>
            <a:ext cx="6650370" cy="5693736"/>
            <a:chOff x="5194300" y="555300"/>
            <a:chExt cx="6513603" cy="57986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2E2DD-D964-4C20-9565-2B37D8389626}"/>
                </a:ext>
              </a:extLst>
            </p:cNvPr>
            <p:cNvSpPr/>
            <p:nvPr/>
          </p:nvSpPr>
          <p:spPr>
            <a:xfrm>
              <a:off x="5563581" y="882397"/>
              <a:ext cx="671421" cy="671421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bg1"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ED8DC2B-EFE2-4AFA-91C2-593533499DC4}"/>
                </a:ext>
              </a:extLst>
            </p:cNvPr>
            <p:cNvSpPr/>
            <p:nvPr/>
          </p:nvSpPr>
          <p:spPr>
            <a:xfrm>
              <a:off x="6604285" y="555300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200" kern="1200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1067EC8-B388-4619-B38B-3A95EAFBD2AC}"/>
                </a:ext>
              </a:extLst>
            </p:cNvPr>
            <p:cNvSpPr/>
            <p:nvPr/>
          </p:nvSpPr>
          <p:spPr>
            <a:xfrm>
              <a:off x="5194300" y="2081258"/>
              <a:ext cx="6513603" cy="12207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8" name="Rectangle 17" descr="Captain">
              <a:extLst>
                <a:ext uri="{FF2B5EF4-FFF2-40B4-BE49-F238E27FC236}">
                  <a16:creationId xmlns:a16="http://schemas.microsoft.com/office/drawing/2014/main" id="{88664D2E-3136-42CD-BAA4-D2D130A93ADC}"/>
                </a:ext>
              </a:extLst>
            </p:cNvPr>
            <p:cNvSpPr/>
            <p:nvPr/>
          </p:nvSpPr>
          <p:spPr>
            <a:xfrm>
              <a:off x="5563581" y="2355930"/>
              <a:ext cx="671421" cy="671421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F77C0C-D441-41BB-B691-EF9844AA6E5C}"/>
                </a:ext>
              </a:extLst>
            </p:cNvPr>
            <p:cNvSpPr/>
            <p:nvPr/>
          </p:nvSpPr>
          <p:spPr>
            <a:xfrm>
              <a:off x="6604285" y="2081258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/>
                <a:t>group leader</a:t>
              </a:r>
              <a:endParaRPr lang="en-US" sz="2200" kern="1200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E08C8B0-EA58-4182-9D1D-D5211EE0E0EA}"/>
                </a:ext>
              </a:extLst>
            </p:cNvPr>
            <p:cNvSpPr/>
            <p:nvPr/>
          </p:nvSpPr>
          <p:spPr>
            <a:xfrm>
              <a:off x="5194300" y="3607216"/>
              <a:ext cx="6513603" cy="12207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1" name="Rectangle 20" descr="Pencil">
              <a:extLst>
                <a:ext uri="{FF2B5EF4-FFF2-40B4-BE49-F238E27FC236}">
                  <a16:creationId xmlns:a16="http://schemas.microsoft.com/office/drawing/2014/main" id="{D82C4DC7-6868-468F-A3D7-4158CA95CEDA}"/>
                </a:ext>
              </a:extLst>
            </p:cNvPr>
            <p:cNvSpPr/>
            <p:nvPr/>
          </p:nvSpPr>
          <p:spPr>
            <a:xfrm>
              <a:off x="5563581" y="3881888"/>
              <a:ext cx="671421" cy="671421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EDCD3B-A57F-4B0B-8514-09E08BABF670}"/>
                </a:ext>
              </a:extLst>
            </p:cNvPr>
            <p:cNvSpPr/>
            <p:nvPr/>
          </p:nvSpPr>
          <p:spPr>
            <a:xfrm>
              <a:off x="6604285" y="3607216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/>
                <a:t>group scribe</a:t>
              </a:r>
              <a:endParaRPr lang="en-US" sz="2200" kern="12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045B19E-2BCC-4C5C-B6B9-CB0A8421DEE8}"/>
                </a:ext>
              </a:extLst>
            </p:cNvPr>
            <p:cNvSpPr/>
            <p:nvPr/>
          </p:nvSpPr>
          <p:spPr>
            <a:xfrm>
              <a:off x="5194300" y="5133174"/>
              <a:ext cx="6513603" cy="12207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4" name="Rectangle 23" descr="Megaphone">
              <a:extLst>
                <a:ext uri="{FF2B5EF4-FFF2-40B4-BE49-F238E27FC236}">
                  <a16:creationId xmlns:a16="http://schemas.microsoft.com/office/drawing/2014/main" id="{6B5F5937-0B1A-4C20-AB7B-6F593B5058C3}"/>
                </a:ext>
              </a:extLst>
            </p:cNvPr>
            <p:cNvSpPr/>
            <p:nvPr/>
          </p:nvSpPr>
          <p:spPr>
            <a:xfrm>
              <a:off x="5563581" y="5407846"/>
              <a:ext cx="671421" cy="671421"/>
            </a:xfrm>
            <a:prstGeom prst="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8F9E2CF-B1C5-494B-B6B0-820F95FA3208}"/>
                </a:ext>
              </a:extLst>
            </p:cNvPr>
            <p:cNvSpPr/>
            <p:nvPr/>
          </p:nvSpPr>
          <p:spPr>
            <a:xfrm>
              <a:off x="6604285" y="5133174"/>
              <a:ext cx="5103618" cy="1220766"/>
            </a:xfrm>
            <a:custGeom>
              <a:avLst/>
              <a:gdLst>
                <a:gd name="connsiteX0" fmla="*/ 0 w 5103618"/>
                <a:gd name="connsiteY0" fmla="*/ 0 h 1220766"/>
                <a:gd name="connsiteX1" fmla="*/ 5103618 w 5103618"/>
                <a:gd name="connsiteY1" fmla="*/ 0 h 1220766"/>
                <a:gd name="connsiteX2" fmla="*/ 5103618 w 5103618"/>
                <a:gd name="connsiteY2" fmla="*/ 1220766 h 1220766"/>
                <a:gd name="connsiteX3" fmla="*/ 0 w 5103618"/>
                <a:gd name="connsiteY3" fmla="*/ 1220766 h 1220766"/>
                <a:gd name="connsiteX4" fmla="*/ 0 w 5103618"/>
                <a:gd name="connsiteY4" fmla="*/ 0 h 122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618" h="1220766">
                  <a:moveTo>
                    <a:pt x="0" y="0"/>
                  </a:moveTo>
                  <a:lnTo>
                    <a:pt x="5103618" y="0"/>
                  </a:lnTo>
                  <a:lnTo>
                    <a:pt x="5103618" y="1220766"/>
                  </a:lnTo>
                  <a:lnTo>
                    <a:pt x="0" y="12207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/>
                <a:t>group reporter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473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476</Words>
  <Application>Microsoft Office PowerPoint</Application>
  <PresentationFormat>Widescreen</PresentationFormat>
  <Paragraphs>96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Gill Sans MT</vt:lpstr>
      <vt:lpstr>Helvetica 65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 Question 1:   In your unique role, what are you doing to lead during this crisis? </vt:lpstr>
      <vt:lpstr>Here How We Lead…</vt:lpstr>
      <vt:lpstr>Breakout  Question 2:   In your unique role, what are you doing to support partnerships? </vt:lpstr>
      <vt:lpstr>Leadership that Supports Partnerships</vt:lpstr>
      <vt:lpstr>Breakout  Question 3:   In your unique role,   and based on what you’ve heard from others, what could you be doing more of/less of/differently to lead more effectively? </vt:lpstr>
      <vt:lpstr>To Lead More Effectively…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Natasha Dresner</dc:creator>
  <cp:lastModifiedBy>Natasha Dresner</cp:lastModifiedBy>
  <cp:revision>6</cp:revision>
  <dcterms:created xsi:type="dcterms:W3CDTF">2020-04-22T15:49:19Z</dcterms:created>
  <dcterms:modified xsi:type="dcterms:W3CDTF">2020-04-22T16:09:53Z</dcterms:modified>
</cp:coreProperties>
</file>