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26" r:id="rId2"/>
    <p:sldId id="541" r:id="rId3"/>
    <p:sldId id="527" r:id="rId4"/>
    <p:sldId id="544" r:id="rId5"/>
    <p:sldId id="528" r:id="rId6"/>
    <p:sldId id="545" r:id="rId7"/>
    <p:sldId id="529" r:id="rId8"/>
    <p:sldId id="530" r:id="rId9"/>
    <p:sldId id="547" r:id="rId10"/>
    <p:sldId id="531" r:id="rId11"/>
    <p:sldId id="532" r:id="rId12"/>
    <p:sldId id="533" r:id="rId13"/>
    <p:sldId id="534" r:id="rId14"/>
    <p:sldId id="535" r:id="rId15"/>
    <p:sldId id="536" r:id="rId16"/>
    <p:sldId id="537" r:id="rId17"/>
    <p:sldId id="538" r:id="rId18"/>
    <p:sldId id="542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6121"/>
    <a:srgbClr val="FFCC66"/>
    <a:srgbClr val="0B99F9"/>
    <a:srgbClr val="1C8EB6"/>
    <a:srgbClr val="B3CA9C"/>
    <a:srgbClr val="CECA98"/>
    <a:srgbClr val="FFD266"/>
    <a:srgbClr val="8D84A6"/>
    <a:srgbClr val="947DAD"/>
    <a:srgbClr val="2D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1" autoAdjust="0"/>
    <p:restoredTop sz="94660"/>
  </p:normalViewPr>
  <p:slideViewPr>
    <p:cSldViewPr>
      <p:cViewPr>
        <p:scale>
          <a:sx n="106" d="100"/>
          <a:sy n="106" d="100"/>
        </p:scale>
        <p:origin x="-181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1FE07B9-C897-425C-8DDC-77E43D1C61A6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0709ED5-ABB3-4881-93C8-F07C8F14C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48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TitleScreen_final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3962400" y="3657600"/>
            <a:ext cx="42672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2362200"/>
            <a:ext cx="4267200" cy="762000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rgbClr val="4E743D"/>
                </a:solidFill>
                <a:latin typeface="Helvetica 55 Roman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9352" y="3124200"/>
            <a:ext cx="4267200" cy="304800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rgbClr val="776C28"/>
                </a:solidFill>
                <a:latin typeface="Helvetica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962400" y="3352800"/>
            <a:ext cx="4267200" cy="228600"/>
          </a:xfrm>
        </p:spPr>
        <p:txBody>
          <a:bodyPr>
            <a:normAutofit/>
          </a:bodyPr>
          <a:lstStyle>
            <a:lvl1pPr>
              <a:buNone/>
              <a:defRPr sz="1300">
                <a:solidFill>
                  <a:srgbClr val="4E743D"/>
                </a:solidFill>
                <a:latin typeface="Helvetica 65 Medium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956304" y="3767328"/>
            <a:ext cx="4267200" cy="228600"/>
          </a:xfrm>
        </p:spPr>
        <p:txBody>
          <a:bodyPr>
            <a:noAutofit/>
          </a:bodyPr>
          <a:lstStyle>
            <a:lvl1pPr>
              <a:buNone/>
              <a:defRPr sz="1300">
                <a:solidFill>
                  <a:srgbClr val="164762"/>
                </a:solidFill>
                <a:latin typeface="Helvetica 65 Medium" pitchFamily="34" charset="0"/>
              </a:defRPr>
            </a:lvl1pPr>
            <a:lvl2pPr>
              <a:buNone/>
              <a:defRPr sz="1300">
                <a:latin typeface="Helvetica 65 Medium" pitchFamily="34" charset="0"/>
              </a:defRPr>
            </a:lvl2pPr>
            <a:lvl3pPr>
              <a:buNone/>
              <a:defRPr sz="1300">
                <a:latin typeface="Helvetica 65 Medium" pitchFamily="34" charset="0"/>
              </a:defRPr>
            </a:lvl3pPr>
            <a:lvl4pPr>
              <a:buNone/>
              <a:defRPr sz="1300">
                <a:latin typeface="Helvetica 65 Medium" pitchFamily="34" charset="0"/>
              </a:defRPr>
            </a:lvl4pPr>
            <a:lvl5pPr>
              <a:buNone/>
              <a:defRPr sz="1300">
                <a:latin typeface="Helvetica 65 Medium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954958" y="3968477"/>
            <a:ext cx="4267200" cy="192187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1pPr>
            <a:lvl2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2pPr>
            <a:lvl3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3pPr>
            <a:lvl4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4pPr>
            <a:lvl5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3961205" y="4147302"/>
            <a:ext cx="4267200" cy="177680"/>
          </a:xfrm>
        </p:spPr>
        <p:txBody>
          <a:bodyPr>
            <a:noAutofit/>
          </a:bodyPr>
          <a:lstStyle>
            <a:lvl1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1pPr>
            <a:lvl2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2pPr>
            <a:lvl3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3pPr>
            <a:lvl4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4pPr>
            <a:lvl5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  <a:latin typeface="Helvetica 65 Medium" pitchFamily="34" charset="0"/>
              </a:defRPr>
            </a:lvl1pPr>
          </a:lstStyle>
          <a:p>
            <a:pPr>
              <a:defRPr/>
            </a:pPr>
            <a:fld id="{A1E3B45A-8323-4CE3-9739-67E01FD00671}" type="datetimeFigureOut">
              <a:rPr lang="en-US"/>
              <a:pPr>
                <a:defRPr/>
              </a:pPr>
              <a:t>4/9/2013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  <a:latin typeface="Helvetica 65 Medium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  <a:latin typeface="Helvetica 65 Medium" pitchFamily="34" charset="0"/>
              </a:defRPr>
            </a:lvl1pPr>
          </a:lstStyle>
          <a:p>
            <a:pPr>
              <a:defRPr/>
            </a:pPr>
            <a:fld id="{84DFE453-A9CE-41B2-AF69-8D4D912EE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1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1256B-C3D2-4F2E-AC10-4AECCEAF1FA8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4408D-3C2D-4F6D-84E8-239477120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6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E99B0-ED22-4797-BC78-8E40D4119485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7F13B-ADAB-4870-B824-EE0A8BC15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44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0C41C-A696-4610-AA77-4B53A5EF45A6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3F395-F134-431B-919B-9C6948C6D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69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2D6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02E85-D553-44BD-A79D-872F1A9F5627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89463-9621-4610-9F17-DD2017304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59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9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E68D4-FBEB-4E95-810A-C4D78197F863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B0056-D187-4801-9272-A3A38A9F4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3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nobord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3F0C0-6341-45B7-B6E6-012C4490C4BF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6DA63-F3E6-417E-8376-0678B4457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69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6BDD3-1B27-4CE7-A517-32B1279EDD57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B24CA-0D02-4C93-B67D-4FBA55F14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1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02026-D76E-40BC-95F1-76D26012B8EC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28AE4-D2C0-4C1D-8D10-7586C7203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8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0DEB1-ED9A-4D3E-B716-3F78AABD6430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3C773-6B32-4EDA-A707-7868F516D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E8697-B8A2-4B0C-B28E-327354612A3C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EEFBA-E8CE-4414-B0AB-DC458F485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39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U:\Joseph_Ruotolo\GIJP_PPT_Photoshop\Photoshop\Slide_rev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E7968-2F67-4F17-906E-625B87C59994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EE2B5-65DF-4BBC-9034-FB9ADF943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EE4B-7DD5-46EA-A928-88C100528205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85D36-8D86-4FB9-B19A-9CEECF1C4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62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lide_final.jpg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Helvetica 55 Roman" pitchFamily="34" charset="0"/>
                <a:cs typeface="+mn-cs"/>
              </a:defRPr>
            </a:lvl1pPr>
          </a:lstStyle>
          <a:p>
            <a:pPr>
              <a:defRPr/>
            </a:pPr>
            <a:fld id="{DBFA174C-9EEF-4820-ACEA-5EAC7D35F0A0}" type="datetimeFigureOut">
              <a:rPr lang="en-US"/>
              <a:pPr>
                <a:defRPr/>
              </a:pPr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Helvetica 55 Roman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Helvetica 55 Roman" pitchFamily="34" charset="0"/>
                <a:cs typeface="+mn-cs"/>
              </a:defRPr>
            </a:lvl1pPr>
          </a:lstStyle>
          <a:p>
            <a:pPr>
              <a:defRPr/>
            </a:pPr>
            <a:fld id="{E53F9243-8191-4B77-84B5-504A53D6D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219200"/>
            <a:ext cx="82296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74" r:id="rId2"/>
    <p:sldLayoutId id="2147483884" r:id="rId3"/>
    <p:sldLayoutId id="2147483875" r:id="rId4"/>
    <p:sldLayoutId id="2147483876" r:id="rId5"/>
    <p:sldLayoutId id="2147483877" r:id="rId6"/>
    <p:sldLayoutId id="2147483878" r:id="rId7"/>
    <p:sldLayoutId id="2147483885" r:id="rId8"/>
    <p:sldLayoutId id="2147483879" r:id="rId9"/>
    <p:sldLayoutId id="2147483880" r:id="rId10"/>
    <p:sldLayoutId id="2147483881" r:id="rId11"/>
    <p:sldLayoutId id="2147483882" r:id="rId12"/>
    <p:sldLayoutId id="2147483886" r:id="rId13"/>
    <p:sldLayoutId id="214748389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rgbClr val="4E743D"/>
          </a:solidFill>
          <a:latin typeface="Helvetica 65 Medium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Wingdings" pitchFamily="2" charset="2"/>
        <a:buChar char="§"/>
        <a:defRPr sz="2200" kern="1200">
          <a:solidFill>
            <a:srgbClr val="776C28"/>
          </a:solidFill>
          <a:latin typeface="Helvetica 65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»"/>
        <a:defRPr kern="1200">
          <a:solidFill>
            <a:srgbClr val="545454"/>
          </a:solidFill>
          <a:latin typeface="Helvetica 55 Roman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-"/>
        <a:defRPr kern="1200">
          <a:solidFill>
            <a:srgbClr val="776C28"/>
          </a:solidFill>
          <a:latin typeface="Helvetica 55 Roman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-"/>
        <a:defRPr sz="1700" kern="1200">
          <a:solidFill>
            <a:srgbClr val="776C28"/>
          </a:solidFill>
          <a:latin typeface="Helvetica 55 Roman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-"/>
        <a:defRPr sz="1600" kern="1200">
          <a:solidFill>
            <a:srgbClr val="776C28"/>
          </a:solidFill>
          <a:latin typeface="Helvetica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hyperlink" Target="http://jcamp180.org/knowledge-center/board-development-and-governance.aspx" TargetMode="External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hyperlink" Target="http://bit.ly/JewishCampsGroup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hyperlink" Target="mailto:david@hgf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951730" y="2563915"/>
            <a:ext cx="6287269" cy="1246085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  <a:cs typeface="Aharoni" pitchFamily="2" charset="-79"/>
              </a:rPr>
              <a:t>David </a:t>
            </a:r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latin typeface="Helvetica 65 Medium"/>
                <a:cs typeface="Aharoni" pitchFamily="2" charset="-79"/>
              </a:rPr>
              <a:t>Sharken</a:t>
            </a:r>
            <a:endParaRPr lang="en-US" sz="1800" b="1" dirty="0" smtClean="0">
              <a:solidFill>
                <a:schemeClr val="accent2">
                  <a:lumMod val="50000"/>
                </a:schemeClr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</a:pP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  <a:cs typeface="Aharoni" pitchFamily="2" charset="-79"/>
              </a:rPr>
              <a:t>Mentor</a:t>
            </a:r>
          </a:p>
          <a:p>
            <a:pPr algn="l">
              <a:lnSpc>
                <a:spcPct val="130000"/>
              </a:lnSpc>
            </a:pPr>
            <a:r>
              <a:rPr lang="en-US" sz="1800" b="1" dirty="0" err="1" smtClean="0">
                <a:solidFill>
                  <a:schemeClr val="accent2">
                    <a:lumMod val="50000"/>
                  </a:schemeClr>
                </a:solidFill>
                <a:latin typeface="Helvetica 65 Medium"/>
                <a:cs typeface="Aharoni" pitchFamily="2" charset="-79"/>
              </a:rPr>
              <a:t>JCamp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  <a:cs typeface="Aharoni" pitchFamily="2" charset="-79"/>
              </a:rPr>
              <a:t> 180</a:t>
            </a:r>
          </a:p>
          <a:p>
            <a:pPr algn="l">
              <a:lnSpc>
                <a:spcPct val="130000"/>
              </a:lnSpc>
            </a:pPr>
            <a:endParaRPr lang="en-US" sz="2000" b="1" dirty="0" smtClean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1272788"/>
            <a:ext cx="4572001" cy="101321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228600" y="1272789"/>
            <a:ext cx="5181600" cy="559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Effective Boards and Camp Committees </a:t>
            </a:r>
          </a:p>
          <a:p>
            <a:pPr algn="l"/>
            <a:endParaRPr lang="en-US" sz="9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21339"/>
            <a:ext cx="3431279" cy="106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2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109632" cy="1143000"/>
          </a:xfrm>
        </p:spPr>
        <p:txBody>
          <a:bodyPr/>
          <a:lstStyle/>
          <a:p>
            <a:pPr algn="ctr"/>
            <a:r>
              <a:rPr lang="en-US" dirty="0" smtClean="0"/>
              <a:t>Mission </a:t>
            </a:r>
            <a:br>
              <a:rPr lang="en-US" dirty="0" smtClean="0"/>
            </a:br>
            <a:r>
              <a:rPr lang="en-US" dirty="0" smtClean="0"/>
              <a:t>Reminders</a:t>
            </a:r>
            <a:endParaRPr lang="en-US" dirty="0"/>
          </a:p>
        </p:txBody>
      </p:sp>
      <p:pic>
        <p:nvPicPr>
          <p:cNvPr id="1026" name="Picture 2" descr="C:\Users\kevin_martone.HGF\Dropbox\Photos\Camp Kalsman &amp; Wise\P10001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632" y="0"/>
            <a:ext cx="6034368" cy="804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3109632" cy="2057400"/>
          </a:xfrm>
        </p:spPr>
        <p:txBody>
          <a:bodyPr/>
          <a:lstStyle/>
          <a:p>
            <a:r>
              <a:rPr lang="en-US" dirty="0" smtClean="0"/>
              <a:t>Guest speakers at meetings</a:t>
            </a:r>
          </a:p>
          <a:p>
            <a:r>
              <a:rPr lang="en-US" dirty="0" smtClean="0"/>
              <a:t>Camper, Staff, Alumni, Program updates and stories</a:t>
            </a:r>
          </a:p>
        </p:txBody>
      </p:sp>
    </p:spTree>
    <p:extLst>
      <p:ext uri="{BB962C8B-B14F-4D97-AF65-F5344CB8AC3E}">
        <p14:creationId xmlns:p14="http://schemas.microsoft.com/office/powerpoint/2010/main" val="29370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evin_martone.HGF\Dropbox\Photos\Camp Kalsman &amp; Wise\P100016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504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86000" cy="715962"/>
          </a:xfrm>
          <a:solidFill>
            <a:schemeClr val="bg1">
              <a:lumMod val="65000"/>
              <a:alpha val="7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Enjoyable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77435" y="4876800"/>
            <a:ext cx="3657600" cy="1676400"/>
          </a:xfrm>
          <a:solidFill>
            <a:schemeClr val="bg1">
              <a:lumMod val="65000"/>
              <a:alpha val="7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>
                <a:schemeClr val="bg1"/>
              </a:buClr>
            </a:pPr>
            <a:r>
              <a:rPr lang="en-US" sz="2800" dirty="0" smtClean="0">
                <a:solidFill>
                  <a:schemeClr val="bg1"/>
                </a:solidFill>
                <a:ea typeface="+mj-ea"/>
                <a:cs typeface="+mj-cs"/>
              </a:rPr>
              <a:t>Meaningful </a:t>
            </a:r>
            <a:r>
              <a:rPr lang="en-US" sz="2800" dirty="0">
                <a:solidFill>
                  <a:schemeClr val="bg1"/>
                </a:solidFill>
                <a:ea typeface="+mj-ea"/>
                <a:cs typeface="+mj-cs"/>
              </a:rPr>
              <a:t>discussions</a:t>
            </a:r>
          </a:p>
          <a:p>
            <a:pPr>
              <a:spcBef>
                <a:spcPct val="0"/>
              </a:spcBef>
              <a:buClr>
                <a:schemeClr val="bg1"/>
              </a:buClr>
            </a:pPr>
            <a:r>
              <a:rPr lang="en-US" sz="2800" dirty="0" smtClean="0">
                <a:solidFill>
                  <a:schemeClr val="bg1"/>
                </a:solidFill>
                <a:ea typeface="+mj-ea"/>
                <a:cs typeface="+mj-cs"/>
              </a:rPr>
              <a:t>Refreshments</a:t>
            </a:r>
            <a:endParaRPr lang="en-US" sz="2800" dirty="0">
              <a:solidFill>
                <a:schemeClr val="bg1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  <a:ea typeface="+mj-ea"/>
                <a:cs typeface="+mj-cs"/>
              </a:rPr>
              <a:t>Time for socializing</a:t>
            </a:r>
          </a:p>
        </p:txBody>
      </p:sp>
    </p:spTree>
    <p:extLst>
      <p:ext uri="{BB962C8B-B14F-4D97-AF65-F5344CB8AC3E}">
        <p14:creationId xmlns:p14="http://schemas.microsoft.com/office/powerpoint/2010/main" val="224507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914400"/>
            <a:ext cx="2057400" cy="762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Evaluate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0" y="2084293"/>
            <a:ext cx="5867400" cy="1676401"/>
          </a:xfrm>
          <a:prstGeom prst="rect">
            <a:avLst/>
          </a:prstGeom>
          <a:solidFill>
            <a:schemeClr val="bg1">
              <a:lumMod val="65000"/>
              <a:alpha val="7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000">
                <a:solidFill>
                  <a:schemeClr val="bg1"/>
                </a:solidFill>
                <a:latin typeface="Helvetica 65 Medium" pitchFamily="34" charset="0"/>
                <a:ea typeface="+mj-ea"/>
                <a:cs typeface="+mj-cs"/>
              </a:defRPr>
            </a:lvl1pPr>
            <a:lvl2pPr eaLnBrk="0" hangingPunct="0">
              <a:defRPr sz="3000">
                <a:solidFill>
                  <a:srgbClr val="4E743D"/>
                </a:solidFill>
                <a:latin typeface="Helvetica 65 Medium"/>
              </a:defRPr>
            </a:lvl2pPr>
            <a:lvl3pPr eaLnBrk="0" hangingPunct="0">
              <a:defRPr sz="3000">
                <a:solidFill>
                  <a:srgbClr val="4E743D"/>
                </a:solidFill>
                <a:latin typeface="Helvetica 65 Medium"/>
              </a:defRPr>
            </a:lvl3pPr>
            <a:lvl4pPr eaLnBrk="0" hangingPunct="0">
              <a:defRPr sz="3000">
                <a:solidFill>
                  <a:srgbClr val="4E743D"/>
                </a:solidFill>
                <a:latin typeface="Helvetica 65 Medium"/>
              </a:defRPr>
            </a:lvl4pPr>
            <a:lvl5pPr eaLnBrk="0" hangingPunct="0">
              <a:defRPr sz="3000">
                <a:solidFill>
                  <a:srgbClr val="4E743D"/>
                </a:solidFill>
                <a:latin typeface="Helvetica 65 Medium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9pPr>
          </a:lstStyle>
          <a:p>
            <a:pPr marL="457200" indent="-457200" algn="l">
              <a:buFont typeface="Wingdings" pitchFamily="2" charset="2"/>
              <a:buChar char="§"/>
            </a:pPr>
            <a:r>
              <a:rPr lang="en-US" sz="2800" dirty="0" smtClean="0"/>
              <a:t>Regular Board self-assessments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800" dirty="0" smtClean="0"/>
              <a:t>Governance Committee review of members</a:t>
            </a:r>
          </a:p>
        </p:txBody>
      </p:sp>
    </p:spTree>
    <p:extLst>
      <p:ext uri="{BB962C8B-B14F-4D97-AF65-F5344CB8AC3E}">
        <p14:creationId xmlns:p14="http://schemas.microsoft.com/office/powerpoint/2010/main" val="193872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Submitted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14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98"/>
          <a:stretch/>
        </p:blipFill>
        <p:spPr>
          <a:xfrm>
            <a:off x="1411941" y="3163232"/>
            <a:ext cx="6436659" cy="3694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2438400" cy="609600"/>
          </a:xfrm>
        </p:spPr>
        <p:txBody>
          <a:bodyPr/>
          <a:lstStyle/>
          <a:p>
            <a:r>
              <a:rPr lang="en-US" dirty="0" smtClean="0">
                <a:solidFill>
                  <a:srgbClr val="2D6121"/>
                </a:solidFill>
              </a:rPr>
              <a:t>Recruitment</a:t>
            </a:r>
            <a:endParaRPr lang="en-US" dirty="0">
              <a:solidFill>
                <a:srgbClr val="2D612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>
              <a:buClr>
                <a:srgbClr val="2D6121"/>
              </a:buClr>
            </a:pPr>
            <a:r>
              <a:rPr lang="en-US" dirty="0" smtClean="0">
                <a:solidFill>
                  <a:srgbClr val="2D6121"/>
                </a:solidFill>
              </a:rPr>
              <a:t>What </a:t>
            </a:r>
            <a:r>
              <a:rPr lang="en-US" dirty="0">
                <a:solidFill>
                  <a:srgbClr val="2D6121"/>
                </a:solidFill>
              </a:rPr>
              <a:t>is best way to recruit </a:t>
            </a:r>
            <a:r>
              <a:rPr lang="en-US" dirty="0" smtClean="0">
                <a:solidFill>
                  <a:srgbClr val="2D6121"/>
                </a:solidFill>
              </a:rPr>
              <a:t>members: by </a:t>
            </a:r>
            <a:r>
              <a:rPr lang="en-US" dirty="0">
                <a:solidFill>
                  <a:srgbClr val="2D6121"/>
                </a:solidFill>
              </a:rPr>
              <a:t>capacity to give or by energy and enthusiasm</a:t>
            </a:r>
            <a:r>
              <a:rPr lang="en-US" dirty="0" smtClean="0">
                <a:solidFill>
                  <a:srgbClr val="2D6121"/>
                </a:solidFill>
              </a:rPr>
              <a:t>?</a:t>
            </a:r>
          </a:p>
          <a:p>
            <a:pPr>
              <a:buClr>
                <a:srgbClr val="2D6121"/>
              </a:buClr>
            </a:pPr>
            <a:r>
              <a:rPr lang="en-US" dirty="0" smtClean="0">
                <a:solidFill>
                  <a:srgbClr val="2D6121"/>
                </a:solidFill>
              </a:rPr>
              <a:t>Should </a:t>
            </a:r>
            <a:r>
              <a:rPr lang="en-US" dirty="0">
                <a:solidFill>
                  <a:srgbClr val="2D6121"/>
                </a:solidFill>
              </a:rPr>
              <a:t>we have community representation as well as people with strong ties to camp</a:t>
            </a:r>
            <a:r>
              <a:rPr lang="en-US" dirty="0" smtClean="0">
                <a:solidFill>
                  <a:srgbClr val="2D6121"/>
                </a:solidFill>
              </a:rPr>
              <a:t>?</a:t>
            </a:r>
          </a:p>
          <a:p>
            <a:pPr>
              <a:buClr>
                <a:srgbClr val="2D6121"/>
              </a:buClr>
            </a:pPr>
            <a:r>
              <a:rPr lang="en-US" dirty="0" smtClean="0">
                <a:solidFill>
                  <a:srgbClr val="2D6121"/>
                </a:solidFill>
              </a:rPr>
              <a:t>Should </a:t>
            </a:r>
            <a:r>
              <a:rPr lang="en-US" dirty="0">
                <a:solidFill>
                  <a:srgbClr val="2D6121"/>
                </a:solidFill>
              </a:rPr>
              <a:t>there be a trial period for </a:t>
            </a:r>
            <a:r>
              <a:rPr lang="en-US" dirty="0" smtClean="0">
                <a:solidFill>
                  <a:srgbClr val="2D6121"/>
                </a:solidFill>
              </a:rPr>
              <a:t>Board </a:t>
            </a:r>
            <a:r>
              <a:rPr lang="en-US" dirty="0">
                <a:solidFill>
                  <a:srgbClr val="2D6121"/>
                </a:solidFill>
              </a:rPr>
              <a:t>members? </a:t>
            </a:r>
          </a:p>
          <a:p>
            <a:pPr>
              <a:buClr>
                <a:srgbClr val="2D6121"/>
              </a:buClr>
            </a:pPr>
            <a:r>
              <a:rPr lang="en-US" dirty="0" smtClean="0">
                <a:solidFill>
                  <a:srgbClr val="2D6121"/>
                </a:solidFill>
              </a:rPr>
              <a:t>Who </a:t>
            </a:r>
            <a:r>
              <a:rPr lang="en-US" dirty="0">
                <a:solidFill>
                  <a:srgbClr val="2D6121"/>
                </a:solidFill>
              </a:rPr>
              <a:t>is </a:t>
            </a:r>
            <a:r>
              <a:rPr lang="en-US" dirty="0" smtClean="0">
                <a:solidFill>
                  <a:srgbClr val="2D6121"/>
                </a:solidFill>
              </a:rPr>
              <a:t>the “Ideal” </a:t>
            </a:r>
            <a:r>
              <a:rPr lang="en-US" dirty="0">
                <a:solidFill>
                  <a:srgbClr val="2D6121"/>
                </a:solidFill>
              </a:rPr>
              <a:t>Board member</a:t>
            </a:r>
            <a:r>
              <a:rPr lang="en-US" dirty="0" smtClean="0">
                <a:solidFill>
                  <a:srgbClr val="2D6121"/>
                </a:solidFill>
              </a:rPr>
              <a:t>?</a:t>
            </a:r>
            <a:endParaRPr lang="en-US" dirty="0">
              <a:solidFill>
                <a:srgbClr val="2D61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Board Giving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2286000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What is best way to determine individual giving? By set amount or by individual capacity?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3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482"/>
            <a:ext cx="4038600" cy="1143000"/>
          </a:xfrm>
        </p:spPr>
        <p:txBody>
          <a:bodyPr/>
          <a:lstStyle/>
          <a:p>
            <a:pPr algn="ctr"/>
            <a:r>
              <a:rPr lang="en-US" dirty="0" smtClean="0"/>
              <a:t>Geographic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066800"/>
            <a:ext cx="3200400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is best structure for a board or camp committee with geographic diversity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71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evin_martone.HGF\Dropbox\Photos\Camp Kalsman &amp; Wise\newman mt. chai\P10003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24200" cy="792162"/>
          </a:xfrm>
          <a:solidFill>
            <a:schemeClr val="bg1">
              <a:lumMod val="65000"/>
              <a:alpha val="7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Board </a:t>
            </a:r>
            <a:r>
              <a:rPr lang="en-US" dirty="0" smtClean="0">
                <a:solidFill>
                  <a:schemeClr val="bg1"/>
                </a:solidFill>
              </a:rPr>
              <a:t>Role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0"/>
            <a:ext cx="4114800" cy="2895600"/>
          </a:xfrm>
          <a:solidFill>
            <a:schemeClr val="bg1">
              <a:lumMod val="65000"/>
              <a:alpha val="7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ea typeface="+mj-ea"/>
                <a:cs typeface="+mj-cs"/>
              </a:rPr>
              <a:t>What is the appropriate level of involvement of Camp Committee and Board in operations</a:t>
            </a:r>
            <a:r>
              <a:rPr lang="en-US" sz="2400" dirty="0" smtClean="0">
                <a:solidFill>
                  <a:schemeClr val="bg1"/>
                </a:solidFill>
                <a:ea typeface="+mj-ea"/>
                <a:cs typeface="+mj-cs"/>
              </a:rPr>
              <a:t>?</a:t>
            </a:r>
          </a:p>
          <a:p>
            <a:pPr marL="0" indent="0">
              <a:spcBef>
                <a:spcPct val="0"/>
              </a:spcBef>
              <a:buClr>
                <a:schemeClr val="bg1"/>
              </a:buClr>
              <a:buNone/>
            </a:pPr>
            <a:endParaRPr lang="en-US" sz="2400" dirty="0" smtClean="0">
              <a:solidFill>
                <a:schemeClr val="bg1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ea typeface="+mj-ea"/>
                <a:cs typeface="+mj-cs"/>
              </a:rPr>
              <a:t>What do you think should be required of board members?  </a:t>
            </a:r>
          </a:p>
        </p:txBody>
      </p:sp>
    </p:spTree>
    <p:extLst>
      <p:ext uri="{BB962C8B-B14F-4D97-AF65-F5344CB8AC3E}">
        <p14:creationId xmlns:p14="http://schemas.microsoft.com/office/powerpoint/2010/main" val="194518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990600"/>
            <a:ext cx="4572001" cy="63221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228600" y="990601"/>
            <a:ext cx="4343400" cy="559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More </a:t>
            </a:r>
            <a:r>
              <a:rPr lang="en-US" sz="35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Questions</a:t>
            </a:r>
            <a:r>
              <a:rPr lang="en-US" sz="28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?</a:t>
            </a:r>
          </a:p>
          <a:p>
            <a:pPr algn="l"/>
            <a:endParaRPr lang="en-US" sz="9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21339"/>
            <a:ext cx="3431279" cy="1069390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 bwMode="auto">
          <a:xfrm>
            <a:off x="1022586" y="1927611"/>
            <a:ext cx="7892813" cy="448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Helvetica 65 Medium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Helvetica 55 Roman" pitchFamily="34" charset="0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Helvetica 55 Roman" pitchFamily="34" charset="0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Helvetica 55 Roman" pitchFamily="34" charset="0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lvetica 55 Roman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Ask/answer questions with your peers in the Jewish Camps Google Groups</a:t>
            </a:r>
          </a:p>
          <a:p>
            <a:pPr marL="1028700" lvl="1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  <a:hlinkClick r:id="rId12"/>
              </a:rPr>
              <a:t>http://bit.ly/JewishCampsGroup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Helvetica 65 Medium"/>
            </a:endParaRPr>
          </a:p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Find resources in Knowledge Center</a:t>
            </a:r>
          </a:p>
          <a:p>
            <a:pPr marL="1028700" lvl="1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Helvetica 65 Medium"/>
                <a:hlinkClick r:id="rId13"/>
              </a:rPr>
              <a:t>http://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  <a:hlinkClick r:id="rId13"/>
              </a:rPr>
              <a:t>jcamp180.org/knowledge-center/board-development-and-governance.aspx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Helvetica 65 Medium"/>
            </a:endParaRPr>
          </a:p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Contact your JCamp180 Mentor</a:t>
            </a:r>
          </a:p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Contact David –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  <a:hlinkClick r:id="rId14"/>
              </a:rPr>
              <a:t>david@hgf.org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Helvetica 65 Medium"/>
            </a:endParaRPr>
          </a:p>
          <a:p>
            <a:pPr algn="l" eaLnBrk="1" hangingPunct="1">
              <a:buClr>
                <a:schemeClr val="accent2">
                  <a:lumMod val="50000"/>
                </a:schemeClr>
              </a:buClr>
            </a:pP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Helvetica 65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752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1"/>
          <p:cNvSpPr>
            <a:spLocks noChangeArrowheads="1"/>
          </p:cNvSpPr>
          <p:nvPr/>
        </p:nvSpPr>
        <p:spPr bwMode="auto">
          <a:xfrm>
            <a:off x="457200" y="1693877"/>
            <a:ext cx="3962400" cy="457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Bookman Old Style"/>
                <a:cs typeface="Bookman Old Style"/>
              </a:rPr>
              <a:t>A) Grab Tab – Click red arrow to open/close Control Panel. Click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Bookman Old Style"/>
                <a:cs typeface="Bookman Old Style"/>
              </a:rPr>
              <a:t>blue square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Bookman Old Style"/>
                <a:cs typeface="Bookman Old Style"/>
              </a:rPr>
              <a:t>to toggle Viewer Window between full screen/window mode. Click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Bookman Old Style"/>
                <a:cs typeface="Bookman Old Style"/>
              </a:rPr>
              <a:t>mic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Bookman Old Style"/>
                <a:cs typeface="Bookman Old Style"/>
              </a:rPr>
              <a:t> icon to mute/unmute your audio.</a:t>
            </a:r>
          </a:p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Bookman Old Style"/>
              <a:cs typeface="Bookman Old Style"/>
            </a:endParaRPr>
          </a:p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Bookman Old Style"/>
                <a:cs typeface="Bookman Old Style"/>
              </a:rPr>
              <a:t>B) Audio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Bookman Old Style"/>
                <a:cs typeface="Bookman Old Style"/>
              </a:rPr>
              <a:t>Setup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Bookman Old Style"/>
                <a:cs typeface="Bookman Old Style"/>
              </a:rPr>
              <a:t>– Select audio format. Click Audio Setup to verify Speakers &amp; Microphone.</a:t>
            </a:r>
          </a:p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Bookman Old Style"/>
              <a:cs typeface="Bookman Old Style"/>
            </a:endParaRPr>
          </a:p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Bookman Old Style"/>
                <a:cs typeface="Bookman Old Style"/>
              </a:rPr>
              <a:t>C) Questions Pane – Attendees can submit questions and review answers.</a:t>
            </a:r>
          </a:p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Bookman Old Style"/>
              <a:cs typeface="Bookman Old Style"/>
            </a:endParaRPr>
          </a:p>
          <a:p>
            <a:pPr marL="342900" indent="-342900">
              <a:spcBef>
                <a:spcPct val="20000"/>
              </a:spcBef>
              <a:buClr>
                <a:srgbClr val="4E743D"/>
              </a:buClr>
              <a:tabLst>
                <a:tab pos="3084513" algn="l"/>
              </a:tabLst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Bookman Old Style"/>
                <a:cs typeface="Bookman Old Style"/>
              </a:rPr>
              <a:t>D) Type your question and click 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Bookman Old Style"/>
                <a:cs typeface="Bookman Old Style"/>
              </a:rPr>
              <a:t>Send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Bookman Old Style"/>
                <a:cs typeface="Bookman Old Style"/>
              </a:rPr>
              <a:t> to submit it to the organizer. </a:t>
            </a:r>
          </a:p>
        </p:txBody>
      </p:sp>
      <p:sp>
        <p:nvSpPr>
          <p:cNvPr id="20484" name="Rectangle 11"/>
          <p:cNvSpPr>
            <a:spLocks noChangeArrowheads="1"/>
          </p:cNvSpPr>
          <p:nvPr/>
        </p:nvSpPr>
        <p:spPr bwMode="auto">
          <a:xfrm>
            <a:off x="4953000" y="2057400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776C28"/>
                </a:solidFill>
                <a:latin typeface="Helvetica 65 Medium" charset="0"/>
              </a:rPr>
              <a:t>A </a:t>
            </a:r>
            <a:r>
              <a:rPr lang="en-US" dirty="0">
                <a:solidFill>
                  <a:srgbClr val="776C28"/>
                </a:solidFill>
                <a:latin typeface="Helvetica 65 Medium" charset="0"/>
                <a:sym typeface="Wingdings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 charset="0"/>
            </a:endParaRPr>
          </a:p>
        </p:txBody>
      </p:sp>
      <p:sp>
        <p:nvSpPr>
          <p:cNvPr id="20485" name="Rectangle 11"/>
          <p:cNvSpPr>
            <a:spLocks noChangeArrowheads="1"/>
          </p:cNvSpPr>
          <p:nvPr/>
        </p:nvSpPr>
        <p:spPr bwMode="auto">
          <a:xfrm>
            <a:off x="5324475" y="3232944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776C28"/>
                </a:solidFill>
                <a:latin typeface="Helvetica 65 Medium" charset="0"/>
              </a:rPr>
              <a:t>B </a:t>
            </a:r>
            <a:r>
              <a:rPr lang="en-US" dirty="0">
                <a:solidFill>
                  <a:srgbClr val="776C28"/>
                </a:solidFill>
                <a:latin typeface="Helvetica 65 Medium" charset="0"/>
                <a:sym typeface="Wingdings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 charset="0"/>
            </a:endParaRPr>
          </a:p>
        </p:txBody>
      </p:sp>
      <p:sp>
        <p:nvSpPr>
          <p:cNvPr id="20486" name="Rectangle 11"/>
          <p:cNvSpPr>
            <a:spLocks noChangeArrowheads="1"/>
          </p:cNvSpPr>
          <p:nvPr/>
        </p:nvSpPr>
        <p:spPr bwMode="auto">
          <a:xfrm>
            <a:off x="5324475" y="3581400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776C28"/>
                </a:solidFill>
                <a:latin typeface="Helvetica 65 Medium" charset="0"/>
              </a:rPr>
              <a:t>C </a:t>
            </a:r>
            <a:r>
              <a:rPr lang="en-US">
                <a:solidFill>
                  <a:srgbClr val="776C28"/>
                </a:solidFill>
                <a:latin typeface="Helvetica 65 Medium" charset="0"/>
                <a:sym typeface="Wingdings" charset="2"/>
              </a:rPr>
              <a:t></a:t>
            </a:r>
            <a:endParaRPr lang="en-US">
              <a:solidFill>
                <a:srgbClr val="776C28"/>
              </a:solidFill>
              <a:latin typeface="Helvetica 65 Medium" charset="0"/>
            </a:endParaRPr>
          </a:p>
        </p:txBody>
      </p:sp>
      <p:sp>
        <p:nvSpPr>
          <p:cNvPr id="20487" name="Rectangle 11"/>
          <p:cNvSpPr>
            <a:spLocks noChangeArrowheads="1"/>
          </p:cNvSpPr>
          <p:nvPr/>
        </p:nvSpPr>
        <p:spPr bwMode="auto">
          <a:xfrm>
            <a:off x="5324475" y="4724400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776C28"/>
                </a:solidFill>
                <a:latin typeface="Helvetica 65 Medium" charset="0"/>
              </a:rPr>
              <a:t>D </a:t>
            </a:r>
            <a:r>
              <a:rPr lang="en-US">
                <a:solidFill>
                  <a:srgbClr val="776C28"/>
                </a:solidFill>
                <a:latin typeface="Helvetica 65 Medium" charset="0"/>
                <a:sym typeface="Wingdings" charset="2"/>
              </a:rPr>
              <a:t></a:t>
            </a:r>
            <a:endParaRPr lang="en-US">
              <a:solidFill>
                <a:srgbClr val="776C28"/>
              </a:solidFill>
              <a:latin typeface="Helvetica 65 Medium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Involved!</a:t>
            </a:r>
            <a:endParaRPr lang="en-US" dirty="0"/>
          </a:p>
        </p:txBody>
      </p:sp>
      <p:sp>
        <p:nvSpPr>
          <p:cNvPr id="20488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35679E-7056-184F-AE36-C7AEC49D5E8F}" type="slidenum">
              <a:rPr lang="en-US">
                <a:solidFill>
                  <a:schemeClr val="bg1"/>
                </a:solidFill>
              </a:rPr>
              <a:pPr/>
              <a:t>2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86400" y="1828800"/>
            <a:ext cx="3284538" cy="4445000"/>
            <a:chOff x="5486400" y="1828800"/>
            <a:chExt cx="3284538" cy="4445000"/>
          </a:xfrm>
        </p:grpSpPr>
        <p:pic>
          <p:nvPicPr>
            <p:cNvPr id="20489" name="Picture 7" descr="mic_noraisehan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1828800"/>
              <a:ext cx="3284538" cy="444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937544"/>
              <a:ext cx="346982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130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1022586" y="2209800"/>
            <a:ext cx="7892813" cy="3352800"/>
          </a:xfrm>
        </p:spPr>
        <p:txBody>
          <a:bodyPr>
            <a:noAutofit/>
          </a:bodyPr>
          <a:lstStyle/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Helvetica 65 Medium"/>
            </a:endParaRPr>
          </a:p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What Makes Effective Boards/Camp Committees?</a:t>
            </a:r>
          </a:p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Submitted Questions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2789"/>
            <a:ext cx="3886202" cy="681112"/>
          </a:xfrm>
          <a:prstGeom prst="rect">
            <a:avLst/>
          </a:prstGeom>
        </p:spPr>
      </p:pic>
      <p:sp>
        <p:nvSpPr>
          <p:cNvPr id="26" name="Subtitle 2"/>
          <p:cNvSpPr txBox="1">
            <a:spLocks/>
          </p:cNvSpPr>
          <p:nvPr/>
        </p:nvSpPr>
        <p:spPr>
          <a:xfrm>
            <a:off x="228600" y="1369869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Agenda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21339"/>
            <a:ext cx="3431279" cy="106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5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Topics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029200"/>
          </a:xfrm>
        </p:spPr>
        <p:txBody>
          <a:bodyPr>
            <a:noAutofit/>
          </a:bodyPr>
          <a:lstStyle/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What Makes Effective Boards/Camp Committees?</a:t>
            </a:r>
          </a:p>
          <a:p>
            <a:pPr marL="1028700" lvl="1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Clear Mutual Expectations</a:t>
            </a:r>
          </a:p>
          <a:p>
            <a:pPr marL="1028700" lvl="1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Match Skills &amp; Interest with Organizational Needs</a:t>
            </a:r>
          </a:p>
          <a:p>
            <a:pPr marL="1028700" lvl="1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Training and Education Opportunities</a:t>
            </a:r>
          </a:p>
          <a:p>
            <a:pPr marL="1028700" lvl="1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Mission Reminders</a:t>
            </a:r>
          </a:p>
          <a:p>
            <a:pPr marL="1028700" lvl="1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Make it Enjoyable!</a:t>
            </a:r>
          </a:p>
          <a:p>
            <a:pPr marL="1028700" lvl="1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Evaluate</a:t>
            </a:r>
          </a:p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Submitted Questions</a:t>
            </a:r>
          </a:p>
          <a:p>
            <a:pPr marL="1028700" lvl="1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Recruitment</a:t>
            </a:r>
          </a:p>
          <a:p>
            <a:pPr marL="1028700" lvl="1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Board Giving</a:t>
            </a:r>
          </a:p>
          <a:p>
            <a:pPr marL="1028700" lvl="1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Geographic Diversity</a:t>
            </a:r>
          </a:p>
          <a:p>
            <a:pPr marL="1028700" lvl="1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Board Role</a:t>
            </a:r>
            <a:endParaRPr lang="en-US" sz="2400" dirty="0" smtClean="0">
              <a:solidFill>
                <a:schemeClr val="accent2">
                  <a:lumMod val="50000"/>
                </a:schemeClr>
              </a:solidFill>
              <a:latin typeface="Helvetica 65 Medium"/>
            </a:endParaRPr>
          </a:p>
          <a:p>
            <a:pPr marL="1028700" lvl="1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Helvetica 65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613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29200" cy="715962"/>
          </a:xfrm>
          <a:solidFill>
            <a:schemeClr val="bg1">
              <a:lumMod val="65000"/>
              <a:alpha val="74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Clear Mutual Expectations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39270" y="1447800"/>
            <a:ext cx="5105400" cy="2362200"/>
          </a:xfrm>
          <a:prstGeom prst="rect">
            <a:avLst/>
          </a:prstGeom>
          <a:solidFill>
            <a:schemeClr val="bg1">
              <a:lumMod val="65000"/>
              <a:alpha val="7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000">
                <a:solidFill>
                  <a:schemeClr val="bg1"/>
                </a:solidFill>
                <a:latin typeface="Helvetica 65 Medium" pitchFamily="34" charset="0"/>
                <a:ea typeface="+mj-ea"/>
                <a:cs typeface="+mj-cs"/>
              </a:defRPr>
            </a:lvl1pPr>
            <a:lvl2pPr eaLnBrk="0" hangingPunct="0">
              <a:defRPr sz="3000">
                <a:solidFill>
                  <a:srgbClr val="4E743D"/>
                </a:solidFill>
                <a:latin typeface="Helvetica 65 Medium"/>
              </a:defRPr>
            </a:lvl2pPr>
            <a:lvl3pPr eaLnBrk="0" hangingPunct="0">
              <a:defRPr sz="3000">
                <a:solidFill>
                  <a:srgbClr val="4E743D"/>
                </a:solidFill>
                <a:latin typeface="Helvetica 65 Medium"/>
              </a:defRPr>
            </a:lvl3pPr>
            <a:lvl4pPr eaLnBrk="0" hangingPunct="0">
              <a:defRPr sz="3000">
                <a:solidFill>
                  <a:srgbClr val="4E743D"/>
                </a:solidFill>
                <a:latin typeface="Helvetica 65 Medium"/>
              </a:defRPr>
            </a:lvl4pPr>
            <a:lvl5pPr eaLnBrk="0" hangingPunct="0">
              <a:defRPr sz="3000">
                <a:solidFill>
                  <a:srgbClr val="4E743D"/>
                </a:solidFill>
                <a:latin typeface="Helvetica 65 Medium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9pPr>
          </a:lstStyle>
          <a:p>
            <a:pPr marL="457200" indent="-457200" algn="l">
              <a:buFont typeface="Wingdings" pitchFamily="2" charset="2"/>
              <a:buChar char="§"/>
            </a:pPr>
            <a:r>
              <a:rPr lang="en-US" sz="2800" dirty="0" smtClean="0"/>
              <a:t>Tools</a:t>
            </a:r>
            <a:endParaRPr lang="en-US" sz="2800" dirty="0"/>
          </a:p>
          <a:p>
            <a:pPr lvl="2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Helvetica 65 Medium" pitchFamily="34" charset="0"/>
                <a:ea typeface="+mj-ea"/>
                <a:cs typeface="+mj-cs"/>
              </a:rPr>
              <a:t>Job Description</a:t>
            </a:r>
          </a:p>
          <a:p>
            <a:pPr lvl="2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Helvetica 65 Medium" pitchFamily="34" charset="0"/>
                <a:ea typeface="+mj-ea"/>
                <a:cs typeface="+mj-cs"/>
              </a:rPr>
              <a:t>Annual Check-in</a:t>
            </a:r>
          </a:p>
          <a:p>
            <a:pPr lvl="2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Helvetica 65 Medium" pitchFamily="34" charset="0"/>
                <a:ea typeface="+mj-ea"/>
                <a:cs typeface="+mj-cs"/>
              </a:rPr>
              <a:t>Buddy System</a:t>
            </a:r>
          </a:p>
          <a:p>
            <a:pPr lvl="2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Helvetica 65 Medium" pitchFamily="34" charset="0"/>
                <a:ea typeface="+mj-ea"/>
                <a:cs typeface="+mj-cs"/>
              </a:rPr>
              <a:t>Contract</a:t>
            </a:r>
          </a:p>
        </p:txBody>
      </p:sp>
    </p:spTree>
    <p:extLst>
      <p:ext uri="{BB962C8B-B14F-4D97-AF65-F5344CB8AC3E}">
        <p14:creationId xmlns:p14="http://schemas.microsoft.com/office/powerpoint/2010/main" val="28311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32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77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enn diagra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29"/>
          <a:stretch/>
        </p:blipFill>
        <p:spPr bwMode="auto">
          <a:xfrm>
            <a:off x="1157476" y="1964041"/>
            <a:ext cx="6843524" cy="481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639762"/>
          </a:xfrm>
        </p:spPr>
        <p:txBody>
          <a:bodyPr/>
          <a:lstStyle/>
          <a:p>
            <a:r>
              <a:rPr lang="en-US" dirty="0" smtClean="0"/>
              <a:t>Match Skills &amp; Interest with Organizational Needs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4438" y="990600"/>
            <a:ext cx="8229600" cy="914400"/>
          </a:xfrm>
        </p:spPr>
        <p:txBody>
          <a:bodyPr/>
          <a:lstStyle/>
          <a:p>
            <a:r>
              <a:rPr lang="en-US" dirty="0" smtClean="0"/>
              <a:t>The right sub-committee or taskforce</a:t>
            </a:r>
          </a:p>
          <a:p>
            <a:r>
              <a:rPr lang="en-US" dirty="0" smtClean="0"/>
              <a:t>Regular check-ins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13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"/>
            <a:ext cx="10363200" cy="6883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629400" cy="715962"/>
          </a:xfrm>
          <a:solidFill>
            <a:schemeClr val="bg1">
              <a:lumMod val="65000"/>
              <a:alpha val="7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Training and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6425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and Education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Board meetings and by notes, reports, emails</a:t>
            </a:r>
          </a:p>
          <a:p>
            <a:r>
              <a:rPr lang="en-US" dirty="0" smtClean="0"/>
              <a:t>At JCamp180 Annual Conference and webinars</a:t>
            </a:r>
          </a:p>
          <a:p>
            <a:r>
              <a:rPr lang="en-US" dirty="0" smtClean="0"/>
              <a:t>Ask Board members what they need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14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5742</TotalTime>
  <Words>385</Words>
  <Application>Microsoft Office PowerPoint</Application>
  <PresentationFormat>On-screen Show (4:3)</PresentationFormat>
  <Paragraphs>79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Get Involved!</vt:lpstr>
      <vt:lpstr>PowerPoint Presentation</vt:lpstr>
      <vt:lpstr>Today’s Topics</vt:lpstr>
      <vt:lpstr>Clear Mutual Expectations</vt:lpstr>
      <vt:lpstr>PowerPoint Presentation</vt:lpstr>
      <vt:lpstr>Match Skills &amp; Interest with Organizational Needs</vt:lpstr>
      <vt:lpstr>Training and Education Opportunities</vt:lpstr>
      <vt:lpstr>Training and Education Opportunities</vt:lpstr>
      <vt:lpstr>Mission  Reminders</vt:lpstr>
      <vt:lpstr>Enjoyable</vt:lpstr>
      <vt:lpstr>Evaluate</vt:lpstr>
      <vt:lpstr>Submitted Questions</vt:lpstr>
      <vt:lpstr>Recruitment</vt:lpstr>
      <vt:lpstr>Board Giving</vt:lpstr>
      <vt:lpstr>Geographic Diversity</vt:lpstr>
      <vt:lpstr>Board Role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Karolina Novitska</dc:creator>
  <cp:lastModifiedBy>Kevin Martone</cp:lastModifiedBy>
  <cp:revision>344</cp:revision>
  <dcterms:created xsi:type="dcterms:W3CDTF">2010-09-22T14:28:04Z</dcterms:created>
  <dcterms:modified xsi:type="dcterms:W3CDTF">2013-04-09T15:05:21Z</dcterms:modified>
</cp:coreProperties>
</file>