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728" r:id="rId2"/>
    <p:sldId id="588" r:id="rId3"/>
    <p:sldId id="733" r:id="rId4"/>
    <p:sldId id="781" r:id="rId5"/>
    <p:sldId id="731" r:id="rId6"/>
    <p:sldId id="732" r:id="rId7"/>
    <p:sldId id="586" r:id="rId8"/>
    <p:sldId id="759" r:id="rId9"/>
    <p:sldId id="782" r:id="rId10"/>
    <p:sldId id="450" r:id="rId11"/>
    <p:sldId id="447" r:id="rId12"/>
    <p:sldId id="461" r:id="rId13"/>
    <p:sldId id="261" r:id="rId14"/>
    <p:sldId id="406" r:id="rId15"/>
    <p:sldId id="463" r:id="rId16"/>
    <p:sldId id="760" r:id="rId17"/>
    <p:sldId id="778" r:id="rId18"/>
    <p:sldId id="775" r:id="rId19"/>
    <p:sldId id="742" r:id="rId20"/>
    <p:sldId id="745" r:id="rId21"/>
    <p:sldId id="746" r:id="rId22"/>
    <p:sldId id="752" r:id="rId23"/>
    <p:sldId id="256" r:id="rId24"/>
    <p:sldId id="264" r:id="rId25"/>
    <p:sldId id="758" r:id="rId26"/>
    <p:sldId id="438" r:id="rId27"/>
    <p:sldId id="257" r:id="rId28"/>
    <p:sldId id="757" r:id="rId29"/>
    <p:sldId id="756" r:id="rId30"/>
    <p:sldId id="751" r:id="rId31"/>
    <p:sldId id="763" r:id="rId32"/>
    <p:sldId id="712" r:id="rId33"/>
    <p:sldId id="492" r:id="rId34"/>
    <p:sldId id="764" r:id="rId35"/>
    <p:sldId id="747" r:id="rId36"/>
    <p:sldId id="787" r:id="rId37"/>
    <p:sldId id="766" r:id="rId38"/>
    <p:sldId id="783" r:id="rId39"/>
    <p:sldId id="784" r:id="rId40"/>
    <p:sldId id="785" r:id="rId41"/>
    <p:sldId id="786" r:id="rId42"/>
    <p:sldId id="765" r:id="rId43"/>
    <p:sldId id="713" r:id="rId44"/>
    <p:sldId id="776" r:id="rId45"/>
    <p:sldId id="779" r:id="rId46"/>
    <p:sldId id="772" r:id="rId47"/>
    <p:sldId id="25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D2A751-90B3-5044-A431-6EC718230826}">
          <p14:sldIdLst>
            <p14:sldId id="728"/>
            <p14:sldId id="588"/>
            <p14:sldId id="733"/>
            <p14:sldId id="781"/>
            <p14:sldId id="731"/>
            <p14:sldId id="732"/>
            <p14:sldId id="586"/>
            <p14:sldId id="759"/>
            <p14:sldId id="782"/>
            <p14:sldId id="450"/>
            <p14:sldId id="447"/>
            <p14:sldId id="461"/>
            <p14:sldId id="261"/>
            <p14:sldId id="406"/>
            <p14:sldId id="463"/>
            <p14:sldId id="760"/>
            <p14:sldId id="778"/>
            <p14:sldId id="775"/>
            <p14:sldId id="742"/>
            <p14:sldId id="745"/>
            <p14:sldId id="746"/>
            <p14:sldId id="752"/>
            <p14:sldId id="256"/>
            <p14:sldId id="264"/>
            <p14:sldId id="758"/>
            <p14:sldId id="438"/>
            <p14:sldId id="257"/>
            <p14:sldId id="757"/>
            <p14:sldId id="756"/>
            <p14:sldId id="751"/>
            <p14:sldId id="763"/>
            <p14:sldId id="712"/>
            <p14:sldId id="492"/>
            <p14:sldId id="764"/>
            <p14:sldId id="747"/>
          </p14:sldIdLst>
        </p14:section>
        <p14:section name="Untitled Section" id="{BB617D5B-FCEE-4242-B0C2-7BF02E535324}">
          <p14:sldIdLst>
            <p14:sldId id="787"/>
            <p14:sldId id="766"/>
            <p14:sldId id="783"/>
            <p14:sldId id="784"/>
            <p14:sldId id="785"/>
            <p14:sldId id="786"/>
            <p14:sldId id="765"/>
            <p14:sldId id="713"/>
            <p14:sldId id="776"/>
            <p14:sldId id="779"/>
            <p14:sldId id="772"/>
            <p14:sldId id="2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816A"/>
    <a:srgbClr val="945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74"/>
    <p:restoredTop sz="96012"/>
  </p:normalViewPr>
  <p:slideViewPr>
    <p:cSldViewPr snapToGrid="0" snapToObjects="1">
      <p:cViewPr varScale="1">
        <p:scale>
          <a:sx n="63" d="100"/>
          <a:sy n="63" d="100"/>
        </p:scale>
        <p:origin x="976" y="6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5D20CE-CD4D-6649-B6F7-4B0B624B5540}" type="datetimeFigureOut">
              <a:rPr lang="en-US" smtClean="0"/>
              <a:t>4/1/2020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EA81C-AF11-6C42-9B3E-20FEA553A141}" type="slidenum">
              <a:rPr lang="en-US" smtClean="0"/>
              <a:t>‹#›</a:t>
            </a:fld>
            <a:endParaRPr lang="en-US"/>
          </a:p>
        </p:txBody>
      </p:sp>
    </p:spTree>
    <p:extLst>
      <p:ext uri="{BB962C8B-B14F-4D97-AF65-F5344CB8AC3E}">
        <p14:creationId xmlns:p14="http://schemas.microsoft.com/office/powerpoint/2010/main" val="3685946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LAURIE: WELCOME TO BUILDING A CULTURE OF PHILANTHROPY! I’M LAURIE AND WE WANT TO WELCOME YOU… INTRODUCE OTHERS…. YOU’RE GOING TO HEAR FROM ALL OF US TODAY! </a:t>
            </a:r>
          </a:p>
        </p:txBody>
      </p:sp>
      <p:sp>
        <p:nvSpPr>
          <p:cNvPr id="4" name="Slide Number Placeholder 3"/>
          <p:cNvSpPr>
            <a:spLocks noGrp="1"/>
          </p:cNvSpPr>
          <p:nvPr>
            <p:ph type="sldNum" sz="quarter" idx="5"/>
          </p:nvPr>
        </p:nvSpPr>
        <p:spPr/>
        <p:txBody>
          <a:bodyPr/>
          <a:lstStyle/>
          <a:p>
            <a:fld id="{100AF8F0-C7EE-CF49-87BB-28248182FE4A}" type="slidenum">
              <a:rPr lang="en-US" smtClean="0"/>
              <a:t>2</a:t>
            </a:fld>
            <a:endParaRPr lang="en-US" dirty="0"/>
          </a:p>
        </p:txBody>
      </p:sp>
    </p:spTree>
    <p:extLst>
      <p:ext uri="{BB962C8B-B14F-4D97-AF65-F5344CB8AC3E}">
        <p14:creationId xmlns:p14="http://schemas.microsoft.com/office/powerpoint/2010/main" val="3661812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0AF8F0-C7EE-CF49-87BB-28248182FE4A}" type="slidenum">
              <a:rPr lang="en-US" smtClean="0"/>
              <a:t>20</a:t>
            </a:fld>
            <a:endParaRPr lang="en-US" dirty="0"/>
          </a:p>
        </p:txBody>
      </p:sp>
    </p:spTree>
    <p:extLst>
      <p:ext uri="{BB962C8B-B14F-4D97-AF65-F5344CB8AC3E}">
        <p14:creationId xmlns:p14="http://schemas.microsoft.com/office/powerpoint/2010/main" val="3602867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0AF8F0-C7EE-CF49-87BB-28248182FE4A}" type="slidenum">
              <a:rPr lang="en-US" smtClean="0"/>
              <a:t>32</a:t>
            </a:fld>
            <a:endParaRPr lang="en-US" dirty="0"/>
          </a:p>
        </p:txBody>
      </p:sp>
    </p:spTree>
    <p:extLst>
      <p:ext uri="{BB962C8B-B14F-4D97-AF65-F5344CB8AC3E}">
        <p14:creationId xmlns:p14="http://schemas.microsoft.com/office/powerpoint/2010/main" val="2752498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E1002C-3C99-C647-89A0-9362E47EDCBC}" type="slidenum">
              <a:rPr lang="en-US">
                <a:ea typeface="ＭＳ Ｐゴシック" charset="-128"/>
                <a:cs typeface="ＭＳ Ｐゴシック" charset="-128"/>
              </a:rPr>
              <a:pPr fontAlgn="base">
                <a:spcBef>
                  <a:spcPct val="0"/>
                </a:spcBef>
                <a:spcAft>
                  <a:spcPct val="0"/>
                </a:spcAft>
                <a:defRPr/>
              </a:pPr>
              <a:t>33</a:t>
            </a:fld>
            <a:endParaRPr lang="en-US" dirty="0">
              <a:ea typeface="ＭＳ Ｐゴシック" charset="-128"/>
              <a:cs typeface="ＭＳ Ｐゴシック" charset="-128"/>
            </a:endParaRPr>
          </a:p>
        </p:txBody>
      </p:sp>
      <p:sp>
        <p:nvSpPr>
          <p:cNvPr id="12800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2800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EP</a:t>
            </a:r>
          </a:p>
        </p:txBody>
      </p:sp>
    </p:spTree>
    <p:extLst>
      <p:ext uri="{BB962C8B-B14F-4D97-AF65-F5344CB8AC3E}">
        <p14:creationId xmlns:p14="http://schemas.microsoft.com/office/powerpoint/2010/main" val="2764898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 review the 3 LAWS and the Leadership </a:t>
            </a:r>
            <a:r>
              <a:rPr lang="en-US" dirty="0" err="1"/>
              <a:t>Correlaries</a:t>
            </a:r>
            <a:r>
              <a:rPr lang="en-US" dirty="0"/>
              <a:t> </a:t>
            </a:r>
          </a:p>
          <a:p>
            <a:endParaRPr lang="en-US" dirty="0"/>
          </a:p>
        </p:txBody>
      </p:sp>
      <p:sp>
        <p:nvSpPr>
          <p:cNvPr id="4" name="Slide Number Placeholder 3"/>
          <p:cNvSpPr>
            <a:spLocks noGrp="1"/>
          </p:cNvSpPr>
          <p:nvPr>
            <p:ph type="sldNum" sz="quarter" idx="5"/>
          </p:nvPr>
        </p:nvSpPr>
        <p:spPr/>
        <p:txBody>
          <a:bodyPr/>
          <a:lstStyle/>
          <a:p>
            <a:fld id="{100AF8F0-C7EE-CF49-87BB-28248182FE4A}" type="slidenum">
              <a:rPr lang="en-US" smtClean="0"/>
              <a:t>45</a:t>
            </a:fld>
            <a:endParaRPr lang="en-US" dirty="0"/>
          </a:p>
        </p:txBody>
      </p:sp>
    </p:spTree>
    <p:extLst>
      <p:ext uri="{BB962C8B-B14F-4D97-AF65-F5344CB8AC3E}">
        <p14:creationId xmlns:p14="http://schemas.microsoft.com/office/powerpoint/2010/main" val="1651034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LAURIE: WELCOME TO BUILDING A CULTURE OF PHILANTHROPY! I’M LAURIE AND WE WANT TO WELCOME YOU… INTRODUCE OTHERS…. YOU’RE GOING TO HEAR FROM ALL OF US TODAY! </a:t>
            </a:r>
          </a:p>
        </p:txBody>
      </p:sp>
      <p:sp>
        <p:nvSpPr>
          <p:cNvPr id="4" name="Slide Number Placeholder 3"/>
          <p:cNvSpPr>
            <a:spLocks noGrp="1"/>
          </p:cNvSpPr>
          <p:nvPr>
            <p:ph type="sldNum" sz="quarter" idx="5"/>
          </p:nvPr>
        </p:nvSpPr>
        <p:spPr/>
        <p:txBody>
          <a:bodyPr/>
          <a:lstStyle/>
          <a:p>
            <a:fld id="{100AF8F0-C7EE-CF49-87BB-28248182FE4A}" type="slidenum">
              <a:rPr lang="en-US" smtClean="0"/>
              <a:t>46</a:t>
            </a:fld>
            <a:endParaRPr lang="en-US" dirty="0"/>
          </a:p>
        </p:txBody>
      </p:sp>
    </p:spTree>
    <p:extLst>
      <p:ext uri="{BB962C8B-B14F-4D97-AF65-F5344CB8AC3E}">
        <p14:creationId xmlns:p14="http://schemas.microsoft.com/office/powerpoint/2010/main" val="3957597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BETH: SO, LET’S GET A FEEL FOR WHO IS IN THE ROOM. PLEASE RAISE YOUR HAND IF: 1) YOU’RE AN ED OR CEO OF AN AGENCY, 2) IF YOU ARE A DEVELOPMENT PROFESSIONAL, 3) IF YOU’RE A BOARD MEMBER OR VOLUNTEER FOR AN AGENCY, 4) A PROGRAM STAFF PERSON, DID I MISS ANYONE?  HOW ABOUT IF YOU ARE EXPERIENCED IN DEVELOPMENT? NEW TO IT? LOVE DEVELOPMENT? HATE IT?  GREAT.   WE HOPE THAT WITH ALL DIFFERENT EXPERIENCES AT THE TABLE. WE ASK THAT YOU ALL PARTICIPATE FULLY IN THIS WORKSHOP. WE ARE COUNTING ON ALL OF YOU TO MAKE IT INTERESTING! </a:t>
            </a:r>
          </a:p>
          <a:p>
            <a:endParaRPr lang="en-US" dirty="0"/>
          </a:p>
        </p:txBody>
      </p:sp>
      <p:sp>
        <p:nvSpPr>
          <p:cNvPr id="4" name="Slide Number Placeholder 3"/>
          <p:cNvSpPr>
            <a:spLocks noGrp="1"/>
          </p:cNvSpPr>
          <p:nvPr>
            <p:ph type="sldNum" sz="quarter" idx="5"/>
          </p:nvPr>
        </p:nvSpPr>
        <p:spPr/>
        <p:txBody>
          <a:bodyPr/>
          <a:lstStyle/>
          <a:p>
            <a:fld id="{100AF8F0-C7EE-CF49-87BB-28248182FE4A}" type="slidenum">
              <a:rPr lang="en-US" smtClean="0"/>
              <a:t>7</a:t>
            </a:fld>
            <a:endParaRPr lang="en-US" dirty="0"/>
          </a:p>
        </p:txBody>
      </p:sp>
    </p:spTree>
    <p:extLst>
      <p:ext uri="{BB962C8B-B14F-4D97-AF65-F5344CB8AC3E}">
        <p14:creationId xmlns:p14="http://schemas.microsoft.com/office/powerpoint/2010/main" val="1853409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Eric</a:t>
            </a:r>
          </a:p>
        </p:txBody>
      </p:sp>
      <p:sp>
        <p:nvSpPr>
          <p:cNvPr id="4" name="Slide Number Placeholder 3"/>
          <p:cNvSpPr>
            <a:spLocks noGrp="1"/>
          </p:cNvSpPr>
          <p:nvPr>
            <p:ph type="sldNum" sz="quarter" idx="10"/>
          </p:nvPr>
        </p:nvSpPr>
        <p:spPr/>
        <p:txBody>
          <a:bodyPr/>
          <a:lstStyle/>
          <a:p>
            <a:fld id="{100AF8F0-C7EE-CF49-87BB-28248182FE4A}" type="slidenum">
              <a:rPr lang="en-US" smtClean="0"/>
              <a:t>10</a:t>
            </a:fld>
            <a:endParaRPr lang="en-US" dirty="0"/>
          </a:p>
        </p:txBody>
      </p:sp>
    </p:spTree>
    <p:extLst>
      <p:ext uri="{BB962C8B-B14F-4D97-AF65-F5344CB8AC3E}">
        <p14:creationId xmlns:p14="http://schemas.microsoft.com/office/powerpoint/2010/main" val="3248715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EP</a:t>
            </a:r>
          </a:p>
        </p:txBody>
      </p:sp>
      <p:sp>
        <p:nvSpPr>
          <p:cNvPr id="4" name="Slide Number Placeholder 3"/>
          <p:cNvSpPr>
            <a:spLocks noGrp="1"/>
          </p:cNvSpPr>
          <p:nvPr>
            <p:ph type="sldNum" sz="quarter" idx="10"/>
          </p:nvPr>
        </p:nvSpPr>
        <p:spPr/>
        <p:txBody>
          <a:bodyPr/>
          <a:lstStyle/>
          <a:p>
            <a:fld id="{100AF8F0-C7EE-CF49-87BB-28248182FE4A}" type="slidenum">
              <a:rPr lang="en-US" smtClean="0"/>
              <a:t>11</a:t>
            </a:fld>
            <a:endParaRPr lang="en-US" dirty="0"/>
          </a:p>
        </p:txBody>
      </p:sp>
    </p:spTree>
    <p:extLst>
      <p:ext uri="{BB962C8B-B14F-4D97-AF65-F5344CB8AC3E}">
        <p14:creationId xmlns:p14="http://schemas.microsoft.com/office/powerpoint/2010/main" val="2286215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EP</a:t>
            </a:r>
          </a:p>
        </p:txBody>
      </p:sp>
      <p:sp>
        <p:nvSpPr>
          <p:cNvPr id="4" name="Slide Number Placeholder 3"/>
          <p:cNvSpPr>
            <a:spLocks noGrp="1"/>
          </p:cNvSpPr>
          <p:nvPr>
            <p:ph type="sldNum" sz="quarter" idx="10"/>
          </p:nvPr>
        </p:nvSpPr>
        <p:spPr/>
        <p:txBody>
          <a:bodyPr/>
          <a:lstStyle/>
          <a:p>
            <a:fld id="{100AF8F0-C7EE-CF49-87BB-28248182FE4A}" type="slidenum">
              <a:rPr lang="en-US" smtClean="0"/>
              <a:t>12</a:t>
            </a:fld>
            <a:endParaRPr lang="en-US" dirty="0"/>
          </a:p>
        </p:txBody>
      </p:sp>
    </p:spTree>
    <p:extLst>
      <p:ext uri="{BB962C8B-B14F-4D97-AF65-F5344CB8AC3E}">
        <p14:creationId xmlns:p14="http://schemas.microsoft.com/office/powerpoint/2010/main" val="3767011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p:cNvSpPr>
          <p:nvPr>
            <p:ph type="sldNum" sz="quarter" idx="5"/>
          </p:nvPr>
        </p:nvSpPr>
        <p:spPr>
          <a:noFill/>
        </p:spPr>
        <p:txBody>
          <a:bodyPr/>
          <a:lstStyle/>
          <a:p>
            <a:fld id="{18D15E83-2605-AD47-8574-9C72583CBA5D}" type="slidenum">
              <a:rPr lang="en-US"/>
              <a:pPr/>
              <a:t>14</a:t>
            </a:fld>
            <a:endParaRPr lang="en-US"/>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p:cNvSpPr>
          <p:nvPr>
            <p:ph type="body" idx="1"/>
          </p:nvPr>
        </p:nvSpPr>
        <p:spPr>
          <a:noFill/>
          <a:ln w="9525"/>
        </p:spPr>
        <p:txBody>
          <a:bodyPr/>
          <a:lstStyle/>
          <a:p>
            <a:pPr eaLnBrk="1" hangingPunct="1"/>
            <a:endParaRPr lang="en-US"/>
          </a:p>
        </p:txBody>
      </p:sp>
    </p:spTree>
    <p:extLst>
      <p:ext uri="{BB962C8B-B14F-4D97-AF65-F5344CB8AC3E}">
        <p14:creationId xmlns:p14="http://schemas.microsoft.com/office/powerpoint/2010/main" val="3506309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0AF8F0-C7EE-CF49-87BB-28248182FE4A}" type="slidenum">
              <a:rPr lang="en-US" smtClean="0"/>
              <a:t>15</a:t>
            </a:fld>
            <a:endParaRPr lang="en-US" dirty="0"/>
          </a:p>
        </p:txBody>
      </p:sp>
    </p:spTree>
    <p:extLst>
      <p:ext uri="{BB962C8B-B14F-4D97-AF65-F5344CB8AC3E}">
        <p14:creationId xmlns:p14="http://schemas.microsoft.com/office/powerpoint/2010/main" val="2473649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0AF8F0-C7EE-CF49-87BB-28248182FE4A}" type="slidenum">
              <a:rPr lang="en-US" smtClean="0"/>
              <a:t>16</a:t>
            </a:fld>
            <a:endParaRPr lang="en-US" dirty="0"/>
          </a:p>
        </p:txBody>
      </p:sp>
    </p:spTree>
    <p:extLst>
      <p:ext uri="{BB962C8B-B14F-4D97-AF65-F5344CB8AC3E}">
        <p14:creationId xmlns:p14="http://schemas.microsoft.com/office/powerpoint/2010/main" val="553605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0AF8F0-C7EE-CF49-87BB-28248182FE4A}" type="slidenum">
              <a:rPr lang="en-US" smtClean="0"/>
              <a:t>18</a:t>
            </a:fld>
            <a:endParaRPr lang="en-US" dirty="0"/>
          </a:p>
        </p:txBody>
      </p:sp>
    </p:spTree>
    <p:extLst>
      <p:ext uri="{BB962C8B-B14F-4D97-AF65-F5344CB8AC3E}">
        <p14:creationId xmlns:p14="http://schemas.microsoft.com/office/powerpoint/2010/main" val="352044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E0D74-87AA-8841-84CF-67439B60B0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85174E-4509-EB44-B732-094D28786B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7F06D7-9DA0-3244-AD81-D59F555076C3}"/>
              </a:ext>
            </a:extLst>
          </p:cNvPr>
          <p:cNvSpPr>
            <a:spLocks noGrp="1"/>
          </p:cNvSpPr>
          <p:nvPr>
            <p:ph type="dt" sz="half" idx="10"/>
          </p:nvPr>
        </p:nvSpPr>
        <p:spPr/>
        <p:txBody>
          <a:bodyPr/>
          <a:lstStyle/>
          <a:p>
            <a:fld id="{C3889832-8261-7043-8296-CF7321D75120}" type="datetimeFigureOut">
              <a:rPr lang="en-US" smtClean="0"/>
              <a:t>4/1/2020</a:t>
            </a:fld>
            <a:endParaRPr lang="en-US"/>
          </a:p>
        </p:txBody>
      </p:sp>
      <p:sp>
        <p:nvSpPr>
          <p:cNvPr id="5" name="Footer Placeholder 4">
            <a:extLst>
              <a:ext uri="{FF2B5EF4-FFF2-40B4-BE49-F238E27FC236}">
                <a16:creationId xmlns:a16="http://schemas.microsoft.com/office/drawing/2014/main" id="{FCEC835B-BE50-974E-BE44-77A26E3D4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14A532-EF42-534C-B262-37AF901AA7E1}"/>
              </a:ext>
            </a:extLst>
          </p:cNvPr>
          <p:cNvSpPr>
            <a:spLocks noGrp="1"/>
          </p:cNvSpPr>
          <p:nvPr>
            <p:ph type="sldNum" sz="quarter" idx="12"/>
          </p:nvPr>
        </p:nvSpPr>
        <p:spPr/>
        <p:txBody>
          <a:bodyPr/>
          <a:lstStyle/>
          <a:p>
            <a:fld id="{7FAF33CB-4EA4-1F4F-ACEF-EC1008FF436C}" type="slidenum">
              <a:rPr lang="en-US" smtClean="0"/>
              <a:t>‹#›</a:t>
            </a:fld>
            <a:endParaRPr lang="en-US"/>
          </a:p>
        </p:txBody>
      </p:sp>
    </p:spTree>
    <p:extLst>
      <p:ext uri="{BB962C8B-B14F-4D97-AF65-F5344CB8AC3E}">
        <p14:creationId xmlns:p14="http://schemas.microsoft.com/office/powerpoint/2010/main" val="149224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2F6D8-3568-3E48-90C4-4FA5DBE28C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39B978-F007-2849-9B41-1CCC087486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7FDE64-7C4D-7B45-B7FF-CB0491DE30E3}"/>
              </a:ext>
            </a:extLst>
          </p:cNvPr>
          <p:cNvSpPr>
            <a:spLocks noGrp="1"/>
          </p:cNvSpPr>
          <p:nvPr>
            <p:ph type="dt" sz="half" idx="10"/>
          </p:nvPr>
        </p:nvSpPr>
        <p:spPr/>
        <p:txBody>
          <a:bodyPr/>
          <a:lstStyle/>
          <a:p>
            <a:fld id="{C3889832-8261-7043-8296-CF7321D75120}" type="datetimeFigureOut">
              <a:rPr lang="en-US" smtClean="0"/>
              <a:t>4/1/2020</a:t>
            </a:fld>
            <a:endParaRPr lang="en-US"/>
          </a:p>
        </p:txBody>
      </p:sp>
      <p:sp>
        <p:nvSpPr>
          <p:cNvPr id="5" name="Footer Placeholder 4">
            <a:extLst>
              <a:ext uri="{FF2B5EF4-FFF2-40B4-BE49-F238E27FC236}">
                <a16:creationId xmlns:a16="http://schemas.microsoft.com/office/drawing/2014/main" id="{FBB4AF52-3DEB-D049-9C04-C0210CE60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BB6D87-58CD-3243-9709-6AFC024D32AE}"/>
              </a:ext>
            </a:extLst>
          </p:cNvPr>
          <p:cNvSpPr>
            <a:spLocks noGrp="1"/>
          </p:cNvSpPr>
          <p:nvPr>
            <p:ph type="sldNum" sz="quarter" idx="12"/>
          </p:nvPr>
        </p:nvSpPr>
        <p:spPr/>
        <p:txBody>
          <a:bodyPr/>
          <a:lstStyle/>
          <a:p>
            <a:fld id="{7FAF33CB-4EA4-1F4F-ACEF-EC1008FF436C}" type="slidenum">
              <a:rPr lang="en-US" smtClean="0"/>
              <a:t>‹#›</a:t>
            </a:fld>
            <a:endParaRPr lang="en-US"/>
          </a:p>
        </p:txBody>
      </p:sp>
    </p:spTree>
    <p:extLst>
      <p:ext uri="{BB962C8B-B14F-4D97-AF65-F5344CB8AC3E}">
        <p14:creationId xmlns:p14="http://schemas.microsoft.com/office/powerpoint/2010/main" val="4207828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E42548-5B57-D24A-9E99-4357A9B2DB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8F7CC6-C603-1645-9390-49874C4841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3E19B-A5C2-524A-9E58-ADA5F9D33F99}"/>
              </a:ext>
            </a:extLst>
          </p:cNvPr>
          <p:cNvSpPr>
            <a:spLocks noGrp="1"/>
          </p:cNvSpPr>
          <p:nvPr>
            <p:ph type="dt" sz="half" idx="10"/>
          </p:nvPr>
        </p:nvSpPr>
        <p:spPr/>
        <p:txBody>
          <a:bodyPr/>
          <a:lstStyle/>
          <a:p>
            <a:fld id="{C3889832-8261-7043-8296-CF7321D75120}" type="datetimeFigureOut">
              <a:rPr lang="en-US" smtClean="0"/>
              <a:t>4/1/2020</a:t>
            </a:fld>
            <a:endParaRPr lang="en-US"/>
          </a:p>
        </p:txBody>
      </p:sp>
      <p:sp>
        <p:nvSpPr>
          <p:cNvPr id="5" name="Footer Placeholder 4">
            <a:extLst>
              <a:ext uri="{FF2B5EF4-FFF2-40B4-BE49-F238E27FC236}">
                <a16:creationId xmlns:a16="http://schemas.microsoft.com/office/drawing/2014/main" id="{849F8EAA-7AAF-CF46-A92F-3107B4438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FDC2F-002F-D947-ADB5-D72C21EBED66}"/>
              </a:ext>
            </a:extLst>
          </p:cNvPr>
          <p:cNvSpPr>
            <a:spLocks noGrp="1"/>
          </p:cNvSpPr>
          <p:nvPr>
            <p:ph type="sldNum" sz="quarter" idx="12"/>
          </p:nvPr>
        </p:nvSpPr>
        <p:spPr/>
        <p:txBody>
          <a:bodyPr/>
          <a:lstStyle/>
          <a:p>
            <a:fld id="{7FAF33CB-4EA4-1F4F-ACEF-EC1008FF436C}" type="slidenum">
              <a:rPr lang="en-US" smtClean="0"/>
              <a:t>‹#›</a:t>
            </a:fld>
            <a:endParaRPr lang="en-US"/>
          </a:p>
        </p:txBody>
      </p:sp>
    </p:spTree>
    <p:extLst>
      <p:ext uri="{BB962C8B-B14F-4D97-AF65-F5344CB8AC3E}">
        <p14:creationId xmlns:p14="http://schemas.microsoft.com/office/powerpoint/2010/main" val="4028136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F48E0-0E39-0345-AEB0-890681CC34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C31F42-67E8-5F44-8269-F71CC946DB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42347-2182-524A-9B6D-1F970D8B1DC0}"/>
              </a:ext>
            </a:extLst>
          </p:cNvPr>
          <p:cNvSpPr>
            <a:spLocks noGrp="1"/>
          </p:cNvSpPr>
          <p:nvPr>
            <p:ph type="dt" sz="half" idx="10"/>
          </p:nvPr>
        </p:nvSpPr>
        <p:spPr/>
        <p:txBody>
          <a:bodyPr/>
          <a:lstStyle/>
          <a:p>
            <a:fld id="{C3889832-8261-7043-8296-CF7321D75120}" type="datetimeFigureOut">
              <a:rPr lang="en-US" smtClean="0"/>
              <a:t>4/1/2020</a:t>
            </a:fld>
            <a:endParaRPr lang="en-US"/>
          </a:p>
        </p:txBody>
      </p:sp>
      <p:sp>
        <p:nvSpPr>
          <p:cNvPr id="5" name="Footer Placeholder 4">
            <a:extLst>
              <a:ext uri="{FF2B5EF4-FFF2-40B4-BE49-F238E27FC236}">
                <a16:creationId xmlns:a16="http://schemas.microsoft.com/office/drawing/2014/main" id="{7A77F0B9-A22E-7F40-B195-2595B4C37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465B3-6B1C-FE46-AAD4-3340277CA990}"/>
              </a:ext>
            </a:extLst>
          </p:cNvPr>
          <p:cNvSpPr>
            <a:spLocks noGrp="1"/>
          </p:cNvSpPr>
          <p:nvPr>
            <p:ph type="sldNum" sz="quarter" idx="12"/>
          </p:nvPr>
        </p:nvSpPr>
        <p:spPr/>
        <p:txBody>
          <a:bodyPr/>
          <a:lstStyle/>
          <a:p>
            <a:fld id="{7FAF33CB-4EA4-1F4F-ACEF-EC1008FF436C}" type="slidenum">
              <a:rPr lang="en-US" smtClean="0"/>
              <a:t>‹#›</a:t>
            </a:fld>
            <a:endParaRPr lang="en-US"/>
          </a:p>
        </p:txBody>
      </p:sp>
    </p:spTree>
    <p:extLst>
      <p:ext uri="{BB962C8B-B14F-4D97-AF65-F5344CB8AC3E}">
        <p14:creationId xmlns:p14="http://schemas.microsoft.com/office/powerpoint/2010/main" val="2466782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266BB-4B3F-3642-A8DE-EA8DEC0340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97AF07-CB45-CB41-99A7-3C2E20EAC8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58A666-CE79-144D-A418-B0550DA4EE62}"/>
              </a:ext>
            </a:extLst>
          </p:cNvPr>
          <p:cNvSpPr>
            <a:spLocks noGrp="1"/>
          </p:cNvSpPr>
          <p:nvPr>
            <p:ph type="dt" sz="half" idx="10"/>
          </p:nvPr>
        </p:nvSpPr>
        <p:spPr/>
        <p:txBody>
          <a:bodyPr/>
          <a:lstStyle/>
          <a:p>
            <a:fld id="{C3889832-8261-7043-8296-CF7321D75120}" type="datetimeFigureOut">
              <a:rPr lang="en-US" smtClean="0"/>
              <a:t>4/1/2020</a:t>
            </a:fld>
            <a:endParaRPr lang="en-US"/>
          </a:p>
        </p:txBody>
      </p:sp>
      <p:sp>
        <p:nvSpPr>
          <p:cNvPr id="5" name="Footer Placeholder 4">
            <a:extLst>
              <a:ext uri="{FF2B5EF4-FFF2-40B4-BE49-F238E27FC236}">
                <a16:creationId xmlns:a16="http://schemas.microsoft.com/office/drawing/2014/main" id="{AA302552-9ED7-194C-A7BE-06A11CD862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D7AAA-1380-F344-A2EA-B1CF525764AC}"/>
              </a:ext>
            </a:extLst>
          </p:cNvPr>
          <p:cNvSpPr>
            <a:spLocks noGrp="1"/>
          </p:cNvSpPr>
          <p:nvPr>
            <p:ph type="sldNum" sz="quarter" idx="12"/>
          </p:nvPr>
        </p:nvSpPr>
        <p:spPr/>
        <p:txBody>
          <a:bodyPr/>
          <a:lstStyle/>
          <a:p>
            <a:fld id="{7FAF33CB-4EA4-1F4F-ACEF-EC1008FF436C}" type="slidenum">
              <a:rPr lang="en-US" smtClean="0"/>
              <a:t>‹#›</a:t>
            </a:fld>
            <a:endParaRPr lang="en-US"/>
          </a:p>
        </p:txBody>
      </p:sp>
    </p:spTree>
    <p:extLst>
      <p:ext uri="{BB962C8B-B14F-4D97-AF65-F5344CB8AC3E}">
        <p14:creationId xmlns:p14="http://schemas.microsoft.com/office/powerpoint/2010/main" val="1939355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3F92-D394-6B48-9903-A1E0F5A2E5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91D9F3-FAA3-1640-8D44-1C9E8AC7CF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C9D819-7C4E-8C46-B359-65EABA0C79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7758C8-77A5-1646-A9DB-160BAE944392}"/>
              </a:ext>
            </a:extLst>
          </p:cNvPr>
          <p:cNvSpPr>
            <a:spLocks noGrp="1"/>
          </p:cNvSpPr>
          <p:nvPr>
            <p:ph type="dt" sz="half" idx="10"/>
          </p:nvPr>
        </p:nvSpPr>
        <p:spPr/>
        <p:txBody>
          <a:bodyPr/>
          <a:lstStyle/>
          <a:p>
            <a:fld id="{C3889832-8261-7043-8296-CF7321D75120}" type="datetimeFigureOut">
              <a:rPr lang="en-US" smtClean="0"/>
              <a:t>4/1/2020</a:t>
            </a:fld>
            <a:endParaRPr lang="en-US"/>
          </a:p>
        </p:txBody>
      </p:sp>
      <p:sp>
        <p:nvSpPr>
          <p:cNvPr id="6" name="Footer Placeholder 5">
            <a:extLst>
              <a:ext uri="{FF2B5EF4-FFF2-40B4-BE49-F238E27FC236}">
                <a16:creationId xmlns:a16="http://schemas.microsoft.com/office/drawing/2014/main" id="{274D1439-DD6C-E548-BC2F-57652197C8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E87327-C240-1343-8138-0A86DA60B190}"/>
              </a:ext>
            </a:extLst>
          </p:cNvPr>
          <p:cNvSpPr>
            <a:spLocks noGrp="1"/>
          </p:cNvSpPr>
          <p:nvPr>
            <p:ph type="sldNum" sz="quarter" idx="12"/>
          </p:nvPr>
        </p:nvSpPr>
        <p:spPr/>
        <p:txBody>
          <a:bodyPr/>
          <a:lstStyle/>
          <a:p>
            <a:fld id="{7FAF33CB-4EA4-1F4F-ACEF-EC1008FF436C}" type="slidenum">
              <a:rPr lang="en-US" smtClean="0"/>
              <a:t>‹#›</a:t>
            </a:fld>
            <a:endParaRPr lang="en-US"/>
          </a:p>
        </p:txBody>
      </p:sp>
    </p:spTree>
    <p:extLst>
      <p:ext uri="{BB962C8B-B14F-4D97-AF65-F5344CB8AC3E}">
        <p14:creationId xmlns:p14="http://schemas.microsoft.com/office/powerpoint/2010/main" val="1208131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8F627-87B3-E746-BCC6-E80C08BEF9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549A6E-5D89-6741-A6B3-C1ECDF4556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CE332C-7810-FA41-B918-3D1EC75299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9D2F42-8FA8-994D-85C7-FB6F924F9C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42272C-7D1C-1E49-9152-F1ACB7DE66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CF7667-A4B5-5646-A661-CF502A2D5B39}"/>
              </a:ext>
            </a:extLst>
          </p:cNvPr>
          <p:cNvSpPr>
            <a:spLocks noGrp="1"/>
          </p:cNvSpPr>
          <p:nvPr>
            <p:ph type="dt" sz="half" idx="10"/>
          </p:nvPr>
        </p:nvSpPr>
        <p:spPr/>
        <p:txBody>
          <a:bodyPr/>
          <a:lstStyle/>
          <a:p>
            <a:fld id="{C3889832-8261-7043-8296-CF7321D75120}" type="datetimeFigureOut">
              <a:rPr lang="en-US" smtClean="0"/>
              <a:t>4/1/2020</a:t>
            </a:fld>
            <a:endParaRPr lang="en-US"/>
          </a:p>
        </p:txBody>
      </p:sp>
      <p:sp>
        <p:nvSpPr>
          <p:cNvPr id="8" name="Footer Placeholder 7">
            <a:extLst>
              <a:ext uri="{FF2B5EF4-FFF2-40B4-BE49-F238E27FC236}">
                <a16:creationId xmlns:a16="http://schemas.microsoft.com/office/drawing/2014/main" id="{254DF706-7B1B-4140-8990-02DD015015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94C5F9-114A-514E-96AC-45B596E95BE3}"/>
              </a:ext>
            </a:extLst>
          </p:cNvPr>
          <p:cNvSpPr>
            <a:spLocks noGrp="1"/>
          </p:cNvSpPr>
          <p:nvPr>
            <p:ph type="sldNum" sz="quarter" idx="12"/>
          </p:nvPr>
        </p:nvSpPr>
        <p:spPr/>
        <p:txBody>
          <a:bodyPr/>
          <a:lstStyle/>
          <a:p>
            <a:fld id="{7FAF33CB-4EA4-1F4F-ACEF-EC1008FF436C}" type="slidenum">
              <a:rPr lang="en-US" smtClean="0"/>
              <a:t>‹#›</a:t>
            </a:fld>
            <a:endParaRPr lang="en-US"/>
          </a:p>
        </p:txBody>
      </p:sp>
    </p:spTree>
    <p:extLst>
      <p:ext uri="{BB962C8B-B14F-4D97-AF65-F5344CB8AC3E}">
        <p14:creationId xmlns:p14="http://schemas.microsoft.com/office/powerpoint/2010/main" val="2041273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84547-9E21-7D4C-B705-3E84E7B1D6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66C607-EB9B-9540-9461-EB2E52A0B61C}"/>
              </a:ext>
            </a:extLst>
          </p:cNvPr>
          <p:cNvSpPr>
            <a:spLocks noGrp="1"/>
          </p:cNvSpPr>
          <p:nvPr>
            <p:ph type="dt" sz="half" idx="10"/>
          </p:nvPr>
        </p:nvSpPr>
        <p:spPr/>
        <p:txBody>
          <a:bodyPr/>
          <a:lstStyle/>
          <a:p>
            <a:fld id="{C3889832-8261-7043-8296-CF7321D75120}" type="datetimeFigureOut">
              <a:rPr lang="en-US" smtClean="0"/>
              <a:t>4/1/2020</a:t>
            </a:fld>
            <a:endParaRPr lang="en-US"/>
          </a:p>
        </p:txBody>
      </p:sp>
      <p:sp>
        <p:nvSpPr>
          <p:cNvPr id="4" name="Footer Placeholder 3">
            <a:extLst>
              <a:ext uri="{FF2B5EF4-FFF2-40B4-BE49-F238E27FC236}">
                <a16:creationId xmlns:a16="http://schemas.microsoft.com/office/drawing/2014/main" id="{F61ABD50-BCE7-0946-A782-030F945BBF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FD25C5-9515-8641-A6AD-4677602BF15F}"/>
              </a:ext>
            </a:extLst>
          </p:cNvPr>
          <p:cNvSpPr>
            <a:spLocks noGrp="1"/>
          </p:cNvSpPr>
          <p:nvPr>
            <p:ph type="sldNum" sz="quarter" idx="12"/>
          </p:nvPr>
        </p:nvSpPr>
        <p:spPr/>
        <p:txBody>
          <a:bodyPr/>
          <a:lstStyle/>
          <a:p>
            <a:fld id="{7FAF33CB-4EA4-1F4F-ACEF-EC1008FF436C}" type="slidenum">
              <a:rPr lang="en-US" smtClean="0"/>
              <a:t>‹#›</a:t>
            </a:fld>
            <a:endParaRPr lang="en-US"/>
          </a:p>
        </p:txBody>
      </p:sp>
    </p:spTree>
    <p:extLst>
      <p:ext uri="{BB962C8B-B14F-4D97-AF65-F5344CB8AC3E}">
        <p14:creationId xmlns:p14="http://schemas.microsoft.com/office/powerpoint/2010/main" val="520703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9AB303-91F9-3C43-831E-F2678C991F58}"/>
              </a:ext>
            </a:extLst>
          </p:cNvPr>
          <p:cNvSpPr>
            <a:spLocks noGrp="1"/>
          </p:cNvSpPr>
          <p:nvPr>
            <p:ph type="dt" sz="half" idx="10"/>
          </p:nvPr>
        </p:nvSpPr>
        <p:spPr/>
        <p:txBody>
          <a:bodyPr/>
          <a:lstStyle/>
          <a:p>
            <a:fld id="{C3889832-8261-7043-8296-CF7321D75120}" type="datetimeFigureOut">
              <a:rPr lang="en-US" smtClean="0"/>
              <a:t>4/1/2020</a:t>
            </a:fld>
            <a:endParaRPr lang="en-US"/>
          </a:p>
        </p:txBody>
      </p:sp>
      <p:sp>
        <p:nvSpPr>
          <p:cNvPr id="3" name="Footer Placeholder 2">
            <a:extLst>
              <a:ext uri="{FF2B5EF4-FFF2-40B4-BE49-F238E27FC236}">
                <a16:creationId xmlns:a16="http://schemas.microsoft.com/office/drawing/2014/main" id="{AF5B0138-57FA-3F48-83A1-569DFF34A8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3687FE-2481-1D4B-AEEE-E52887160AD9}"/>
              </a:ext>
            </a:extLst>
          </p:cNvPr>
          <p:cNvSpPr>
            <a:spLocks noGrp="1"/>
          </p:cNvSpPr>
          <p:nvPr>
            <p:ph type="sldNum" sz="quarter" idx="12"/>
          </p:nvPr>
        </p:nvSpPr>
        <p:spPr/>
        <p:txBody>
          <a:bodyPr/>
          <a:lstStyle/>
          <a:p>
            <a:fld id="{7FAF33CB-4EA4-1F4F-ACEF-EC1008FF436C}" type="slidenum">
              <a:rPr lang="en-US" smtClean="0"/>
              <a:t>‹#›</a:t>
            </a:fld>
            <a:endParaRPr lang="en-US"/>
          </a:p>
        </p:txBody>
      </p:sp>
    </p:spTree>
    <p:extLst>
      <p:ext uri="{BB962C8B-B14F-4D97-AF65-F5344CB8AC3E}">
        <p14:creationId xmlns:p14="http://schemas.microsoft.com/office/powerpoint/2010/main" val="2109528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49A8E-CFDE-0042-8527-84C1ACD2B3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9BD1FA-4A07-934B-8F33-4C4289C49B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1FD984-622A-214E-A09F-4A61B0D56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9D7BD2-CF27-1F4B-A96E-281F3E93B669}"/>
              </a:ext>
            </a:extLst>
          </p:cNvPr>
          <p:cNvSpPr>
            <a:spLocks noGrp="1"/>
          </p:cNvSpPr>
          <p:nvPr>
            <p:ph type="dt" sz="half" idx="10"/>
          </p:nvPr>
        </p:nvSpPr>
        <p:spPr/>
        <p:txBody>
          <a:bodyPr/>
          <a:lstStyle/>
          <a:p>
            <a:fld id="{C3889832-8261-7043-8296-CF7321D75120}" type="datetimeFigureOut">
              <a:rPr lang="en-US" smtClean="0"/>
              <a:t>4/1/2020</a:t>
            </a:fld>
            <a:endParaRPr lang="en-US"/>
          </a:p>
        </p:txBody>
      </p:sp>
      <p:sp>
        <p:nvSpPr>
          <p:cNvPr id="6" name="Footer Placeholder 5">
            <a:extLst>
              <a:ext uri="{FF2B5EF4-FFF2-40B4-BE49-F238E27FC236}">
                <a16:creationId xmlns:a16="http://schemas.microsoft.com/office/drawing/2014/main" id="{1A96466C-0F48-2C43-85EE-C256303CDD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81E608-9730-B641-B1E4-800F2489757E}"/>
              </a:ext>
            </a:extLst>
          </p:cNvPr>
          <p:cNvSpPr>
            <a:spLocks noGrp="1"/>
          </p:cNvSpPr>
          <p:nvPr>
            <p:ph type="sldNum" sz="quarter" idx="12"/>
          </p:nvPr>
        </p:nvSpPr>
        <p:spPr/>
        <p:txBody>
          <a:bodyPr/>
          <a:lstStyle/>
          <a:p>
            <a:fld id="{7FAF33CB-4EA4-1F4F-ACEF-EC1008FF436C}" type="slidenum">
              <a:rPr lang="en-US" smtClean="0"/>
              <a:t>‹#›</a:t>
            </a:fld>
            <a:endParaRPr lang="en-US"/>
          </a:p>
        </p:txBody>
      </p:sp>
    </p:spTree>
    <p:extLst>
      <p:ext uri="{BB962C8B-B14F-4D97-AF65-F5344CB8AC3E}">
        <p14:creationId xmlns:p14="http://schemas.microsoft.com/office/powerpoint/2010/main" val="192358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1F345-8A86-0649-A11A-5885A5AA2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32D9AA-D04D-2149-B640-2E94101145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531365-B3AE-6544-812E-4087F01BF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0AB430-22F0-7E49-B622-AD7157725698}"/>
              </a:ext>
            </a:extLst>
          </p:cNvPr>
          <p:cNvSpPr>
            <a:spLocks noGrp="1"/>
          </p:cNvSpPr>
          <p:nvPr>
            <p:ph type="dt" sz="half" idx="10"/>
          </p:nvPr>
        </p:nvSpPr>
        <p:spPr/>
        <p:txBody>
          <a:bodyPr/>
          <a:lstStyle/>
          <a:p>
            <a:fld id="{C3889832-8261-7043-8296-CF7321D75120}" type="datetimeFigureOut">
              <a:rPr lang="en-US" smtClean="0"/>
              <a:t>4/1/2020</a:t>
            </a:fld>
            <a:endParaRPr lang="en-US"/>
          </a:p>
        </p:txBody>
      </p:sp>
      <p:sp>
        <p:nvSpPr>
          <p:cNvPr id="6" name="Footer Placeholder 5">
            <a:extLst>
              <a:ext uri="{FF2B5EF4-FFF2-40B4-BE49-F238E27FC236}">
                <a16:creationId xmlns:a16="http://schemas.microsoft.com/office/drawing/2014/main" id="{36DB0FC3-5D1B-8147-BF5B-A8C6611C7B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29C84E-8354-CE4C-A097-9BFA3C941922}"/>
              </a:ext>
            </a:extLst>
          </p:cNvPr>
          <p:cNvSpPr>
            <a:spLocks noGrp="1"/>
          </p:cNvSpPr>
          <p:nvPr>
            <p:ph type="sldNum" sz="quarter" idx="12"/>
          </p:nvPr>
        </p:nvSpPr>
        <p:spPr/>
        <p:txBody>
          <a:bodyPr/>
          <a:lstStyle/>
          <a:p>
            <a:fld id="{7FAF33CB-4EA4-1F4F-ACEF-EC1008FF436C}" type="slidenum">
              <a:rPr lang="en-US" smtClean="0"/>
              <a:t>‹#›</a:t>
            </a:fld>
            <a:endParaRPr lang="en-US"/>
          </a:p>
        </p:txBody>
      </p:sp>
    </p:spTree>
    <p:extLst>
      <p:ext uri="{BB962C8B-B14F-4D97-AF65-F5344CB8AC3E}">
        <p14:creationId xmlns:p14="http://schemas.microsoft.com/office/powerpoint/2010/main" val="557254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CF2206-B2C7-5043-939C-B5CE55ADA9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4085EC-82D1-9D4D-B453-4BADA9A25B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A4CC6F-3978-A847-BE19-9F276A89B2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889832-8261-7043-8296-CF7321D75120}" type="datetimeFigureOut">
              <a:rPr lang="en-US" smtClean="0"/>
              <a:t>4/1/2020</a:t>
            </a:fld>
            <a:endParaRPr lang="en-US"/>
          </a:p>
        </p:txBody>
      </p:sp>
      <p:sp>
        <p:nvSpPr>
          <p:cNvPr id="5" name="Footer Placeholder 4">
            <a:extLst>
              <a:ext uri="{FF2B5EF4-FFF2-40B4-BE49-F238E27FC236}">
                <a16:creationId xmlns:a16="http://schemas.microsoft.com/office/drawing/2014/main" id="{36242C6C-2B54-9A4E-96C5-27B55AC928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07BF6C-959A-E14C-9770-8CC42DD073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AF33CB-4EA4-1F4F-ACEF-EC1008FF436C}" type="slidenum">
              <a:rPr lang="en-US" smtClean="0"/>
              <a:t>‹#›</a:t>
            </a:fld>
            <a:endParaRPr lang="en-US"/>
          </a:p>
        </p:txBody>
      </p:sp>
    </p:spTree>
    <p:extLst>
      <p:ext uri="{BB962C8B-B14F-4D97-AF65-F5344CB8AC3E}">
        <p14:creationId xmlns:p14="http://schemas.microsoft.com/office/powerpoint/2010/main" val="3585171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tiff"/><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unsplash.com/s/photos/drought?utm_source=unsplash&amp;utm_medium=referral&amp;utm_content=creditCopyText" TargetMode="External"/><Relationship Id="rId4" Type="http://schemas.openxmlformats.org/officeDocument/2006/relationships/hyperlink" Target="https://unsplash.com/@pawel_czerwinski?utm_source=unsplash&amp;utm_medium=referral&amp;utm_content=creditCopyText"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unsplash.com/s/photos/drought?utm_source=unsplash&amp;utm_medium=referral&amp;utm_content=creditCopyText" TargetMode="External"/><Relationship Id="rId4" Type="http://schemas.openxmlformats.org/officeDocument/2006/relationships/hyperlink" Target="https://unsplash.com/@pawel_czerwinski?utm_source=unsplash&amp;utm_medium=referral&amp;utm_content=creditCopyText"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unsplash.com/s/photos/reading-book?utm_source=unsplash&amp;utm_medium=referral&amp;utm_content=creditCopyText" TargetMode="External"/><Relationship Id="rId3" Type="http://schemas.openxmlformats.org/officeDocument/2006/relationships/image" Target="../media/image32.tiff"/><Relationship Id="rId7" Type="http://schemas.openxmlformats.org/officeDocument/2006/relationships/hyperlink" Target="https://unsplash.com/@wocintechchat?utm_source=unsplash&amp;utm_medium=referral&amp;utm_content=creditCopyText" TargetMode="External"/><Relationship Id="rId2" Type="http://schemas.openxmlformats.org/officeDocument/2006/relationships/image" Target="../media/image31.tiff"/><Relationship Id="rId1" Type="http://schemas.openxmlformats.org/officeDocument/2006/relationships/slideLayout" Target="../slideLayouts/slideLayout7.xml"/><Relationship Id="rId6" Type="http://schemas.openxmlformats.org/officeDocument/2006/relationships/image" Target="../media/image35.tiff"/><Relationship Id="rId5" Type="http://schemas.openxmlformats.org/officeDocument/2006/relationships/image" Target="../media/image34.tiff"/><Relationship Id="rId10" Type="http://schemas.openxmlformats.org/officeDocument/2006/relationships/hyperlink" Target="https://unsplash.com/s/photos/planting?utm_source=unsplash&amp;utm_medium=referral&amp;utm_content=creditCopyText" TargetMode="External"/><Relationship Id="rId4" Type="http://schemas.openxmlformats.org/officeDocument/2006/relationships/image" Target="../media/image33.tiff"/><Relationship Id="rId9" Type="http://schemas.openxmlformats.org/officeDocument/2006/relationships/hyperlink" Target="https://unsplash.com/@kellysikkema?utm_source=unsplash&amp;utm_medium=referral&amp;utm_content=creditCopyTex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tiff"/><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unsplash.com/@creativegangsters?utm_source=unsplash&amp;utm_medium=referral&amp;utm_content=creditCopyText" TargetMode="External"/><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hyperlink" Target="https://unsplash.com/s/photos/possibility?utm_source=unsplash&amp;utm_medium=referral&amp;utm_content=creditCopyTex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unsplash.com/@creativegangsters?utm_source=unsplash&amp;utm_medium=referral&amp;utm_content=creditCopyText" TargetMode="External"/><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hyperlink" Target="https://unsplash.com/s/photos/possibility?utm_source=unsplash&amp;utm_medium=referral&amp;utm_content=creditCopyText"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unsplash.com/@creativegangsters?utm_source=unsplash&amp;utm_medium=referral&amp;utm_content=creditCopyText" TargetMode="External"/><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hyperlink" Target="https://unsplash.com/s/photos/possibility?utm_source=unsplash&amp;utm_medium=referral&amp;utm_content=creditCopyText"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emf"/><Relationship Id="rId7" Type="http://schemas.openxmlformats.org/officeDocument/2006/relationships/image" Target="../media/image11.png"/><Relationship Id="rId2" Type="http://schemas.openxmlformats.org/officeDocument/2006/relationships/image" Target="../media/image6.emf"/><Relationship Id="rId1" Type="http://schemas.openxmlformats.org/officeDocument/2006/relationships/slideLayout" Target="../slideLayouts/slideLayout7.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emf"/><Relationship Id="rId7" Type="http://schemas.openxmlformats.org/officeDocument/2006/relationships/image" Target="../media/image13.png"/><Relationship Id="rId2" Type="http://schemas.openxmlformats.org/officeDocument/2006/relationships/image" Target="../media/image6.emf"/><Relationship Id="rId1" Type="http://schemas.openxmlformats.org/officeDocument/2006/relationships/slideLayout" Target="../slideLayouts/slideLayout7.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Content Placeholder 3" descr="VGD Slides - COMBINED 10.25 (dragged).pdf">
            <a:extLst>
              <a:ext uri="{FF2B5EF4-FFF2-40B4-BE49-F238E27FC236}">
                <a16:creationId xmlns:a16="http://schemas.microsoft.com/office/drawing/2014/main" id="{D08EE955-B76A-3142-9B3B-878D90B355C6}"/>
              </a:ext>
            </a:extLst>
          </p:cNvPr>
          <p:cNvPicPr>
            <a:picLocks noChangeAspect="1"/>
          </p:cNvPicPr>
          <p:nvPr/>
        </p:nvPicPr>
        <p:blipFill rotWithShape="1">
          <a:blip r:embed="rId2">
            <a:extLst>
              <a:ext uri="{28A0092B-C50C-407E-A947-70E740481C1C}">
                <a14:useLocalDpi xmlns:a14="http://schemas.microsoft.com/office/drawing/2010/main" val="0"/>
              </a:ext>
            </a:extLst>
          </a:blip>
          <a:srcRect l="18868" t="6498" r="20741"/>
          <a:stretch/>
        </p:blipFill>
        <p:spPr bwMode="auto">
          <a:xfrm>
            <a:off x="4829175" y="0"/>
            <a:ext cx="73628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A6A55A5-184E-694A-9335-C41298849FF7}"/>
              </a:ext>
            </a:extLst>
          </p:cNvPr>
          <p:cNvSpPr>
            <a:spLocks noGrp="1"/>
          </p:cNvSpPr>
          <p:nvPr>
            <p:ph type="title"/>
          </p:nvPr>
        </p:nvSpPr>
        <p:spPr>
          <a:xfrm>
            <a:off x="0" y="-476655"/>
            <a:ext cx="4829175" cy="7334655"/>
          </a:xfrm>
        </p:spPr>
        <p:txBody>
          <a:bodyPr>
            <a:normAutofit/>
          </a:bodyPr>
          <a:lstStyle/>
          <a:p>
            <a:pPr algn="ctr"/>
            <a:r>
              <a:rPr lang="en-US" sz="3600" b="1" dirty="0">
                <a:solidFill>
                  <a:schemeClr val="bg1"/>
                </a:solidFill>
                <a:latin typeface="Overpass" pitchFamily="2" charset="77"/>
              </a:rPr>
              <a:t>A Culture of Philanthropy: Building on What Works in Challenging Times</a:t>
            </a:r>
          </a:p>
        </p:txBody>
      </p:sp>
      <p:pic>
        <p:nvPicPr>
          <p:cNvPr id="6" name="Picture 5" descr="A picture containing food&#10;&#10;Description automatically generated">
            <a:extLst>
              <a:ext uri="{FF2B5EF4-FFF2-40B4-BE49-F238E27FC236}">
                <a16:creationId xmlns:a16="http://schemas.microsoft.com/office/drawing/2014/main" id="{B72A63E7-C544-664D-B5B8-942619B01B1D}"/>
              </a:ext>
            </a:extLst>
          </p:cNvPr>
          <p:cNvPicPr>
            <a:picLocks noChangeAspect="1"/>
          </p:cNvPicPr>
          <p:nvPr/>
        </p:nvPicPr>
        <p:blipFill>
          <a:blip r:embed="rId3"/>
          <a:stretch>
            <a:fillRect/>
          </a:stretch>
        </p:blipFill>
        <p:spPr>
          <a:xfrm>
            <a:off x="9885680" y="143558"/>
            <a:ext cx="2146664" cy="810426"/>
          </a:xfrm>
          <a:prstGeom prst="rect">
            <a:avLst/>
          </a:prstGeom>
        </p:spPr>
      </p:pic>
    </p:spTree>
    <p:extLst>
      <p:ext uri="{BB962C8B-B14F-4D97-AF65-F5344CB8AC3E}">
        <p14:creationId xmlns:p14="http://schemas.microsoft.com/office/powerpoint/2010/main" val="1938161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11174"/>
                    </a14:imgEffect>
                    <a14:imgEffect>
                      <a14:saturation sat="361000"/>
                    </a14:imgEffect>
                    <a14:imgEffect>
                      <a14:brightnessContrast bright="9000"/>
                    </a14:imgEffect>
                  </a14:imgLayer>
                </a14:imgProps>
              </a:ext>
            </a:extLst>
          </a:blip>
          <a:srcRect l="14475" r="17343"/>
          <a:stretch/>
        </p:blipFill>
        <p:spPr>
          <a:xfrm>
            <a:off x="0" y="0"/>
            <a:ext cx="12192000" cy="6858000"/>
          </a:xfrm>
          <a:prstGeom prst="rect">
            <a:avLst/>
          </a:prstGeom>
        </p:spPr>
      </p:pic>
      <p:pic>
        <p:nvPicPr>
          <p:cNvPr id="4" name="Picture 3"/>
          <p:cNvPicPr>
            <a:picLocks noChangeAspect="1"/>
          </p:cNvPicPr>
          <p:nvPr/>
        </p:nvPicPr>
        <p:blipFill>
          <a:blip r:embed="rId5"/>
          <a:stretch>
            <a:fillRect/>
          </a:stretch>
        </p:blipFill>
        <p:spPr>
          <a:xfrm rot="21392190">
            <a:off x="1271236" y="1571202"/>
            <a:ext cx="3441481" cy="2458201"/>
          </a:xfrm>
          <a:prstGeom prst="rect">
            <a:avLst/>
          </a:prstGeom>
        </p:spPr>
      </p:pic>
      <p:pic>
        <p:nvPicPr>
          <p:cNvPr id="5" name="Picture 4"/>
          <p:cNvPicPr>
            <a:picLocks noChangeAspect="1"/>
          </p:cNvPicPr>
          <p:nvPr/>
        </p:nvPicPr>
        <p:blipFill>
          <a:blip r:embed="rId6"/>
          <a:stretch>
            <a:fillRect/>
          </a:stretch>
        </p:blipFill>
        <p:spPr>
          <a:xfrm rot="529837">
            <a:off x="4584759" y="1207192"/>
            <a:ext cx="6847495" cy="3533483"/>
          </a:xfrm>
          <a:prstGeom prst="rect">
            <a:avLst/>
          </a:prstGeom>
        </p:spPr>
      </p:pic>
      <p:pic>
        <p:nvPicPr>
          <p:cNvPr id="3" name="Picture 2"/>
          <p:cNvPicPr>
            <a:picLocks noChangeAspect="1"/>
          </p:cNvPicPr>
          <p:nvPr/>
        </p:nvPicPr>
        <p:blipFill>
          <a:blip r:embed="rId7"/>
          <a:stretch>
            <a:fillRect/>
          </a:stretch>
        </p:blipFill>
        <p:spPr>
          <a:xfrm rot="21197841">
            <a:off x="2671360" y="3639196"/>
            <a:ext cx="4537121" cy="2116401"/>
          </a:xfrm>
          <a:prstGeom prst="rect">
            <a:avLst/>
          </a:prstGeom>
        </p:spPr>
      </p:pic>
      <p:sp>
        <p:nvSpPr>
          <p:cNvPr id="2" name="Slide Number Placeholder 1">
            <a:extLst>
              <a:ext uri="{FF2B5EF4-FFF2-40B4-BE49-F238E27FC236}">
                <a16:creationId xmlns:a16="http://schemas.microsoft.com/office/drawing/2014/main" id="{EB20894A-BF14-4441-9FDB-30280EF78B90}"/>
              </a:ext>
            </a:extLst>
          </p:cNvPr>
          <p:cNvSpPr>
            <a:spLocks noGrp="1"/>
          </p:cNvSpPr>
          <p:nvPr>
            <p:ph type="sldNum" sz="quarter" idx="12"/>
          </p:nvPr>
        </p:nvSpPr>
        <p:spPr/>
        <p:txBody>
          <a:bodyPr/>
          <a:lstStyle/>
          <a:p>
            <a:fld id="{4AA5DD1F-48FA-CA4C-8A88-42D3D43B88F8}" type="slidenum">
              <a:rPr lang="en-US" smtClean="0"/>
              <a:t>10</a:t>
            </a:fld>
            <a:endParaRPr lang="en-US" dirty="0"/>
          </a:p>
        </p:txBody>
      </p:sp>
    </p:spTree>
    <p:extLst>
      <p:ext uri="{BB962C8B-B14F-4D97-AF65-F5344CB8AC3E}">
        <p14:creationId xmlns:p14="http://schemas.microsoft.com/office/powerpoint/2010/main" val="134088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8999129" y="1477651"/>
            <a:ext cx="2926080" cy="24688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dirty="0">
                <a:latin typeface="Overpass Light" pitchFamily="2" charset="77"/>
                <a:ea typeface="+mj-ea"/>
                <a:cs typeface="+mj-cs"/>
              </a:rPr>
              <a:t>Phil + </a:t>
            </a:r>
            <a:r>
              <a:rPr lang="en-US" sz="3600" dirty="0" err="1">
                <a:latin typeface="Overpass Light" pitchFamily="2" charset="77"/>
                <a:ea typeface="+mj-ea"/>
                <a:cs typeface="+mj-cs"/>
              </a:rPr>
              <a:t>anthropos</a:t>
            </a:r>
            <a:r>
              <a:rPr lang="en-US" sz="3600" dirty="0">
                <a:latin typeface="Overpass Light" pitchFamily="2" charset="77"/>
                <a:ea typeface="+mj-ea"/>
                <a:cs typeface="+mj-cs"/>
              </a:rPr>
              <a:t> = love of  humankind</a:t>
            </a:r>
          </a:p>
        </p:txBody>
      </p:sp>
      <p:sp>
        <p:nvSpPr>
          <p:cNvPr id="35"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Slide Number Placeholder 1">
            <a:extLst>
              <a:ext uri="{FF2B5EF4-FFF2-40B4-BE49-F238E27FC236}">
                <a16:creationId xmlns:a16="http://schemas.microsoft.com/office/drawing/2014/main" id="{4039C648-4A07-B142-A0FD-8FB25E487364}"/>
              </a:ext>
            </a:extLst>
          </p:cNvPr>
          <p:cNvSpPr>
            <a:spLocks noGrp="1"/>
          </p:cNvSpPr>
          <p:nvPr>
            <p:ph type="sldNum" sz="quarter" idx="12"/>
          </p:nvPr>
        </p:nvSpPr>
        <p:spPr>
          <a:xfrm>
            <a:off x="10554880" y="6359494"/>
            <a:ext cx="914400" cy="320040"/>
          </a:xfrm>
        </p:spPr>
        <p:txBody>
          <a:bodyPr vert="horz" lIns="91440" tIns="45720" rIns="91440" bIns="45720" rtlCol="0" anchor="ctr">
            <a:normAutofit/>
          </a:bodyPr>
          <a:lstStyle/>
          <a:p>
            <a:pPr>
              <a:spcAft>
                <a:spcPts val="600"/>
              </a:spcAft>
              <a:defRPr/>
            </a:pPr>
            <a:fld id="{4AA5DD1F-48FA-CA4C-8A88-42D3D43B88F8}" type="slidenum">
              <a:rPr lang="en-US">
                <a:solidFill>
                  <a:schemeClr val="tx1">
                    <a:lumMod val="50000"/>
                    <a:lumOff val="50000"/>
                  </a:schemeClr>
                </a:solidFill>
                <a:latin typeface="Calibri" panose="020F0502020204030204"/>
              </a:rPr>
              <a:pPr>
                <a:spcAft>
                  <a:spcPts val="600"/>
                </a:spcAft>
                <a:defRPr/>
              </a:pPr>
              <a:t>11</a:t>
            </a:fld>
            <a:endParaRPr lang="en-US" dirty="0">
              <a:solidFill>
                <a:schemeClr val="tx1">
                  <a:lumMod val="50000"/>
                  <a:lumOff val="50000"/>
                </a:schemeClr>
              </a:solidFill>
              <a:latin typeface="Calibri" panose="020F0502020204030204"/>
            </a:endParaRPr>
          </a:p>
        </p:txBody>
      </p:sp>
      <p:sp>
        <p:nvSpPr>
          <p:cNvPr id="39" name="Freeform: Shape 38">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7" name="Picture 6"/>
          <p:cNvPicPr>
            <a:picLocks noChangeAspect="1"/>
          </p:cNvPicPr>
          <p:nvPr/>
        </p:nvPicPr>
        <p:blipFill rotWithShape="1">
          <a:blip r:embed="rId3"/>
          <a:srcRect l="6782" r="6855" b="1"/>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solidFill>
            <a:schemeClr val="accent1">
              <a:alpha val="29000"/>
            </a:schemeClr>
          </a:solidFill>
        </p:spPr>
      </p:pic>
    </p:spTree>
    <p:extLst>
      <p:ext uri="{BB962C8B-B14F-4D97-AF65-F5344CB8AC3E}">
        <p14:creationId xmlns:p14="http://schemas.microsoft.com/office/powerpoint/2010/main" val="719190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0" y="-2342"/>
            <a:ext cx="9144000" cy="6874943"/>
          </a:xfrm>
          <a:prstGeom prst="rect">
            <a:avLst/>
          </a:prstGeom>
        </p:spPr>
      </p:pic>
      <p:sp>
        <p:nvSpPr>
          <p:cNvPr id="2" name="Slide Number Placeholder 1">
            <a:extLst>
              <a:ext uri="{FF2B5EF4-FFF2-40B4-BE49-F238E27FC236}">
                <a16:creationId xmlns:a16="http://schemas.microsoft.com/office/drawing/2014/main" id="{EF09C898-887C-F042-8A77-6E53B8AFB7DC}"/>
              </a:ext>
            </a:extLst>
          </p:cNvPr>
          <p:cNvSpPr>
            <a:spLocks noGrp="1"/>
          </p:cNvSpPr>
          <p:nvPr>
            <p:ph type="sldNum" sz="quarter" idx="12"/>
          </p:nvPr>
        </p:nvSpPr>
        <p:spPr/>
        <p:txBody>
          <a:bodyPr/>
          <a:lstStyle/>
          <a:p>
            <a:fld id="{4AA5DD1F-48FA-CA4C-8A88-42D3D43B88F8}" type="slidenum">
              <a:rPr lang="en-US" smtClean="0"/>
              <a:t>12</a:t>
            </a:fld>
            <a:endParaRPr lang="en-US" dirty="0"/>
          </a:p>
        </p:txBody>
      </p:sp>
    </p:spTree>
    <p:extLst>
      <p:ext uri="{BB962C8B-B14F-4D97-AF65-F5344CB8AC3E}">
        <p14:creationId xmlns:p14="http://schemas.microsoft.com/office/powerpoint/2010/main" val="416514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CC5A77-B281-F04D-8143-3C2156B3DC5E}"/>
              </a:ext>
            </a:extLst>
          </p:cNvPr>
          <p:cNvPicPr>
            <a:picLocks noChangeAspect="1"/>
          </p:cNvPicPr>
          <p:nvPr/>
        </p:nvPicPr>
        <p:blipFill rotWithShape="1">
          <a:blip r:embed="rId2"/>
          <a:srcRect l="14186" t="8112" r="2722" b="11133"/>
          <a:stretch/>
        </p:blipFill>
        <p:spPr>
          <a:xfrm>
            <a:off x="0" y="1"/>
            <a:ext cx="12192000" cy="6858000"/>
          </a:xfrm>
          <a:prstGeom prst="rect">
            <a:avLst/>
          </a:prstGeom>
        </p:spPr>
      </p:pic>
      <p:sp>
        <p:nvSpPr>
          <p:cNvPr id="7" name="TextBox 6">
            <a:extLst>
              <a:ext uri="{FF2B5EF4-FFF2-40B4-BE49-F238E27FC236}">
                <a16:creationId xmlns:a16="http://schemas.microsoft.com/office/drawing/2014/main" id="{26920252-C799-D843-A09B-B5C3E75AF2D1}"/>
              </a:ext>
            </a:extLst>
          </p:cNvPr>
          <p:cNvSpPr txBox="1"/>
          <p:nvPr/>
        </p:nvSpPr>
        <p:spPr>
          <a:xfrm>
            <a:off x="1665731" y="5371724"/>
            <a:ext cx="8860537" cy="523220"/>
          </a:xfrm>
          <a:prstGeom prst="rect">
            <a:avLst/>
          </a:prstGeom>
          <a:solidFill>
            <a:schemeClr val="bg1">
              <a:alpha val="69000"/>
            </a:schemeClr>
          </a:solidFill>
          <a:ln w="60325" cmpd="thinThick">
            <a:noFill/>
          </a:ln>
        </p:spPr>
        <p:txBody>
          <a:bodyPr wrap="square" rtlCol="0">
            <a:spAutoFit/>
          </a:bodyPr>
          <a:lstStyle/>
          <a:p>
            <a:pPr algn="ctr"/>
            <a:r>
              <a:rPr lang="en-US" sz="2800" dirty="0">
                <a:solidFill>
                  <a:schemeClr val="tx1">
                    <a:lumMod val="75000"/>
                    <a:lumOff val="25000"/>
                  </a:schemeClr>
                </a:solidFill>
                <a:latin typeface="Overpass" pitchFamily="2" charset="77"/>
                <a:ea typeface="Helvetica" charset="0"/>
                <a:cs typeface="Helvetica" charset="0"/>
              </a:rPr>
              <a:t>Culture Eats Strategy for Breakfast</a:t>
            </a:r>
          </a:p>
        </p:txBody>
      </p:sp>
      <p:sp>
        <p:nvSpPr>
          <p:cNvPr id="2" name="Slide Number Placeholder 1">
            <a:extLst>
              <a:ext uri="{FF2B5EF4-FFF2-40B4-BE49-F238E27FC236}">
                <a16:creationId xmlns:a16="http://schemas.microsoft.com/office/drawing/2014/main" id="{33B00CD5-3C30-1645-8652-0A9C5A16D6FF}"/>
              </a:ext>
            </a:extLst>
          </p:cNvPr>
          <p:cNvSpPr>
            <a:spLocks noGrp="1"/>
          </p:cNvSpPr>
          <p:nvPr>
            <p:ph type="sldNum" sz="quarter" idx="12"/>
          </p:nvPr>
        </p:nvSpPr>
        <p:spPr/>
        <p:txBody>
          <a:bodyPr/>
          <a:lstStyle/>
          <a:p>
            <a:fld id="{4AA5DD1F-48FA-CA4C-8A88-42D3D43B88F8}" type="slidenum">
              <a:rPr lang="en-US" smtClean="0"/>
              <a:t>13</a:t>
            </a:fld>
            <a:endParaRPr lang="en-US" dirty="0"/>
          </a:p>
        </p:txBody>
      </p:sp>
    </p:spTree>
    <p:extLst>
      <p:ext uri="{BB962C8B-B14F-4D97-AF65-F5344CB8AC3E}">
        <p14:creationId xmlns:p14="http://schemas.microsoft.com/office/powerpoint/2010/main" val="1619789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11122392Small.jpg"/>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p:txBody>
          <a:bodyPr/>
          <a:lstStyle/>
          <a:p>
            <a:fld id="{F625F93F-5AE6-EA45-8402-E632459D48BB}" type="slidenum">
              <a:rPr lang="en-US" smtClean="0"/>
              <a:pPr/>
              <a:t>14</a:t>
            </a:fld>
            <a:endParaRPr lang="en-US"/>
          </a:p>
        </p:txBody>
      </p:sp>
    </p:spTree>
    <p:extLst>
      <p:ext uri="{BB962C8B-B14F-4D97-AF65-F5344CB8AC3E}">
        <p14:creationId xmlns:p14="http://schemas.microsoft.com/office/powerpoint/2010/main" val="2538062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767716"/>
            <a:ext cx="9144000" cy="5705156"/>
          </a:xfrm>
          <a:prstGeom prst="rect">
            <a:avLst/>
          </a:prstGeom>
        </p:spPr>
      </p:pic>
      <p:sp>
        <p:nvSpPr>
          <p:cNvPr id="2" name="Slide Number Placeholder 1">
            <a:extLst>
              <a:ext uri="{FF2B5EF4-FFF2-40B4-BE49-F238E27FC236}">
                <a16:creationId xmlns:a16="http://schemas.microsoft.com/office/drawing/2014/main" id="{F1823099-ED5D-C24F-9E7A-B7ACED2EBD89}"/>
              </a:ext>
            </a:extLst>
          </p:cNvPr>
          <p:cNvSpPr>
            <a:spLocks noGrp="1"/>
          </p:cNvSpPr>
          <p:nvPr>
            <p:ph type="sldNum" sz="quarter" idx="12"/>
          </p:nvPr>
        </p:nvSpPr>
        <p:spPr/>
        <p:txBody>
          <a:bodyPr/>
          <a:lstStyle/>
          <a:p>
            <a:fld id="{4AA5DD1F-48FA-CA4C-8A88-42D3D43B88F8}" type="slidenum">
              <a:rPr lang="en-US" smtClean="0"/>
              <a:t>15</a:t>
            </a:fld>
            <a:endParaRPr lang="en-US" dirty="0"/>
          </a:p>
        </p:txBody>
      </p:sp>
      <p:sp>
        <p:nvSpPr>
          <p:cNvPr id="3" name="TextBox 2">
            <a:extLst>
              <a:ext uri="{FF2B5EF4-FFF2-40B4-BE49-F238E27FC236}">
                <a16:creationId xmlns:a16="http://schemas.microsoft.com/office/drawing/2014/main" id="{A26C493F-36CF-C848-9309-7E1EEA6AA3D0}"/>
              </a:ext>
            </a:extLst>
          </p:cNvPr>
          <p:cNvSpPr txBox="1"/>
          <p:nvPr/>
        </p:nvSpPr>
        <p:spPr>
          <a:xfrm>
            <a:off x="3657598" y="385128"/>
            <a:ext cx="4446494" cy="584775"/>
          </a:xfrm>
          <a:prstGeom prst="rect">
            <a:avLst/>
          </a:prstGeom>
          <a:noFill/>
        </p:spPr>
        <p:txBody>
          <a:bodyPr wrap="square" rtlCol="0">
            <a:spAutoFit/>
          </a:bodyPr>
          <a:lstStyle/>
          <a:p>
            <a:r>
              <a:rPr lang="en-US" sz="3200" dirty="0">
                <a:latin typeface="Helvetica" pitchFamily="2" charset="0"/>
              </a:rPr>
              <a:t> The Wheel of Change</a:t>
            </a:r>
          </a:p>
        </p:txBody>
      </p:sp>
    </p:spTree>
    <p:extLst>
      <p:ext uri="{BB962C8B-B14F-4D97-AF65-F5344CB8AC3E}">
        <p14:creationId xmlns:p14="http://schemas.microsoft.com/office/powerpoint/2010/main" val="2146091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4816A"/>
        </a:solidFill>
        <a:effectLst/>
      </p:bgPr>
    </p:bg>
    <p:spTree>
      <p:nvGrpSpPr>
        <p:cNvPr id="1" name=""/>
        <p:cNvGrpSpPr/>
        <p:nvPr/>
      </p:nvGrpSpPr>
      <p:grpSpPr>
        <a:xfrm>
          <a:off x="0" y="0"/>
          <a:ext cx="0" cy="0"/>
          <a:chOff x="0" y="0"/>
          <a:chExt cx="0" cy="0"/>
        </a:xfrm>
      </p:grpSpPr>
      <p:pic>
        <p:nvPicPr>
          <p:cNvPr id="8" name="Picture 7" descr="A close up of a bird perched on a flower&#10;&#10;Description automatically generated">
            <a:extLst>
              <a:ext uri="{FF2B5EF4-FFF2-40B4-BE49-F238E27FC236}">
                <a16:creationId xmlns:a16="http://schemas.microsoft.com/office/drawing/2014/main" id="{E4CF91F6-7443-364C-9B81-0FF83A30C032}"/>
              </a:ext>
            </a:extLst>
          </p:cNvPr>
          <p:cNvPicPr>
            <a:picLocks noChangeAspect="1"/>
          </p:cNvPicPr>
          <p:nvPr/>
        </p:nvPicPr>
        <p:blipFill>
          <a:blip r:embed="rId3"/>
          <a:stretch>
            <a:fillRect/>
          </a:stretch>
        </p:blipFill>
        <p:spPr>
          <a:xfrm>
            <a:off x="0" y="0"/>
            <a:ext cx="12192749" cy="6858000"/>
          </a:xfrm>
          <a:prstGeom prst="rect">
            <a:avLst/>
          </a:prstGeom>
        </p:spPr>
      </p:pic>
      <p:sp>
        <p:nvSpPr>
          <p:cNvPr id="6" name="Rectangle 5">
            <a:extLst>
              <a:ext uri="{FF2B5EF4-FFF2-40B4-BE49-F238E27FC236}">
                <a16:creationId xmlns:a16="http://schemas.microsoft.com/office/drawing/2014/main" id="{9064BDEF-DBAF-E249-8DBB-F7FF3637A044}"/>
              </a:ext>
            </a:extLst>
          </p:cNvPr>
          <p:cNvSpPr/>
          <p:nvPr/>
        </p:nvSpPr>
        <p:spPr>
          <a:xfrm>
            <a:off x="8739051" y="6455915"/>
            <a:ext cx="3358612" cy="307777"/>
          </a:xfrm>
          <a:prstGeom prst="rect">
            <a:avLst/>
          </a:prstGeom>
        </p:spPr>
        <p:txBody>
          <a:bodyPr wrap="none">
            <a:spAutoFit/>
          </a:bodyPr>
          <a:lstStyle/>
          <a:p>
            <a:r>
              <a:rPr lang="en-US" sz="1400" b="0" i="0" u="none" strike="noStrike" dirty="0">
                <a:solidFill>
                  <a:schemeClr val="bg1"/>
                </a:solidFill>
                <a:effectLst/>
                <a:latin typeface="Overpass" pitchFamily="2" charset="77"/>
              </a:rPr>
              <a:t>Photo by </a:t>
            </a:r>
            <a:r>
              <a:rPr lang="en-US" sz="1400" b="0" i="0" dirty="0">
                <a:solidFill>
                  <a:schemeClr val="bg1"/>
                </a:solidFill>
                <a:effectLst/>
                <a:latin typeface="Overpass" pitchFamily="2" charset="77"/>
                <a:hlinkClick r:id="rId4">
                  <a:extLst>
                    <a:ext uri="{A12FA001-AC4F-418D-AE19-62706E023703}">
                      <ahyp:hlinkClr xmlns:ahyp="http://schemas.microsoft.com/office/drawing/2018/hyperlinkcolor" val="tx"/>
                    </a:ext>
                  </a:extLst>
                </a:hlinkClick>
              </a:rPr>
              <a:t>Paweł Czerwiński</a:t>
            </a:r>
            <a:r>
              <a:rPr lang="en-US" sz="1400" b="0" i="0" u="none" strike="noStrike" dirty="0">
                <a:solidFill>
                  <a:schemeClr val="bg1"/>
                </a:solidFill>
                <a:effectLst/>
                <a:latin typeface="Overpass" pitchFamily="2" charset="77"/>
              </a:rPr>
              <a:t> on </a:t>
            </a:r>
            <a:r>
              <a:rPr lang="en-US" sz="1400" b="0" i="0" dirty="0">
                <a:solidFill>
                  <a:schemeClr val="bg1"/>
                </a:solidFill>
                <a:effectLst/>
                <a:latin typeface="Overpass" pitchFamily="2" charset="77"/>
                <a:hlinkClick r:id="rId5">
                  <a:extLst>
                    <a:ext uri="{A12FA001-AC4F-418D-AE19-62706E023703}">
                      <ahyp:hlinkClr xmlns:ahyp="http://schemas.microsoft.com/office/drawing/2018/hyperlinkcolor" val="tx"/>
                    </a:ext>
                  </a:extLst>
                </a:hlinkClick>
              </a:rPr>
              <a:t>Unsplash</a:t>
            </a:r>
            <a:endParaRPr lang="en-US" sz="1400" dirty="0">
              <a:solidFill>
                <a:schemeClr val="bg1"/>
              </a:solidFill>
              <a:latin typeface="Overpass" pitchFamily="2" charset="77"/>
            </a:endParaRPr>
          </a:p>
        </p:txBody>
      </p:sp>
      <p:sp>
        <p:nvSpPr>
          <p:cNvPr id="12" name="Text Placeholder 2">
            <a:extLst>
              <a:ext uri="{FF2B5EF4-FFF2-40B4-BE49-F238E27FC236}">
                <a16:creationId xmlns:a16="http://schemas.microsoft.com/office/drawing/2014/main" id="{2762E903-6F0D-644F-A837-ACC514BE9C78}"/>
              </a:ext>
            </a:extLst>
          </p:cNvPr>
          <p:cNvSpPr txBox="1">
            <a:spLocks/>
          </p:cNvSpPr>
          <p:nvPr/>
        </p:nvSpPr>
        <p:spPr>
          <a:xfrm>
            <a:off x="571866" y="676346"/>
            <a:ext cx="4894559" cy="1910099"/>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800" dirty="0">
                <a:solidFill>
                  <a:schemeClr val="bg1"/>
                </a:solidFill>
                <a:latin typeface="Overpass" pitchFamily="2" charset="77"/>
                <a:cs typeface="Arial" panose="020B0604020202020204" pitchFamily="34" charset="0"/>
              </a:rPr>
              <a:t>BREAKOUT QUESTION: </a:t>
            </a:r>
            <a:r>
              <a:rPr lang="en-US" sz="3200" dirty="0">
                <a:solidFill>
                  <a:schemeClr val="bg1"/>
                </a:solidFill>
                <a:latin typeface="Overpass" pitchFamily="2" charset="77"/>
                <a:cs typeface="Arial" panose="020B0604020202020204" pitchFamily="34" charset="0"/>
              </a:rPr>
              <a:t>What are the challenges you are currently facing? </a:t>
            </a:r>
          </a:p>
          <a:p>
            <a:pPr algn="ctr"/>
            <a:endParaRPr lang="en-US" sz="1400" dirty="0">
              <a:solidFill>
                <a:schemeClr val="bg1"/>
              </a:solidFill>
              <a:latin typeface="Overpass" pitchFamily="2" charset="77"/>
              <a:cs typeface="Arial" panose="020B0604020202020204" pitchFamily="34" charset="0"/>
            </a:endParaRPr>
          </a:p>
        </p:txBody>
      </p:sp>
    </p:spTree>
    <p:extLst>
      <p:ext uri="{BB962C8B-B14F-4D97-AF65-F5344CB8AC3E}">
        <p14:creationId xmlns:p14="http://schemas.microsoft.com/office/powerpoint/2010/main" val="2183363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p:cNvPicPr>
            <a:picLocks noChangeAspect="1"/>
          </p:cNvPicPr>
          <p:nvPr/>
        </p:nvPicPr>
        <p:blipFill>
          <a:blip r:embed="rId2"/>
          <a:srcRect l="11491"/>
          <a:stretch>
            <a:fillRect/>
          </a:stretch>
        </p:blipFill>
        <p:spPr bwMode="auto">
          <a:xfrm>
            <a:off x="0" y="0"/>
            <a:ext cx="12192000" cy="7802880"/>
          </a:xfrm>
          <a:prstGeom prst="rect">
            <a:avLst/>
          </a:prstGeom>
          <a:noFill/>
          <a:ln w="9525">
            <a:noFill/>
            <a:miter lim="800000"/>
            <a:headEnd/>
            <a:tailEnd/>
          </a:ln>
        </p:spPr>
      </p:pic>
      <p:sp>
        <p:nvSpPr>
          <p:cNvPr id="4" name="TextBox 3"/>
          <p:cNvSpPr txBox="1"/>
          <p:nvPr/>
        </p:nvSpPr>
        <p:spPr>
          <a:xfrm>
            <a:off x="1942506" y="1558473"/>
            <a:ext cx="8312400" cy="2031325"/>
          </a:xfrm>
          <a:prstGeom prst="rect">
            <a:avLst/>
          </a:prstGeom>
          <a:noFill/>
        </p:spPr>
        <p:txBody>
          <a:bodyPr wrap="square" rtlCol="0">
            <a:spAutoFit/>
          </a:bodyPr>
          <a:lstStyle/>
          <a:p>
            <a:endParaRPr lang="en-US" dirty="0">
              <a:latin typeface="Helvetica"/>
              <a:cs typeface="Helvetica"/>
            </a:endParaRPr>
          </a:p>
          <a:p>
            <a:endParaRPr lang="en-US" dirty="0">
              <a:latin typeface="Helvetica"/>
              <a:cs typeface="Helvetica"/>
            </a:endParaRPr>
          </a:p>
          <a:p>
            <a:endParaRPr lang="en-US" dirty="0">
              <a:latin typeface="Helvetica"/>
              <a:cs typeface="Helvetica"/>
            </a:endParaRPr>
          </a:p>
          <a:p>
            <a:endParaRPr lang="en-US" dirty="0">
              <a:latin typeface="Helvetica"/>
              <a:cs typeface="Helvetica"/>
            </a:endParaRPr>
          </a:p>
          <a:p>
            <a:endParaRPr lang="en-US" dirty="0">
              <a:latin typeface="Helvetica"/>
              <a:cs typeface="Helvetica"/>
            </a:endParaRPr>
          </a:p>
          <a:p>
            <a:endParaRPr lang="en-US" dirty="0">
              <a:latin typeface="Helvetica"/>
              <a:cs typeface="Helvetica"/>
            </a:endParaRPr>
          </a:p>
          <a:p>
            <a:endParaRPr lang="en-US" dirty="0">
              <a:latin typeface="Helvetica"/>
              <a:cs typeface="Helvetica"/>
            </a:endParaRPr>
          </a:p>
        </p:txBody>
      </p:sp>
      <p:sp>
        <p:nvSpPr>
          <p:cNvPr id="5" name="TextBox 4"/>
          <p:cNvSpPr txBox="1"/>
          <p:nvPr/>
        </p:nvSpPr>
        <p:spPr>
          <a:xfrm>
            <a:off x="1123794" y="1773916"/>
            <a:ext cx="4580320" cy="1815882"/>
          </a:xfrm>
          <a:prstGeom prst="rect">
            <a:avLst/>
          </a:prstGeom>
          <a:solidFill>
            <a:schemeClr val="tx2">
              <a:alpha val="37000"/>
            </a:schemeClr>
          </a:solidFill>
        </p:spPr>
        <p:txBody>
          <a:bodyPr wrap="square" rtlCol="0">
            <a:spAutoFit/>
          </a:bodyPr>
          <a:lstStyle/>
          <a:p>
            <a:r>
              <a:rPr lang="en-US" sz="2800" dirty="0">
                <a:solidFill>
                  <a:schemeClr val="bg1"/>
                </a:solidFill>
                <a:latin typeface="Overpass" pitchFamily="2" charset="77"/>
                <a:cs typeface="Helvetica"/>
              </a:rPr>
              <a:t>BREAKOUT QUESTION: What is something from the last 2-3 weeks that you are grateful for?</a:t>
            </a:r>
          </a:p>
        </p:txBody>
      </p:sp>
      <p:sp>
        <p:nvSpPr>
          <p:cNvPr id="2" name="Slide Number Placeholder 1"/>
          <p:cNvSpPr>
            <a:spLocks noGrp="1"/>
          </p:cNvSpPr>
          <p:nvPr>
            <p:ph type="sldNum" sz="quarter" idx="12"/>
          </p:nvPr>
        </p:nvSpPr>
        <p:spPr/>
        <p:txBody>
          <a:bodyPr/>
          <a:lstStyle/>
          <a:p>
            <a:fld id="{0437D7A5-1013-E448-863F-46F652EC103E}" type="slidenum">
              <a:rPr lang="en-US" smtClean="0"/>
              <a:pPr/>
              <a:t>17</a:t>
            </a:fld>
            <a:endParaRPr lang="en-US"/>
          </a:p>
        </p:txBody>
      </p:sp>
    </p:spTree>
    <p:extLst>
      <p:ext uri="{BB962C8B-B14F-4D97-AF65-F5344CB8AC3E}">
        <p14:creationId xmlns:p14="http://schemas.microsoft.com/office/powerpoint/2010/main" val="2465791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4816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9EC9A62-0C2F-0A40-9FC1-243F1E182D9C}"/>
              </a:ext>
            </a:extLst>
          </p:cNvPr>
          <p:cNvPicPr>
            <a:picLocks noChangeAspect="1"/>
          </p:cNvPicPr>
          <p:nvPr/>
        </p:nvPicPr>
        <p:blipFill rotWithShape="1">
          <a:blip r:embed="rId3"/>
          <a:srcRect l="16656" r="16745"/>
          <a:stretch/>
        </p:blipFill>
        <p:spPr>
          <a:xfrm flipH="1">
            <a:off x="0" y="-40944"/>
            <a:ext cx="12205647" cy="6987841"/>
          </a:xfrm>
          <a:prstGeom prst="rect">
            <a:avLst/>
          </a:prstGeom>
          <a:ln w="60325" cmpd="thickThin">
            <a:noFill/>
          </a:ln>
        </p:spPr>
      </p:pic>
      <p:sp>
        <p:nvSpPr>
          <p:cNvPr id="4" name="Text Placeholder 2">
            <a:extLst>
              <a:ext uri="{FF2B5EF4-FFF2-40B4-BE49-F238E27FC236}">
                <a16:creationId xmlns:a16="http://schemas.microsoft.com/office/drawing/2014/main" id="{94FE7436-6F65-894A-92E3-1702593A9CE1}"/>
              </a:ext>
            </a:extLst>
          </p:cNvPr>
          <p:cNvSpPr txBox="1">
            <a:spLocks/>
          </p:cNvSpPr>
          <p:nvPr/>
        </p:nvSpPr>
        <p:spPr>
          <a:xfrm>
            <a:off x="275775" y="354129"/>
            <a:ext cx="4894559" cy="2860765"/>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3200" dirty="0">
                <a:solidFill>
                  <a:schemeClr val="bg1"/>
                </a:solidFill>
                <a:latin typeface="Overpass" pitchFamily="2" charset="77"/>
                <a:cs typeface="Arial" panose="020B0604020202020204" pitchFamily="34" charset="0"/>
              </a:rPr>
              <a:t>We don’t get to choose our difficulties, but we do have the freedom to select our responses. </a:t>
            </a:r>
          </a:p>
          <a:p>
            <a:pPr algn="r"/>
            <a:endParaRPr lang="en-US" sz="1800" dirty="0">
              <a:solidFill>
                <a:schemeClr val="bg1"/>
              </a:solidFill>
              <a:latin typeface="Overpass" pitchFamily="2" charset="77"/>
              <a:cs typeface="Arial" panose="020B0604020202020204" pitchFamily="34" charset="0"/>
            </a:endParaRPr>
          </a:p>
          <a:p>
            <a:pPr algn="r"/>
            <a:r>
              <a:rPr lang="en-US" sz="1800" dirty="0">
                <a:solidFill>
                  <a:schemeClr val="bg1"/>
                </a:solidFill>
                <a:latin typeface="Overpass" pitchFamily="2" charset="77"/>
                <a:cs typeface="Arial" panose="020B0604020202020204" pitchFamily="34" charset="0"/>
              </a:rPr>
              <a:t>Viktor Frankl</a:t>
            </a:r>
          </a:p>
        </p:txBody>
      </p:sp>
      <p:sp>
        <p:nvSpPr>
          <p:cNvPr id="6" name="Rectangle 5">
            <a:extLst>
              <a:ext uri="{FF2B5EF4-FFF2-40B4-BE49-F238E27FC236}">
                <a16:creationId xmlns:a16="http://schemas.microsoft.com/office/drawing/2014/main" id="{9064BDEF-DBAF-E249-8DBB-F7FF3637A044}"/>
              </a:ext>
            </a:extLst>
          </p:cNvPr>
          <p:cNvSpPr/>
          <p:nvPr/>
        </p:nvSpPr>
        <p:spPr>
          <a:xfrm>
            <a:off x="248193" y="6429789"/>
            <a:ext cx="3358612" cy="307777"/>
          </a:xfrm>
          <a:prstGeom prst="rect">
            <a:avLst/>
          </a:prstGeom>
        </p:spPr>
        <p:txBody>
          <a:bodyPr wrap="none">
            <a:spAutoFit/>
          </a:bodyPr>
          <a:lstStyle/>
          <a:p>
            <a:r>
              <a:rPr lang="en-US" sz="1400" b="0" i="0" u="none" strike="noStrike" dirty="0">
                <a:solidFill>
                  <a:schemeClr val="bg1"/>
                </a:solidFill>
                <a:effectLst/>
                <a:latin typeface="Overpass" pitchFamily="2" charset="77"/>
              </a:rPr>
              <a:t>Photo by </a:t>
            </a:r>
            <a:r>
              <a:rPr lang="en-US" sz="1400" b="0" i="0" dirty="0">
                <a:solidFill>
                  <a:schemeClr val="bg1"/>
                </a:solidFill>
                <a:effectLst/>
                <a:latin typeface="Overpass" pitchFamily="2" charset="77"/>
                <a:hlinkClick r:id="rId4">
                  <a:extLst>
                    <a:ext uri="{A12FA001-AC4F-418D-AE19-62706E023703}">
                      <ahyp:hlinkClr xmlns:ahyp="http://schemas.microsoft.com/office/drawing/2018/hyperlinkcolor" val="tx"/>
                    </a:ext>
                  </a:extLst>
                </a:hlinkClick>
              </a:rPr>
              <a:t>Paweł Czerwiński</a:t>
            </a:r>
            <a:r>
              <a:rPr lang="en-US" sz="1400" b="0" i="0" u="none" strike="noStrike" dirty="0">
                <a:solidFill>
                  <a:schemeClr val="bg1"/>
                </a:solidFill>
                <a:effectLst/>
                <a:latin typeface="Overpass" pitchFamily="2" charset="77"/>
              </a:rPr>
              <a:t> on </a:t>
            </a:r>
            <a:r>
              <a:rPr lang="en-US" sz="1400" b="0" i="0" dirty="0">
                <a:solidFill>
                  <a:schemeClr val="bg1"/>
                </a:solidFill>
                <a:effectLst/>
                <a:latin typeface="Overpass" pitchFamily="2" charset="77"/>
                <a:hlinkClick r:id="rId5">
                  <a:extLst>
                    <a:ext uri="{A12FA001-AC4F-418D-AE19-62706E023703}">
                      <ahyp:hlinkClr xmlns:ahyp="http://schemas.microsoft.com/office/drawing/2018/hyperlinkcolor" val="tx"/>
                    </a:ext>
                  </a:extLst>
                </a:hlinkClick>
              </a:rPr>
              <a:t>Unsplash</a:t>
            </a:r>
            <a:endParaRPr lang="en-US" sz="1400" dirty="0">
              <a:solidFill>
                <a:schemeClr val="bg1"/>
              </a:solidFill>
              <a:latin typeface="Overpass" pitchFamily="2" charset="77"/>
            </a:endParaRPr>
          </a:p>
        </p:txBody>
      </p:sp>
    </p:spTree>
    <p:extLst>
      <p:ext uri="{BB962C8B-B14F-4D97-AF65-F5344CB8AC3E}">
        <p14:creationId xmlns:p14="http://schemas.microsoft.com/office/powerpoint/2010/main" val="773731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1E7A47-DE23-8A42-AC38-20306CF54D12}"/>
              </a:ext>
            </a:extLst>
          </p:cNvPr>
          <p:cNvSpPr/>
          <p:nvPr/>
        </p:nvSpPr>
        <p:spPr>
          <a:xfrm>
            <a:off x="2526505" y="1720840"/>
            <a:ext cx="7138989" cy="3416320"/>
          </a:xfrm>
          <a:prstGeom prst="rect">
            <a:avLst/>
          </a:prstGeom>
        </p:spPr>
        <p:txBody>
          <a:bodyPr wrap="square">
            <a:spAutoFit/>
          </a:bodyPr>
          <a:lstStyle/>
          <a:p>
            <a:pPr algn="ctr"/>
            <a:r>
              <a:rPr lang="en-US" sz="3600" dirty="0">
                <a:solidFill>
                  <a:schemeClr val="bg1"/>
                </a:solidFill>
                <a:latin typeface="Overpass" pitchFamily="2" charset="77"/>
              </a:rPr>
              <a:t>If tomorrow, the virus was completely contained, and we were told we could go back to business as usual, what, </a:t>
            </a:r>
          </a:p>
          <a:p>
            <a:pPr algn="ctr"/>
            <a:r>
              <a:rPr lang="en-US" sz="3600" dirty="0">
                <a:solidFill>
                  <a:schemeClr val="bg1"/>
                </a:solidFill>
                <a:latin typeface="Overpass" pitchFamily="2" charset="77"/>
              </a:rPr>
              <a:t>if anything, will we wish we had done differently? </a:t>
            </a:r>
          </a:p>
        </p:txBody>
      </p:sp>
    </p:spTree>
    <p:extLst>
      <p:ext uri="{BB962C8B-B14F-4D97-AF65-F5344CB8AC3E}">
        <p14:creationId xmlns:p14="http://schemas.microsoft.com/office/powerpoint/2010/main" val="1686503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sz="half" idx="2"/>
          </p:nvPr>
        </p:nvSpPr>
        <p:spPr>
          <a:xfrm>
            <a:off x="8037134" y="1206091"/>
            <a:ext cx="2859465" cy="1134337"/>
          </a:xfrm>
          <a:noFill/>
        </p:spPr>
        <p:txBody>
          <a:bodyPr>
            <a:noAutofit/>
          </a:bodyPr>
          <a:lstStyle/>
          <a:p>
            <a:pPr marL="0" indent="0">
              <a:buNone/>
            </a:pPr>
            <a:r>
              <a:rPr lang="en-US" sz="4800" dirty="0">
                <a:solidFill>
                  <a:schemeClr val="bg1"/>
                </a:solidFill>
                <a:latin typeface="Overpass" pitchFamily="2" charset="77"/>
                <a:cs typeface="Garamond"/>
              </a:rPr>
              <a:t>Welcome! </a:t>
            </a:r>
          </a:p>
        </p:txBody>
      </p:sp>
    </p:spTree>
    <p:extLst>
      <p:ext uri="{BB962C8B-B14F-4D97-AF65-F5344CB8AC3E}">
        <p14:creationId xmlns:p14="http://schemas.microsoft.com/office/powerpoint/2010/main" val="4030574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alpha val="57000"/>
          </a:schemeClr>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3AD01BE-B923-1B43-9D2B-5C2DCAE481EE}"/>
              </a:ext>
            </a:extLst>
          </p:cNvPr>
          <p:cNvSpPr/>
          <p:nvPr/>
        </p:nvSpPr>
        <p:spPr>
          <a:xfrm>
            <a:off x="2711356" y="339482"/>
            <a:ext cx="6905767" cy="6179036"/>
          </a:xfrm>
          <a:prstGeom prst="ellipse">
            <a:avLst/>
          </a:prstGeom>
          <a:solidFill>
            <a:schemeClr val="tx2">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6BADA3B-7726-7F49-8CBF-105A098720C1}"/>
              </a:ext>
            </a:extLst>
          </p:cNvPr>
          <p:cNvSpPr/>
          <p:nvPr/>
        </p:nvSpPr>
        <p:spPr>
          <a:xfrm>
            <a:off x="3843091" y="1332442"/>
            <a:ext cx="4847799" cy="4224051"/>
          </a:xfrm>
          <a:prstGeom prst="ellipse">
            <a:avLst/>
          </a:prstGeom>
          <a:solidFill>
            <a:schemeClr val="accent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F1823099-ED5D-C24F-9E7A-B7ACED2EBD89}"/>
              </a:ext>
            </a:extLst>
          </p:cNvPr>
          <p:cNvSpPr>
            <a:spLocks noGrp="1"/>
          </p:cNvSpPr>
          <p:nvPr>
            <p:ph type="sldNum" sz="quarter" idx="12"/>
          </p:nvPr>
        </p:nvSpPr>
        <p:spPr/>
        <p:txBody>
          <a:bodyPr/>
          <a:lstStyle/>
          <a:p>
            <a:fld id="{4AA5DD1F-48FA-CA4C-8A88-42D3D43B88F8}" type="slidenum">
              <a:rPr lang="en-US" smtClean="0"/>
              <a:t>20</a:t>
            </a:fld>
            <a:endParaRPr lang="en-US" dirty="0"/>
          </a:p>
        </p:txBody>
      </p:sp>
      <p:sp>
        <p:nvSpPr>
          <p:cNvPr id="5" name="Oval 4">
            <a:extLst>
              <a:ext uri="{FF2B5EF4-FFF2-40B4-BE49-F238E27FC236}">
                <a16:creationId xmlns:a16="http://schemas.microsoft.com/office/drawing/2014/main" id="{C19E4ACF-0F3E-E44E-94D5-916416412440}"/>
              </a:ext>
            </a:extLst>
          </p:cNvPr>
          <p:cNvSpPr/>
          <p:nvPr/>
        </p:nvSpPr>
        <p:spPr>
          <a:xfrm>
            <a:off x="5468595" y="2680192"/>
            <a:ext cx="1596789" cy="15285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Overpass" pitchFamily="2" charset="77"/>
              </a:rPr>
              <a:t>SELF </a:t>
            </a:r>
          </a:p>
        </p:txBody>
      </p:sp>
      <p:sp>
        <p:nvSpPr>
          <p:cNvPr id="6" name="TextBox 5">
            <a:extLst>
              <a:ext uri="{FF2B5EF4-FFF2-40B4-BE49-F238E27FC236}">
                <a16:creationId xmlns:a16="http://schemas.microsoft.com/office/drawing/2014/main" id="{254A2C5D-60B7-214C-BEAF-3F0700DEFF05}"/>
              </a:ext>
            </a:extLst>
          </p:cNvPr>
          <p:cNvSpPr txBox="1"/>
          <p:nvPr/>
        </p:nvSpPr>
        <p:spPr>
          <a:xfrm>
            <a:off x="4358012" y="4391142"/>
            <a:ext cx="4252588" cy="400110"/>
          </a:xfrm>
          <a:prstGeom prst="rect">
            <a:avLst/>
          </a:prstGeom>
          <a:noFill/>
        </p:spPr>
        <p:txBody>
          <a:bodyPr wrap="square" rtlCol="0">
            <a:spAutoFit/>
          </a:bodyPr>
          <a:lstStyle/>
          <a:p>
            <a:r>
              <a:rPr lang="en-US" sz="2000" dirty="0">
                <a:solidFill>
                  <a:schemeClr val="bg1"/>
                </a:solidFill>
                <a:latin typeface="Overpass" pitchFamily="2" charset="77"/>
              </a:rPr>
              <a:t>FAMILY &amp; CLOSEST COMMUNITY</a:t>
            </a:r>
          </a:p>
        </p:txBody>
      </p:sp>
      <p:sp>
        <p:nvSpPr>
          <p:cNvPr id="10" name="TextBox 9">
            <a:extLst>
              <a:ext uri="{FF2B5EF4-FFF2-40B4-BE49-F238E27FC236}">
                <a16:creationId xmlns:a16="http://schemas.microsoft.com/office/drawing/2014/main" id="{F0610547-0AF9-4E4D-8689-E6E04548336A}"/>
              </a:ext>
            </a:extLst>
          </p:cNvPr>
          <p:cNvSpPr txBox="1"/>
          <p:nvPr/>
        </p:nvSpPr>
        <p:spPr>
          <a:xfrm>
            <a:off x="4743819" y="5738894"/>
            <a:ext cx="2840842" cy="400110"/>
          </a:xfrm>
          <a:prstGeom prst="rect">
            <a:avLst/>
          </a:prstGeom>
          <a:noFill/>
        </p:spPr>
        <p:txBody>
          <a:bodyPr wrap="none" rtlCol="0">
            <a:spAutoFit/>
          </a:bodyPr>
          <a:lstStyle/>
          <a:p>
            <a:r>
              <a:rPr lang="en-US" sz="2000" dirty="0">
                <a:solidFill>
                  <a:schemeClr val="bg1"/>
                </a:solidFill>
                <a:latin typeface="Overpass" pitchFamily="2" charset="77"/>
              </a:rPr>
              <a:t>YOUR ORGANIZATION</a:t>
            </a:r>
          </a:p>
        </p:txBody>
      </p:sp>
    </p:spTree>
    <p:extLst>
      <p:ext uri="{BB962C8B-B14F-4D97-AF65-F5344CB8AC3E}">
        <p14:creationId xmlns:p14="http://schemas.microsoft.com/office/powerpoint/2010/main" val="2492836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rotWithShape="1">
          <a:blip r:embed="rId2"/>
          <a:srcRect l="1150" t="5417" r="29885" b="19821"/>
          <a:stretch/>
        </p:blipFill>
        <p:spPr bwMode="auto">
          <a:xfrm>
            <a:off x="1" y="1"/>
            <a:ext cx="12191999" cy="6857999"/>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87864462-7DD0-D64D-AD92-6747A772BAD4}" type="slidenum">
              <a:rPr lang="en-US" smtClean="0"/>
              <a:t>21</a:t>
            </a:fld>
            <a:endParaRPr lang="en-US"/>
          </a:p>
        </p:txBody>
      </p:sp>
      <p:pic>
        <p:nvPicPr>
          <p:cNvPr id="6" name="Picture 5">
            <a:extLst>
              <a:ext uri="{FF2B5EF4-FFF2-40B4-BE49-F238E27FC236}">
                <a16:creationId xmlns:a16="http://schemas.microsoft.com/office/drawing/2014/main" id="{33798DAF-59E9-AC44-9255-C294D5255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8297" y="429226"/>
            <a:ext cx="3402509" cy="2122905"/>
          </a:xfrm>
          <a:prstGeom prst="rect">
            <a:avLst/>
          </a:prstGeom>
        </p:spPr>
      </p:pic>
      <p:sp>
        <p:nvSpPr>
          <p:cNvPr id="7" name="Rectangle 6">
            <a:extLst>
              <a:ext uri="{FF2B5EF4-FFF2-40B4-BE49-F238E27FC236}">
                <a16:creationId xmlns:a16="http://schemas.microsoft.com/office/drawing/2014/main" id="{F0B4CE59-65C9-A84B-8083-8343A4A51EFF}"/>
              </a:ext>
            </a:extLst>
          </p:cNvPr>
          <p:cNvSpPr/>
          <p:nvPr/>
        </p:nvSpPr>
        <p:spPr>
          <a:xfrm>
            <a:off x="4320211" y="4182005"/>
            <a:ext cx="7138989" cy="2246769"/>
          </a:xfrm>
          <a:prstGeom prst="rect">
            <a:avLst/>
          </a:prstGeom>
          <a:solidFill>
            <a:schemeClr val="tx2"/>
          </a:solidFill>
        </p:spPr>
        <p:txBody>
          <a:bodyPr wrap="square">
            <a:spAutoFit/>
          </a:bodyPr>
          <a:lstStyle/>
          <a:p>
            <a:pPr algn="ctr"/>
            <a:r>
              <a:rPr lang="en-US" sz="2800" dirty="0">
                <a:solidFill>
                  <a:schemeClr val="bg1"/>
                </a:solidFill>
                <a:latin typeface="Overpass" pitchFamily="2" charset="77"/>
              </a:rPr>
              <a:t>BREAKOUT QUESTION: Utilizing the Wheel of Change, what are things that you can do for </a:t>
            </a:r>
            <a:r>
              <a:rPr lang="en-US" sz="2800" i="1" dirty="0">
                <a:solidFill>
                  <a:schemeClr val="bg1"/>
                </a:solidFill>
                <a:latin typeface="Overpass" pitchFamily="2" charset="77"/>
              </a:rPr>
              <a:t>self care</a:t>
            </a:r>
            <a:r>
              <a:rPr lang="en-US" sz="2800" dirty="0">
                <a:solidFill>
                  <a:schemeClr val="bg1"/>
                </a:solidFill>
                <a:latin typeface="Overpass" pitchFamily="2" charset="77"/>
              </a:rPr>
              <a:t>, so that you can be centered and draw from possibility in your life and work? </a:t>
            </a:r>
          </a:p>
        </p:txBody>
      </p:sp>
    </p:spTree>
    <p:extLst>
      <p:ext uri="{BB962C8B-B14F-4D97-AF65-F5344CB8AC3E}">
        <p14:creationId xmlns:p14="http://schemas.microsoft.com/office/powerpoint/2010/main" val="292284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098509E-6A5B-F341-8FFE-632AA089736D}"/>
              </a:ext>
            </a:extLst>
          </p:cNvPr>
          <p:cNvPicPr>
            <a:picLocks noChangeAspect="1"/>
          </p:cNvPicPr>
          <p:nvPr/>
        </p:nvPicPr>
        <p:blipFill rotWithShape="1">
          <a:blip r:embed="rId2"/>
          <a:srcRect t="19735" r="17945"/>
          <a:stretch/>
        </p:blipFill>
        <p:spPr>
          <a:xfrm rot="21069679">
            <a:off x="35302" y="294651"/>
            <a:ext cx="4970819" cy="3245662"/>
          </a:xfrm>
          <a:prstGeom prst="rect">
            <a:avLst/>
          </a:prstGeom>
        </p:spPr>
      </p:pic>
      <p:pic>
        <p:nvPicPr>
          <p:cNvPr id="3" name="Picture 2">
            <a:extLst>
              <a:ext uri="{FF2B5EF4-FFF2-40B4-BE49-F238E27FC236}">
                <a16:creationId xmlns:a16="http://schemas.microsoft.com/office/drawing/2014/main" id="{B2918551-E6DD-2B4F-B310-3C8DBDCB30B9}"/>
              </a:ext>
            </a:extLst>
          </p:cNvPr>
          <p:cNvPicPr>
            <a:picLocks noChangeAspect="1"/>
          </p:cNvPicPr>
          <p:nvPr/>
        </p:nvPicPr>
        <p:blipFill>
          <a:blip r:embed="rId3"/>
          <a:stretch>
            <a:fillRect/>
          </a:stretch>
        </p:blipFill>
        <p:spPr>
          <a:xfrm>
            <a:off x="649981" y="3473408"/>
            <a:ext cx="3877429" cy="3373363"/>
          </a:xfrm>
          <a:prstGeom prst="rect">
            <a:avLst/>
          </a:prstGeom>
        </p:spPr>
      </p:pic>
      <p:pic>
        <p:nvPicPr>
          <p:cNvPr id="2" name="Picture 1">
            <a:extLst>
              <a:ext uri="{FF2B5EF4-FFF2-40B4-BE49-F238E27FC236}">
                <a16:creationId xmlns:a16="http://schemas.microsoft.com/office/drawing/2014/main" id="{E661DE8E-0590-C645-ABB9-E9B6DBE44285}"/>
              </a:ext>
            </a:extLst>
          </p:cNvPr>
          <p:cNvPicPr>
            <a:picLocks noChangeAspect="1"/>
          </p:cNvPicPr>
          <p:nvPr/>
        </p:nvPicPr>
        <p:blipFill>
          <a:blip r:embed="rId4"/>
          <a:stretch>
            <a:fillRect/>
          </a:stretch>
        </p:blipFill>
        <p:spPr>
          <a:xfrm>
            <a:off x="7112000" y="0"/>
            <a:ext cx="5080000" cy="5080000"/>
          </a:xfrm>
          <a:prstGeom prst="rect">
            <a:avLst/>
          </a:prstGeom>
        </p:spPr>
      </p:pic>
      <p:sp>
        <p:nvSpPr>
          <p:cNvPr id="4" name="Rectangle 3">
            <a:extLst>
              <a:ext uri="{FF2B5EF4-FFF2-40B4-BE49-F238E27FC236}">
                <a16:creationId xmlns:a16="http://schemas.microsoft.com/office/drawing/2014/main" id="{F055F92C-5146-AA4A-B6A5-79A8688B3FE9}"/>
              </a:ext>
            </a:extLst>
          </p:cNvPr>
          <p:cNvSpPr/>
          <p:nvPr/>
        </p:nvSpPr>
        <p:spPr>
          <a:xfrm>
            <a:off x="1143765" y="6553276"/>
            <a:ext cx="3298014" cy="276999"/>
          </a:xfrm>
          <a:prstGeom prst="rect">
            <a:avLst/>
          </a:prstGeom>
        </p:spPr>
        <p:txBody>
          <a:bodyPr wrap="square">
            <a:spAutoFit/>
          </a:bodyPr>
          <a:lstStyle/>
          <a:p>
            <a:r>
              <a:rPr lang="en-US" sz="1200" b="1" i="0" u="none" strike="noStrike" dirty="0">
                <a:effectLst/>
                <a:latin typeface="Overpass" pitchFamily="2" charset="77"/>
              </a:rPr>
              <a:t>Photo Credit: </a:t>
            </a:r>
            <a:r>
              <a:rPr lang="en-US" sz="1200" b="1" i="0" u="none" strike="noStrike" dirty="0" err="1">
                <a:effectLst/>
                <a:latin typeface="Overpass" pitchFamily="2" charset="77"/>
              </a:rPr>
              <a:t>madison</a:t>
            </a:r>
            <a:r>
              <a:rPr lang="en-US" sz="1200" b="1" i="0" u="none" strike="noStrike" dirty="0">
                <a:effectLst/>
                <a:latin typeface="Overpass" pitchFamily="2" charset="77"/>
              </a:rPr>
              <a:t> </a:t>
            </a:r>
            <a:r>
              <a:rPr lang="en-US" sz="1200" b="1" i="0" u="none" strike="noStrike" dirty="0" err="1">
                <a:effectLst/>
                <a:latin typeface="Overpass" pitchFamily="2" charset="77"/>
              </a:rPr>
              <a:t>lavern</a:t>
            </a:r>
            <a:r>
              <a:rPr lang="en-US" sz="1200" b="1" i="0" u="none" strike="noStrike" dirty="0">
                <a:effectLst/>
                <a:latin typeface="Overpass" pitchFamily="2" charset="77"/>
              </a:rPr>
              <a:t>, with </a:t>
            </a:r>
            <a:r>
              <a:rPr lang="en-US" sz="1200" b="1" i="0" u="none" strike="noStrike" dirty="0" err="1">
                <a:effectLst/>
                <a:latin typeface="Overpass" pitchFamily="2" charset="77"/>
              </a:rPr>
              <a:t>Unsplash</a:t>
            </a:r>
            <a:endParaRPr lang="en-US" sz="1200" b="1" i="0" u="none" strike="noStrike" dirty="0">
              <a:effectLst/>
              <a:latin typeface="Overpass" pitchFamily="2" charset="77"/>
            </a:endParaRPr>
          </a:p>
        </p:txBody>
      </p:sp>
      <p:pic>
        <p:nvPicPr>
          <p:cNvPr id="6" name="Picture 5">
            <a:extLst>
              <a:ext uri="{FF2B5EF4-FFF2-40B4-BE49-F238E27FC236}">
                <a16:creationId xmlns:a16="http://schemas.microsoft.com/office/drawing/2014/main" id="{C555B011-F7D0-1144-A627-7DF79D517FFE}"/>
              </a:ext>
            </a:extLst>
          </p:cNvPr>
          <p:cNvPicPr>
            <a:picLocks noChangeAspect="1"/>
          </p:cNvPicPr>
          <p:nvPr/>
        </p:nvPicPr>
        <p:blipFill>
          <a:blip r:embed="rId5"/>
          <a:stretch>
            <a:fillRect/>
          </a:stretch>
        </p:blipFill>
        <p:spPr>
          <a:xfrm rot="409748">
            <a:off x="6825301" y="3384550"/>
            <a:ext cx="5080000" cy="3390900"/>
          </a:xfrm>
          <a:prstGeom prst="rect">
            <a:avLst/>
          </a:prstGeom>
        </p:spPr>
      </p:pic>
      <p:pic>
        <p:nvPicPr>
          <p:cNvPr id="7" name="Picture 6">
            <a:extLst>
              <a:ext uri="{FF2B5EF4-FFF2-40B4-BE49-F238E27FC236}">
                <a16:creationId xmlns:a16="http://schemas.microsoft.com/office/drawing/2014/main" id="{D790303A-528C-EE48-9752-CB9609A7E42C}"/>
              </a:ext>
            </a:extLst>
          </p:cNvPr>
          <p:cNvPicPr>
            <a:picLocks noChangeAspect="1"/>
          </p:cNvPicPr>
          <p:nvPr/>
        </p:nvPicPr>
        <p:blipFill>
          <a:blip r:embed="rId6"/>
          <a:stretch>
            <a:fillRect/>
          </a:stretch>
        </p:blipFill>
        <p:spPr>
          <a:xfrm>
            <a:off x="3717135" y="1766941"/>
            <a:ext cx="4963384" cy="3313059"/>
          </a:xfrm>
          <a:prstGeom prst="rect">
            <a:avLst/>
          </a:prstGeom>
        </p:spPr>
      </p:pic>
      <p:sp>
        <p:nvSpPr>
          <p:cNvPr id="8" name="Rectangle 7">
            <a:extLst>
              <a:ext uri="{FF2B5EF4-FFF2-40B4-BE49-F238E27FC236}">
                <a16:creationId xmlns:a16="http://schemas.microsoft.com/office/drawing/2014/main" id="{B89FCD99-9CBE-974A-BC92-6EFBEEE9B69F}"/>
              </a:ext>
            </a:extLst>
          </p:cNvPr>
          <p:cNvSpPr/>
          <p:nvPr/>
        </p:nvSpPr>
        <p:spPr>
          <a:xfrm>
            <a:off x="5118325" y="4819890"/>
            <a:ext cx="3562194" cy="261610"/>
          </a:xfrm>
          <a:prstGeom prst="rect">
            <a:avLst/>
          </a:prstGeom>
        </p:spPr>
        <p:txBody>
          <a:bodyPr wrap="none">
            <a:spAutoFit/>
          </a:bodyPr>
          <a:lstStyle/>
          <a:p>
            <a:r>
              <a:rPr lang="en-US" sz="1100" b="0" i="0" u="none" strike="noStrike" dirty="0">
                <a:solidFill>
                  <a:schemeClr val="bg2">
                    <a:lumMod val="50000"/>
                  </a:schemeClr>
                </a:solidFill>
                <a:effectLst/>
                <a:latin typeface="Overpass" pitchFamily="2" charset="77"/>
              </a:rPr>
              <a:t>Photo by </a:t>
            </a:r>
            <a:r>
              <a:rPr lang="en-US" sz="1100" b="0" i="0" dirty="0">
                <a:solidFill>
                  <a:schemeClr val="bg2">
                    <a:lumMod val="50000"/>
                  </a:schemeClr>
                </a:solidFill>
                <a:effectLst/>
                <a:latin typeface="Overpass" pitchFamily="2" charset="77"/>
                <a:hlinkClick r:id="rId7">
                  <a:extLst>
                    <a:ext uri="{A12FA001-AC4F-418D-AE19-62706E023703}">
                      <ahyp:hlinkClr xmlns:ahyp="http://schemas.microsoft.com/office/drawing/2018/hyperlinkcolor" val="tx"/>
                    </a:ext>
                  </a:extLst>
                </a:hlinkClick>
              </a:rPr>
              <a:t>Christina @ wocintechchat.com</a:t>
            </a:r>
            <a:r>
              <a:rPr lang="en-US" sz="1100" b="0" i="0" u="none" strike="noStrike" dirty="0">
                <a:solidFill>
                  <a:schemeClr val="bg2">
                    <a:lumMod val="50000"/>
                  </a:schemeClr>
                </a:solidFill>
                <a:effectLst/>
                <a:latin typeface="Overpass" pitchFamily="2" charset="77"/>
              </a:rPr>
              <a:t> on </a:t>
            </a:r>
            <a:r>
              <a:rPr lang="en-US" sz="1100" b="0" i="0" dirty="0">
                <a:solidFill>
                  <a:schemeClr val="bg2">
                    <a:lumMod val="50000"/>
                  </a:schemeClr>
                </a:solidFill>
                <a:effectLst/>
                <a:latin typeface="Overpass" pitchFamily="2" charset="77"/>
                <a:hlinkClick r:id="rId8">
                  <a:extLst>
                    <a:ext uri="{A12FA001-AC4F-418D-AE19-62706E023703}">
                      <ahyp:hlinkClr xmlns:ahyp="http://schemas.microsoft.com/office/drawing/2018/hyperlinkcolor" val="tx"/>
                    </a:ext>
                  </a:extLst>
                </a:hlinkClick>
              </a:rPr>
              <a:t>Unsplash</a:t>
            </a:r>
            <a:endParaRPr lang="en-US" sz="1100" dirty="0">
              <a:solidFill>
                <a:schemeClr val="bg2">
                  <a:lumMod val="50000"/>
                </a:schemeClr>
              </a:solidFill>
              <a:latin typeface="Overpass" pitchFamily="2" charset="77"/>
            </a:endParaRPr>
          </a:p>
        </p:txBody>
      </p:sp>
      <p:sp>
        <p:nvSpPr>
          <p:cNvPr id="9" name="Rectangle 8">
            <a:extLst>
              <a:ext uri="{FF2B5EF4-FFF2-40B4-BE49-F238E27FC236}">
                <a16:creationId xmlns:a16="http://schemas.microsoft.com/office/drawing/2014/main" id="{4350A6FC-26AB-FB42-AB41-B2E1371824DA}"/>
              </a:ext>
            </a:extLst>
          </p:cNvPr>
          <p:cNvSpPr/>
          <p:nvPr/>
        </p:nvSpPr>
        <p:spPr>
          <a:xfrm>
            <a:off x="3919850" y="524325"/>
            <a:ext cx="4943982" cy="584775"/>
          </a:xfrm>
          <a:prstGeom prst="rect">
            <a:avLst/>
          </a:prstGeom>
        </p:spPr>
        <p:txBody>
          <a:bodyPr wrap="none">
            <a:spAutoFit/>
          </a:bodyPr>
          <a:lstStyle/>
          <a:p>
            <a:r>
              <a:rPr lang="en-US" sz="3200" dirty="0">
                <a:solidFill>
                  <a:schemeClr val="tx2"/>
                </a:solidFill>
                <a:latin typeface="Overpass" pitchFamily="2" charset="77"/>
              </a:rPr>
              <a:t>Do things that center you </a:t>
            </a:r>
          </a:p>
        </p:txBody>
      </p:sp>
      <p:sp>
        <p:nvSpPr>
          <p:cNvPr id="10" name="Rectangle 9">
            <a:extLst>
              <a:ext uri="{FF2B5EF4-FFF2-40B4-BE49-F238E27FC236}">
                <a16:creationId xmlns:a16="http://schemas.microsoft.com/office/drawing/2014/main" id="{40B2DBA7-D5F7-9941-A64F-FC8E2C79F8A3}"/>
              </a:ext>
            </a:extLst>
          </p:cNvPr>
          <p:cNvSpPr/>
          <p:nvPr/>
        </p:nvSpPr>
        <p:spPr>
          <a:xfrm rot="515431">
            <a:off x="6750645" y="6371701"/>
            <a:ext cx="2688557" cy="276999"/>
          </a:xfrm>
          <a:prstGeom prst="rect">
            <a:avLst/>
          </a:prstGeom>
        </p:spPr>
        <p:txBody>
          <a:bodyPr wrap="none">
            <a:spAutoFit/>
          </a:bodyPr>
          <a:lstStyle/>
          <a:p>
            <a:r>
              <a:rPr lang="en-US" sz="1200" b="0" i="0" u="none" strike="noStrike" dirty="0">
                <a:solidFill>
                  <a:schemeClr val="bg2">
                    <a:lumMod val="90000"/>
                  </a:schemeClr>
                </a:solidFill>
                <a:effectLst/>
                <a:latin typeface="Overpass" pitchFamily="2" charset="77"/>
              </a:rPr>
              <a:t>Photo by </a:t>
            </a:r>
            <a:r>
              <a:rPr lang="en-US" sz="1200" b="0" i="0" dirty="0">
                <a:solidFill>
                  <a:schemeClr val="bg2">
                    <a:lumMod val="90000"/>
                  </a:schemeClr>
                </a:solidFill>
                <a:effectLst/>
                <a:latin typeface="Overpass" pitchFamily="2" charset="77"/>
                <a:hlinkClick r:id="rId9">
                  <a:extLst>
                    <a:ext uri="{A12FA001-AC4F-418D-AE19-62706E023703}">
                      <ahyp:hlinkClr xmlns:ahyp="http://schemas.microsoft.com/office/drawing/2018/hyperlinkcolor" val="tx"/>
                    </a:ext>
                  </a:extLst>
                </a:hlinkClick>
              </a:rPr>
              <a:t>Kelly Sikkema</a:t>
            </a:r>
            <a:r>
              <a:rPr lang="en-US" sz="1200" b="0" i="0" u="none" strike="noStrike" dirty="0">
                <a:solidFill>
                  <a:schemeClr val="bg2">
                    <a:lumMod val="90000"/>
                  </a:schemeClr>
                </a:solidFill>
                <a:effectLst/>
                <a:latin typeface="Overpass" pitchFamily="2" charset="77"/>
              </a:rPr>
              <a:t> on </a:t>
            </a:r>
            <a:r>
              <a:rPr lang="en-US" sz="1200" b="0" i="0" dirty="0">
                <a:solidFill>
                  <a:schemeClr val="bg2">
                    <a:lumMod val="90000"/>
                  </a:schemeClr>
                </a:solidFill>
                <a:effectLst/>
                <a:latin typeface="Overpass" pitchFamily="2" charset="77"/>
                <a:hlinkClick r:id="rId10">
                  <a:extLst>
                    <a:ext uri="{A12FA001-AC4F-418D-AE19-62706E023703}">
                      <ahyp:hlinkClr xmlns:ahyp="http://schemas.microsoft.com/office/drawing/2018/hyperlinkcolor" val="tx"/>
                    </a:ext>
                  </a:extLst>
                </a:hlinkClick>
              </a:rPr>
              <a:t>Unsplash</a:t>
            </a:r>
            <a:endParaRPr lang="en-US" sz="1200" dirty="0">
              <a:solidFill>
                <a:schemeClr val="bg2">
                  <a:lumMod val="90000"/>
                </a:schemeClr>
              </a:solidFill>
              <a:latin typeface="Overpass" pitchFamily="2" charset="77"/>
            </a:endParaRPr>
          </a:p>
        </p:txBody>
      </p:sp>
      <p:sp>
        <p:nvSpPr>
          <p:cNvPr id="11" name="Rectangle 10">
            <a:extLst>
              <a:ext uri="{FF2B5EF4-FFF2-40B4-BE49-F238E27FC236}">
                <a16:creationId xmlns:a16="http://schemas.microsoft.com/office/drawing/2014/main" id="{0D45A7CB-E763-3746-B3B5-5008BEDE054C}"/>
              </a:ext>
            </a:extLst>
          </p:cNvPr>
          <p:cNvSpPr/>
          <p:nvPr/>
        </p:nvSpPr>
        <p:spPr>
          <a:xfrm rot="469669">
            <a:off x="8761410" y="3240074"/>
            <a:ext cx="4453719" cy="276999"/>
          </a:xfrm>
          <a:prstGeom prst="rect">
            <a:avLst/>
          </a:prstGeom>
        </p:spPr>
        <p:txBody>
          <a:bodyPr wrap="square">
            <a:spAutoFit/>
          </a:bodyPr>
          <a:lstStyle/>
          <a:p>
            <a:r>
              <a:rPr lang="en-US" sz="1200" b="1" i="0" u="none" strike="noStrike" dirty="0">
                <a:solidFill>
                  <a:schemeClr val="bg2">
                    <a:lumMod val="50000"/>
                  </a:schemeClr>
                </a:solidFill>
                <a:effectLst/>
                <a:latin typeface="Overpass" pitchFamily="2" charset="77"/>
              </a:rPr>
              <a:t>Photo Credit: </a:t>
            </a:r>
            <a:r>
              <a:rPr lang="en-US" sz="1200" b="1" i="0" u="none" strike="noStrike" dirty="0" err="1">
                <a:solidFill>
                  <a:schemeClr val="bg2">
                    <a:lumMod val="50000"/>
                  </a:schemeClr>
                </a:solidFill>
                <a:effectLst/>
                <a:latin typeface="Overpass" pitchFamily="2" charset="77"/>
              </a:rPr>
              <a:t>madison</a:t>
            </a:r>
            <a:r>
              <a:rPr lang="en-US" sz="1200" b="1" i="0" u="none" strike="noStrike" dirty="0">
                <a:solidFill>
                  <a:schemeClr val="bg2">
                    <a:lumMod val="50000"/>
                  </a:schemeClr>
                </a:solidFill>
                <a:effectLst/>
                <a:latin typeface="Overpass" pitchFamily="2" charset="77"/>
              </a:rPr>
              <a:t> </a:t>
            </a:r>
            <a:r>
              <a:rPr lang="en-US" sz="1200" b="1" i="0" u="none" strike="noStrike" dirty="0" err="1">
                <a:solidFill>
                  <a:schemeClr val="bg2">
                    <a:lumMod val="50000"/>
                  </a:schemeClr>
                </a:solidFill>
                <a:effectLst/>
                <a:latin typeface="Overpass" pitchFamily="2" charset="77"/>
              </a:rPr>
              <a:t>lavern</a:t>
            </a:r>
            <a:r>
              <a:rPr lang="en-US" sz="1200" b="1" i="0" u="none" strike="noStrike" dirty="0">
                <a:solidFill>
                  <a:schemeClr val="bg2">
                    <a:lumMod val="50000"/>
                  </a:schemeClr>
                </a:solidFill>
                <a:effectLst/>
                <a:latin typeface="Overpass" pitchFamily="2" charset="77"/>
              </a:rPr>
              <a:t>, with </a:t>
            </a:r>
            <a:r>
              <a:rPr lang="en-US" sz="1200" b="1" i="0" u="none" strike="noStrike" dirty="0" err="1">
                <a:solidFill>
                  <a:schemeClr val="bg2">
                    <a:lumMod val="50000"/>
                  </a:schemeClr>
                </a:solidFill>
                <a:effectLst/>
                <a:latin typeface="Overpass" pitchFamily="2" charset="77"/>
              </a:rPr>
              <a:t>Unsplash</a:t>
            </a:r>
            <a:endParaRPr lang="en-US" sz="1200" b="1" i="0" u="none" strike="noStrike" dirty="0">
              <a:solidFill>
                <a:schemeClr val="bg2">
                  <a:lumMod val="50000"/>
                </a:schemeClr>
              </a:solidFill>
              <a:effectLst/>
              <a:latin typeface="Overpass" pitchFamily="2" charset="77"/>
            </a:endParaRPr>
          </a:p>
        </p:txBody>
      </p:sp>
      <p:sp>
        <p:nvSpPr>
          <p:cNvPr id="18" name="Rectangle 17">
            <a:extLst>
              <a:ext uri="{FF2B5EF4-FFF2-40B4-BE49-F238E27FC236}">
                <a16:creationId xmlns:a16="http://schemas.microsoft.com/office/drawing/2014/main" id="{108CFAA2-1DA3-5C42-90E8-AE9C3D00B05C}"/>
              </a:ext>
            </a:extLst>
          </p:cNvPr>
          <p:cNvSpPr/>
          <p:nvPr/>
        </p:nvSpPr>
        <p:spPr>
          <a:xfrm>
            <a:off x="387814" y="3178626"/>
            <a:ext cx="2820003" cy="276999"/>
          </a:xfrm>
          <a:prstGeom prst="rect">
            <a:avLst/>
          </a:prstGeom>
        </p:spPr>
        <p:txBody>
          <a:bodyPr wrap="none">
            <a:spAutoFit/>
          </a:bodyPr>
          <a:lstStyle/>
          <a:p>
            <a:r>
              <a:rPr lang="en-US" sz="1200" b="1" i="0" u="none" strike="noStrike" dirty="0">
                <a:solidFill>
                  <a:schemeClr val="bg2">
                    <a:lumMod val="50000"/>
                  </a:schemeClr>
                </a:solidFill>
                <a:effectLst/>
                <a:latin typeface="Overpass" pitchFamily="2" charset="77"/>
              </a:rPr>
              <a:t>Photo by </a:t>
            </a:r>
            <a:r>
              <a:rPr lang="en-US" sz="1200" b="1" i="0" u="none" strike="noStrike" dirty="0" err="1">
                <a:solidFill>
                  <a:schemeClr val="bg2">
                    <a:lumMod val="50000"/>
                  </a:schemeClr>
                </a:solidFill>
                <a:effectLst/>
                <a:latin typeface="Overpass" pitchFamily="2" charset="77"/>
              </a:rPr>
              <a:t>Mukuko</a:t>
            </a:r>
            <a:r>
              <a:rPr lang="en-US" sz="1200" b="1" i="0" u="none" strike="noStrike" dirty="0">
                <a:solidFill>
                  <a:schemeClr val="bg2">
                    <a:lumMod val="50000"/>
                  </a:schemeClr>
                </a:solidFill>
                <a:effectLst/>
                <a:latin typeface="Overpass" pitchFamily="2" charset="77"/>
              </a:rPr>
              <a:t> Studio on </a:t>
            </a:r>
            <a:r>
              <a:rPr lang="en-US" sz="1200" b="1" i="0" u="none" strike="noStrike" dirty="0" err="1">
                <a:solidFill>
                  <a:schemeClr val="bg2">
                    <a:lumMod val="50000"/>
                  </a:schemeClr>
                </a:solidFill>
                <a:effectLst/>
                <a:latin typeface="Overpass" pitchFamily="2" charset="77"/>
              </a:rPr>
              <a:t>Unsplash</a:t>
            </a:r>
            <a:endParaRPr lang="en-US" sz="1200" dirty="0">
              <a:solidFill>
                <a:schemeClr val="bg2">
                  <a:lumMod val="50000"/>
                </a:schemeClr>
              </a:solidFill>
              <a:latin typeface="Overpass" pitchFamily="2" charset="77"/>
            </a:endParaRPr>
          </a:p>
        </p:txBody>
      </p:sp>
    </p:spTree>
    <p:extLst>
      <p:ext uri="{BB962C8B-B14F-4D97-AF65-F5344CB8AC3E}">
        <p14:creationId xmlns:p14="http://schemas.microsoft.com/office/powerpoint/2010/main" val="2567524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D5AF02-2CA8-9C43-86E4-B0C4E77DDC79}"/>
              </a:ext>
            </a:extLst>
          </p:cNvPr>
          <p:cNvPicPr>
            <a:picLocks noChangeAspect="1"/>
          </p:cNvPicPr>
          <p:nvPr/>
        </p:nvPicPr>
        <p:blipFill>
          <a:blip r:embed="rId2"/>
          <a:stretch>
            <a:fillRect/>
          </a:stretch>
        </p:blipFill>
        <p:spPr>
          <a:xfrm>
            <a:off x="3905611" y="0"/>
            <a:ext cx="4572000" cy="6858000"/>
          </a:xfrm>
          <a:prstGeom prst="rect">
            <a:avLst/>
          </a:prstGeom>
        </p:spPr>
      </p:pic>
      <p:sp>
        <p:nvSpPr>
          <p:cNvPr id="8" name="Rectangle 7">
            <a:extLst>
              <a:ext uri="{FF2B5EF4-FFF2-40B4-BE49-F238E27FC236}">
                <a16:creationId xmlns:a16="http://schemas.microsoft.com/office/drawing/2014/main" id="{30A16E32-768D-8747-AC92-A2D18DDA49ED}"/>
              </a:ext>
            </a:extLst>
          </p:cNvPr>
          <p:cNvSpPr/>
          <p:nvPr/>
        </p:nvSpPr>
        <p:spPr>
          <a:xfrm>
            <a:off x="5546635" y="6477366"/>
            <a:ext cx="2736647" cy="276999"/>
          </a:xfrm>
          <a:prstGeom prst="rect">
            <a:avLst/>
          </a:prstGeom>
        </p:spPr>
        <p:txBody>
          <a:bodyPr wrap="none">
            <a:spAutoFit/>
          </a:bodyPr>
          <a:lstStyle/>
          <a:p>
            <a:r>
              <a:rPr lang="en-US" sz="1200" dirty="0">
                <a:solidFill>
                  <a:schemeClr val="bg2">
                    <a:lumMod val="75000"/>
                  </a:schemeClr>
                </a:solidFill>
                <a:latin typeface="Overpass" pitchFamily="2" charset="77"/>
              </a:rPr>
              <a:t>https://</a:t>
            </a:r>
            <a:r>
              <a:rPr lang="en-US" sz="1200" dirty="0" err="1">
                <a:solidFill>
                  <a:schemeClr val="bg2">
                    <a:lumMod val="75000"/>
                  </a:schemeClr>
                </a:solidFill>
                <a:latin typeface="Overpass" pitchFamily="2" charset="77"/>
              </a:rPr>
              <a:t>unsplash.com</a:t>
            </a:r>
            <a:r>
              <a:rPr lang="en-US" sz="1200" dirty="0">
                <a:solidFill>
                  <a:schemeClr val="bg2">
                    <a:lumMod val="75000"/>
                  </a:schemeClr>
                </a:solidFill>
                <a:latin typeface="Overpass" pitchFamily="2" charset="77"/>
              </a:rPr>
              <a:t>/@</a:t>
            </a:r>
            <a:r>
              <a:rPr lang="en-US" sz="1200" dirty="0" err="1">
                <a:solidFill>
                  <a:schemeClr val="bg2">
                    <a:lumMod val="75000"/>
                  </a:schemeClr>
                </a:solidFill>
                <a:latin typeface="Overpass" pitchFamily="2" charset="77"/>
              </a:rPr>
              <a:t>markadriane</a:t>
            </a:r>
            <a:endParaRPr lang="en-US" sz="1200" dirty="0">
              <a:solidFill>
                <a:schemeClr val="bg2">
                  <a:lumMod val="75000"/>
                </a:schemeClr>
              </a:solidFill>
              <a:latin typeface="Overpass" pitchFamily="2" charset="77"/>
            </a:endParaRPr>
          </a:p>
        </p:txBody>
      </p:sp>
      <p:pic>
        <p:nvPicPr>
          <p:cNvPr id="5" name="Picture 4" descr="A screenshot of a cell phone&#10;&#10;Description automatically generated">
            <a:extLst>
              <a:ext uri="{FF2B5EF4-FFF2-40B4-BE49-F238E27FC236}">
                <a16:creationId xmlns:a16="http://schemas.microsoft.com/office/drawing/2014/main" id="{11E8FBEC-DA86-E549-B369-E77CF09FFCC7}"/>
              </a:ext>
            </a:extLst>
          </p:cNvPr>
          <p:cNvPicPr>
            <a:picLocks noChangeAspect="1"/>
          </p:cNvPicPr>
          <p:nvPr/>
        </p:nvPicPr>
        <p:blipFill>
          <a:blip r:embed="rId3"/>
          <a:stretch>
            <a:fillRect/>
          </a:stretch>
        </p:blipFill>
        <p:spPr>
          <a:xfrm rot="21154753">
            <a:off x="-202822" y="1153218"/>
            <a:ext cx="4559430" cy="5277392"/>
          </a:xfrm>
          <a:prstGeom prst="rect">
            <a:avLst/>
          </a:prstGeom>
        </p:spPr>
      </p:pic>
      <p:pic>
        <p:nvPicPr>
          <p:cNvPr id="10" name="Picture 9" descr="A picture containing indoor, sitting, man&#10;&#10;Description automatically generated">
            <a:extLst>
              <a:ext uri="{FF2B5EF4-FFF2-40B4-BE49-F238E27FC236}">
                <a16:creationId xmlns:a16="http://schemas.microsoft.com/office/drawing/2014/main" id="{0DEC776D-E1D4-A541-928A-2A5DC0ED0E67}"/>
              </a:ext>
            </a:extLst>
          </p:cNvPr>
          <p:cNvPicPr>
            <a:picLocks noChangeAspect="1"/>
          </p:cNvPicPr>
          <p:nvPr/>
        </p:nvPicPr>
        <p:blipFill>
          <a:blip r:embed="rId4"/>
          <a:stretch>
            <a:fillRect/>
          </a:stretch>
        </p:blipFill>
        <p:spPr>
          <a:xfrm rot="958380">
            <a:off x="8040281" y="1213090"/>
            <a:ext cx="3959274" cy="4812410"/>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6F8FD28A-F928-E448-8BB9-6145270AF55A}"/>
              </a:ext>
            </a:extLst>
          </p:cNvPr>
          <p:cNvPicPr>
            <a:picLocks noChangeAspect="1"/>
          </p:cNvPicPr>
          <p:nvPr/>
        </p:nvPicPr>
        <p:blipFill>
          <a:blip r:embed="rId5"/>
          <a:stretch>
            <a:fillRect/>
          </a:stretch>
        </p:blipFill>
        <p:spPr>
          <a:xfrm>
            <a:off x="2582639" y="1976896"/>
            <a:ext cx="6399990" cy="3474582"/>
          </a:xfrm>
          <a:prstGeom prst="rect">
            <a:avLst/>
          </a:prstGeom>
        </p:spPr>
      </p:pic>
      <p:sp>
        <p:nvSpPr>
          <p:cNvPr id="6" name="Rectangle 5">
            <a:extLst>
              <a:ext uri="{FF2B5EF4-FFF2-40B4-BE49-F238E27FC236}">
                <a16:creationId xmlns:a16="http://schemas.microsoft.com/office/drawing/2014/main" id="{719C65BB-EC9B-0C40-A94A-BC317EDC2878}"/>
              </a:ext>
            </a:extLst>
          </p:cNvPr>
          <p:cNvSpPr/>
          <p:nvPr/>
        </p:nvSpPr>
        <p:spPr>
          <a:xfrm>
            <a:off x="2076893" y="338369"/>
            <a:ext cx="7931980" cy="584775"/>
          </a:xfrm>
          <a:prstGeom prst="rect">
            <a:avLst/>
          </a:prstGeom>
        </p:spPr>
        <p:txBody>
          <a:bodyPr wrap="none">
            <a:spAutoFit/>
          </a:bodyPr>
          <a:lstStyle/>
          <a:p>
            <a:r>
              <a:rPr lang="en-US" sz="3200" dirty="0">
                <a:solidFill>
                  <a:schemeClr val="tx2"/>
                </a:solidFill>
                <a:latin typeface="Overpass" pitchFamily="2" charset="77"/>
              </a:rPr>
              <a:t>Surround </a:t>
            </a:r>
            <a:r>
              <a:rPr lang="en-US" sz="3200" dirty="0">
                <a:solidFill>
                  <a:schemeClr val="bg1"/>
                </a:solidFill>
                <a:latin typeface="Overpass" pitchFamily="2" charset="77"/>
              </a:rPr>
              <a:t>Yourself With </a:t>
            </a:r>
            <a:r>
              <a:rPr lang="en-US" sz="3200" dirty="0">
                <a:solidFill>
                  <a:schemeClr val="accent2"/>
                </a:solidFill>
                <a:latin typeface="Overpass" pitchFamily="2" charset="77"/>
              </a:rPr>
              <a:t>Positive Messages</a:t>
            </a:r>
          </a:p>
        </p:txBody>
      </p:sp>
      <p:sp>
        <p:nvSpPr>
          <p:cNvPr id="15" name="Oval 14">
            <a:extLst>
              <a:ext uri="{FF2B5EF4-FFF2-40B4-BE49-F238E27FC236}">
                <a16:creationId xmlns:a16="http://schemas.microsoft.com/office/drawing/2014/main" id="{5A3DB1DE-F633-2444-BC15-3357F2BD4123}"/>
              </a:ext>
            </a:extLst>
          </p:cNvPr>
          <p:cNvSpPr/>
          <p:nvPr/>
        </p:nvSpPr>
        <p:spPr>
          <a:xfrm>
            <a:off x="2339364" y="4310848"/>
            <a:ext cx="7092017" cy="1279130"/>
          </a:xfrm>
          <a:prstGeom prst="ellipse">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screenshot of a social media post&#10;&#10;Description automatically generated">
            <a:extLst>
              <a:ext uri="{FF2B5EF4-FFF2-40B4-BE49-F238E27FC236}">
                <a16:creationId xmlns:a16="http://schemas.microsoft.com/office/drawing/2014/main" id="{4308D845-1D5C-5F46-B59E-F89E5F257D95}"/>
              </a:ext>
            </a:extLst>
          </p:cNvPr>
          <p:cNvPicPr>
            <a:picLocks noChangeAspect="1"/>
          </p:cNvPicPr>
          <p:nvPr/>
        </p:nvPicPr>
        <p:blipFill>
          <a:blip r:embed="rId6"/>
          <a:stretch>
            <a:fillRect/>
          </a:stretch>
        </p:blipFill>
        <p:spPr>
          <a:xfrm>
            <a:off x="1379632" y="904374"/>
            <a:ext cx="9011479" cy="5965658"/>
          </a:xfrm>
          <a:prstGeom prst="rect">
            <a:avLst/>
          </a:prstGeom>
        </p:spPr>
      </p:pic>
    </p:spTree>
    <p:extLst>
      <p:ext uri="{BB962C8B-B14F-4D97-AF65-F5344CB8AC3E}">
        <p14:creationId xmlns:p14="http://schemas.microsoft.com/office/powerpoint/2010/main" val="55134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linds(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7864462-7DD0-D64D-AD92-6747A772BAD4}" type="slidenum">
              <a:rPr lang="en-US" smtClean="0"/>
              <a:t>24</a:t>
            </a:fld>
            <a:endParaRPr lang="en-US"/>
          </a:p>
        </p:txBody>
      </p:sp>
      <p:pic>
        <p:nvPicPr>
          <p:cNvPr id="2" name="Picture 1"/>
          <p:cNvPicPr>
            <a:picLocks noChangeAspect="1"/>
          </p:cNvPicPr>
          <p:nvPr/>
        </p:nvPicPr>
        <p:blipFill rotWithShape="1">
          <a:blip r:embed="rId2">
            <a:alphaModFix amt="77000"/>
            <a:extLst>
              <a:ext uri="{28A0092B-C50C-407E-A947-70E740481C1C}">
                <a14:useLocalDpi xmlns:a14="http://schemas.microsoft.com/office/drawing/2010/main" val="0"/>
              </a:ext>
            </a:extLst>
          </a:blip>
          <a:srcRect l="12523" r="17953" b="41488"/>
          <a:stretch/>
        </p:blipFill>
        <p:spPr>
          <a:xfrm>
            <a:off x="0" y="0"/>
            <a:ext cx="5439282" cy="6858000"/>
          </a:xfrm>
          <a:prstGeom prst="rect">
            <a:avLst/>
          </a:prstGeom>
        </p:spPr>
      </p:pic>
      <p:sp>
        <p:nvSpPr>
          <p:cNvPr id="7" name="Text Placeholder 2">
            <a:extLst>
              <a:ext uri="{FF2B5EF4-FFF2-40B4-BE49-F238E27FC236}">
                <a16:creationId xmlns:a16="http://schemas.microsoft.com/office/drawing/2014/main" id="{81476897-03FA-F74B-8BC8-3A92A24C11D9}"/>
              </a:ext>
            </a:extLst>
          </p:cNvPr>
          <p:cNvSpPr txBox="1">
            <a:spLocks/>
          </p:cNvSpPr>
          <p:nvPr/>
        </p:nvSpPr>
        <p:spPr>
          <a:xfrm>
            <a:off x="6864823" y="723331"/>
            <a:ext cx="4790365" cy="4626591"/>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3200" dirty="0">
              <a:solidFill>
                <a:schemeClr val="bg1"/>
              </a:solidFill>
              <a:latin typeface="Overpass" pitchFamily="2" charset="77"/>
              <a:cs typeface="Arial" panose="020B0604020202020204" pitchFamily="34" charset="0"/>
            </a:endParaRPr>
          </a:p>
        </p:txBody>
      </p:sp>
      <p:sp>
        <p:nvSpPr>
          <p:cNvPr id="8" name="TextBox 7">
            <a:extLst>
              <a:ext uri="{FF2B5EF4-FFF2-40B4-BE49-F238E27FC236}">
                <a16:creationId xmlns:a16="http://schemas.microsoft.com/office/drawing/2014/main" id="{F6271AA1-93CC-064A-AB72-4873ACE60A70}"/>
              </a:ext>
            </a:extLst>
          </p:cNvPr>
          <p:cNvSpPr txBox="1"/>
          <p:nvPr/>
        </p:nvSpPr>
        <p:spPr>
          <a:xfrm>
            <a:off x="6543046" y="1558704"/>
            <a:ext cx="4135108" cy="523220"/>
          </a:xfrm>
          <a:prstGeom prst="rect">
            <a:avLst/>
          </a:prstGeom>
          <a:noFill/>
        </p:spPr>
        <p:txBody>
          <a:bodyPr wrap="square" rtlCol="0">
            <a:spAutoFit/>
          </a:bodyPr>
          <a:lstStyle/>
          <a:p>
            <a:r>
              <a:rPr lang="en-US" sz="2800" dirty="0">
                <a:solidFill>
                  <a:schemeClr val="bg1"/>
                </a:solidFill>
                <a:latin typeface="Overpass" pitchFamily="2" charset="77"/>
              </a:rPr>
              <a:t> Don’t Repeat Negativity</a:t>
            </a:r>
          </a:p>
        </p:txBody>
      </p:sp>
      <p:sp>
        <p:nvSpPr>
          <p:cNvPr id="9" name="TextBox 8">
            <a:extLst>
              <a:ext uri="{FF2B5EF4-FFF2-40B4-BE49-F238E27FC236}">
                <a16:creationId xmlns:a16="http://schemas.microsoft.com/office/drawing/2014/main" id="{12AB9EF3-88DA-4946-86A1-CC5880250EC8}"/>
              </a:ext>
            </a:extLst>
          </p:cNvPr>
          <p:cNvSpPr txBox="1"/>
          <p:nvPr/>
        </p:nvSpPr>
        <p:spPr>
          <a:xfrm>
            <a:off x="6958880" y="2454039"/>
            <a:ext cx="3303440" cy="2523768"/>
          </a:xfrm>
          <a:prstGeom prst="rect">
            <a:avLst/>
          </a:prstGeom>
          <a:noFill/>
        </p:spPr>
        <p:txBody>
          <a:bodyPr wrap="square" rtlCol="0">
            <a:spAutoFit/>
          </a:bodyPr>
          <a:lstStyle/>
          <a:p>
            <a:pPr algn="ctr"/>
            <a:r>
              <a:rPr lang="en-US" sz="2800" dirty="0">
                <a:solidFill>
                  <a:schemeClr val="bg1"/>
                </a:solidFill>
                <a:latin typeface="Overpass" pitchFamily="2" charset="77"/>
              </a:rPr>
              <a:t>Find a </a:t>
            </a:r>
          </a:p>
          <a:p>
            <a:pPr algn="ctr"/>
            <a:r>
              <a:rPr lang="en-US" sz="2800" dirty="0">
                <a:solidFill>
                  <a:schemeClr val="bg1"/>
                </a:solidFill>
                <a:latin typeface="Overpass" pitchFamily="2" charset="77"/>
              </a:rPr>
              <a:t>Friend You Can Vent To, Who Won’t Take You Too Seriously</a:t>
            </a:r>
          </a:p>
          <a:p>
            <a:endParaRPr lang="en-US" dirty="0"/>
          </a:p>
        </p:txBody>
      </p:sp>
      <p:sp>
        <p:nvSpPr>
          <p:cNvPr id="10" name="TextBox 9">
            <a:extLst>
              <a:ext uri="{FF2B5EF4-FFF2-40B4-BE49-F238E27FC236}">
                <a16:creationId xmlns:a16="http://schemas.microsoft.com/office/drawing/2014/main" id="{42C87F27-0C80-1541-8A0C-9E359456B078}"/>
              </a:ext>
            </a:extLst>
          </p:cNvPr>
          <p:cNvSpPr txBox="1"/>
          <p:nvPr/>
        </p:nvSpPr>
        <p:spPr>
          <a:xfrm>
            <a:off x="7294883" y="5198817"/>
            <a:ext cx="2631434" cy="523220"/>
          </a:xfrm>
          <a:prstGeom prst="rect">
            <a:avLst/>
          </a:prstGeom>
          <a:noFill/>
        </p:spPr>
        <p:txBody>
          <a:bodyPr wrap="square" rtlCol="0">
            <a:spAutoFit/>
          </a:bodyPr>
          <a:lstStyle/>
          <a:p>
            <a:r>
              <a:rPr lang="en-US" sz="2800" dirty="0">
                <a:solidFill>
                  <a:schemeClr val="bg1"/>
                </a:solidFill>
                <a:latin typeface="Overpass" pitchFamily="2" charset="77"/>
              </a:rPr>
              <a:t>Then Let it Go!</a:t>
            </a:r>
          </a:p>
        </p:txBody>
      </p:sp>
    </p:spTree>
    <p:extLst>
      <p:ext uri="{BB962C8B-B14F-4D97-AF65-F5344CB8AC3E}">
        <p14:creationId xmlns:p14="http://schemas.microsoft.com/office/powerpoint/2010/main" val="211100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197CD2A9-0338-FB46-ABCF-388E62267669}"/>
              </a:ext>
            </a:extLst>
          </p:cNvPr>
          <p:cNvPicPr>
            <a:picLocks noChangeAspect="1"/>
          </p:cNvPicPr>
          <p:nvPr/>
        </p:nvPicPr>
        <p:blipFill>
          <a:blip r:embed="rId2"/>
          <a:stretch>
            <a:fillRect/>
          </a:stretch>
        </p:blipFill>
        <p:spPr>
          <a:xfrm>
            <a:off x="2806337" y="0"/>
            <a:ext cx="6323610" cy="6858000"/>
          </a:xfrm>
          <a:prstGeom prst="rect">
            <a:avLst/>
          </a:prstGeom>
        </p:spPr>
      </p:pic>
      <p:pic>
        <p:nvPicPr>
          <p:cNvPr id="4" name="Picture 3" descr="A close up of a logo&#10;&#10;Description automatically generated">
            <a:extLst>
              <a:ext uri="{FF2B5EF4-FFF2-40B4-BE49-F238E27FC236}">
                <a16:creationId xmlns:a16="http://schemas.microsoft.com/office/drawing/2014/main" id="{A3CD11B6-DC3A-8943-ACFE-66011334B54F}"/>
              </a:ext>
            </a:extLst>
          </p:cNvPr>
          <p:cNvPicPr>
            <a:picLocks noChangeAspect="1"/>
          </p:cNvPicPr>
          <p:nvPr/>
        </p:nvPicPr>
        <p:blipFill>
          <a:blip r:embed="rId3"/>
          <a:stretch>
            <a:fillRect/>
          </a:stretch>
        </p:blipFill>
        <p:spPr>
          <a:xfrm>
            <a:off x="5029793" y="5179423"/>
            <a:ext cx="1876698" cy="982197"/>
          </a:xfrm>
          <a:prstGeom prst="rect">
            <a:avLst/>
          </a:prstGeom>
        </p:spPr>
      </p:pic>
    </p:spTree>
    <p:extLst>
      <p:ext uri="{BB962C8B-B14F-4D97-AF65-F5344CB8AC3E}">
        <p14:creationId xmlns:p14="http://schemas.microsoft.com/office/powerpoint/2010/main" val="960551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a16="http://schemas.microsoft.com/office/drawing/2014/main" id="{819A5692-BC03-9E41-86B1-C8D092B2D8B1}"/>
              </a:ext>
            </a:extLst>
          </p:cNvPr>
          <p:cNvPicPr>
            <a:picLocks noChangeAspect="1"/>
          </p:cNvPicPr>
          <p:nvPr/>
        </p:nvPicPr>
        <p:blipFill>
          <a:blip r:embed="rId2"/>
          <a:stretch>
            <a:fillRect/>
          </a:stretch>
        </p:blipFill>
        <p:spPr>
          <a:xfrm>
            <a:off x="5041311" y="733940"/>
            <a:ext cx="6789057" cy="5091793"/>
          </a:xfrm>
          <a:prstGeom prst="rect">
            <a:avLst/>
          </a:prstGeom>
        </p:spPr>
      </p:pic>
      <p:sp>
        <p:nvSpPr>
          <p:cNvPr id="3" name="TextBox 2">
            <a:extLst>
              <a:ext uri="{FF2B5EF4-FFF2-40B4-BE49-F238E27FC236}">
                <a16:creationId xmlns:a16="http://schemas.microsoft.com/office/drawing/2014/main" id="{CD4102E4-A1D0-1340-98A8-1C158CF2B443}"/>
              </a:ext>
            </a:extLst>
          </p:cNvPr>
          <p:cNvSpPr txBox="1"/>
          <p:nvPr/>
        </p:nvSpPr>
        <p:spPr>
          <a:xfrm>
            <a:off x="1011540" y="1540098"/>
            <a:ext cx="3303440" cy="2339102"/>
          </a:xfrm>
          <a:prstGeom prst="rect">
            <a:avLst/>
          </a:prstGeom>
          <a:noFill/>
        </p:spPr>
        <p:txBody>
          <a:bodyPr wrap="square" rtlCol="0">
            <a:spAutoFit/>
          </a:bodyPr>
          <a:lstStyle/>
          <a:p>
            <a:pPr algn="ctr"/>
            <a:r>
              <a:rPr lang="en-US" sz="3200" dirty="0">
                <a:solidFill>
                  <a:schemeClr val="tx2"/>
                </a:solidFill>
                <a:latin typeface="Overpass" pitchFamily="2" charset="77"/>
              </a:rPr>
              <a:t>Share Good News and Things That Are Working! </a:t>
            </a:r>
          </a:p>
          <a:p>
            <a:endParaRPr lang="en-US" dirty="0"/>
          </a:p>
        </p:txBody>
      </p:sp>
      <p:sp>
        <p:nvSpPr>
          <p:cNvPr id="5" name="TextBox 4">
            <a:extLst>
              <a:ext uri="{FF2B5EF4-FFF2-40B4-BE49-F238E27FC236}">
                <a16:creationId xmlns:a16="http://schemas.microsoft.com/office/drawing/2014/main" id="{1B7834B7-17DC-3B41-98F8-A4E3707AB5E7}"/>
              </a:ext>
            </a:extLst>
          </p:cNvPr>
          <p:cNvSpPr txBox="1"/>
          <p:nvPr/>
        </p:nvSpPr>
        <p:spPr>
          <a:xfrm>
            <a:off x="0" y="5450150"/>
            <a:ext cx="12192000" cy="1015663"/>
          </a:xfrm>
          <a:prstGeom prst="rect">
            <a:avLst/>
          </a:prstGeom>
          <a:solidFill>
            <a:schemeClr val="accent2"/>
          </a:solidFill>
        </p:spPr>
        <p:txBody>
          <a:bodyPr wrap="square" rtlCol="0">
            <a:spAutoFit/>
          </a:bodyPr>
          <a:lstStyle/>
          <a:p>
            <a:pPr algn="ctr"/>
            <a:r>
              <a:rPr lang="en-US" sz="6000" dirty="0">
                <a:solidFill>
                  <a:schemeClr val="tx2"/>
                </a:solidFill>
                <a:latin typeface="Overpass" pitchFamily="2" charset="77"/>
              </a:rPr>
              <a:t>Be A </a:t>
            </a:r>
            <a:r>
              <a:rPr lang="en-US" sz="6000" dirty="0" err="1">
                <a:solidFill>
                  <a:schemeClr val="tx2"/>
                </a:solidFill>
                <a:latin typeface="Overpass" pitchFamily="2" charset="77"/>
              </a:rPr>
              <a:t>Possibilitarian</a:t>
            </a:r>
            <a:r>
              <a:rPr lang="en-US" sz="6000" dirty="0">
                <a:solidFill>
                  <a:schemeClr val="tx2"/>
                </a:solidFill>
                <a:latin typeface="Overpass" pitchFamily="2" charset="77"/>
              </a:rPr>
              <a:t>! </a:t>
            </a:r>
          </a:p>
        </p:txBody>
      </p:sp>
    </p:spTree>
    <p:extLst>
      <p:ext uri="{BB962C8B-B14F-4D97-AF65-F5344CB8AC3E}">
        <p14:creationId xmlns:p14="http://schemas.microsoft.com/office/powerpoint/2010/main" val="194938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42989518-366B-394E-9F0E-99F67969BE0A}"/>
              </a:ext>
            </a:extLst>
          </p:cNvPr>
          <p:cNvPicPr>
            <a:picLocks noChangeAspect="1"/>
          </p:cNvPicPr>
          <p:nvPr/>
        </p:nvPicPr>
        <p:blipFill rotWithShape="1">
          <a:blip r:embed="rId2"/>
          <a:srcRect t="1745" b="1745"/>
          <a:stretch/>
        </p:blipFill>
        <p:spPr>
          <a:xfrm>
            <a:off x="-91441" y="0"/>
            <a:ext cx="9229045" cy="6858000"/>
          </a:xfrm>
          <a:prstGeom prst="rect">
            <a:avLst/>
          </a:prstGeom>
        </p:spPr>
      </p:pic>
      <p:sp>
        <p:nvSpPr>
          <p:cNvPr id="6" name="TextBox 5">
            <a:extLst>
              <a:ext uri="{FF2B5EF4-FFF2-40B4-BE49-F238E27FC236}">
                <a16:creationId xmlns:a16="http://schemas.microsoft.com/office/drawing/2014/main" id="{6777DA78-2552-8E4F-87EE-A7B74A0223F6}"/>
              </a:ext>
            </a:extLst>
          </p:cNvPr>
          <p:cNvSpPr txBox="1"/>
          <p:nvPr/>
        </p:nvSpPr>
        <p:spPr>
          <a:xfrm>
            <a:off x="3709907" y="6488668"/>
            <a:ext cx="2241255" cy="369332"/>
          </a:xfrm>
          <a:prstGeom prst="rect">
            <a:avLst/>
          </a:prstGeom>
          <a:noFill/>
        </p:spPr>
        <p:txBody>
          <a:bodyPr wrap="none" rtlCol="0">
            <a:spAutoFit/>
          </a:bodyPr>
          <a:lstStyle/>
          <a:p>
            <a:r>
              <a:rPr lang="en-US" dirty="0">
                <a:solidFill>
                  <a:schemeClr val="bg2">
                    <a:lumMod val="75000"/>
                  </a:schemeClr>
                </a:solidFill>
              </a:rPr>
              <a:t>Credit Lori </a:t>
            </a:r>
            <a:r>
              <a:rPr lang="en-US" dirty="0" err="1">
                <a:solidFill>
                  <a:schemeClr val="bg2">
                    <a:lumMod val="75000"/>
                  </a:schemeClr>
                </a:solidFill>
              </a:rPr>
              <a:t>Lobenstein</a:t>
            </a:r>
            <a:endParaRPr lang="en-US" dirty="0">
              <a:solidFill>
                <a:schemeClr val="bg2">
                  <a:lumMod val="75000"/>
                </a:schemeClr>
              </a:solidFill>
            </a:endParaRPr>
          </a:p>
        </p:txBody>
      </p:sp>
      <p:sp>
        <p:nvSpPr>
          <p:cNvPr id="8" name="TextBox 7">
            <a:extLst>
              <a:ext uri="{FF2B5EF4-FFF2-40B4-BE49-F238E27FC236}">
                <a16:creationId xmlns:a16="http://schemas.microsoft.com/office/drawing/2014/main" id="{7E6630D5-5B07-BC4D-9743-5E68EC155464}"/>
              </a:ext>
            </a:extLst>
          </p:cNvPr>
          <p:cNvSpPr txBox="1"/>
          <p:nvPr/>
        </p:nvSpPr>
        <p:spPr>
          <a:xfrm>
            <a:off x="9496697" y="1749478"/>
            <a:ext cx="2233748" cy="1384995"/>
          </a:xfrm>
          <a:prstGeom prst="rect">
            <a:avLst/>
          </a:prstGeom>
          <a:noFill/>
        </p:spPr>
        <p:txBody>
          <a:bodyPr wrap="square" rtlCol="0">
            <a:spAutoFit/>
          </a:bodyPr>
          <a:lstStyle/>
          <a:p>
            <a:pPr algn="ctr"/>
            <a:r>
              <a:rPr lang="en-US" sz="2800" dirty="0">
                <a:solidFill>
                  <a:schemeClr val="bg1"/>
                </a:solidFill>
                <a:latin typeface="Overpass" pitchFamily="2" charset="77"/>
              </a:rPr>
              <a:t>Try to Have a Sense of Humor</a:t>
            </a:r>
          </a:p>
        </p:txBody>
      </p:sp>
      <p:sp>
        <p:nvSpPr>
          <p:cNvPr id="11" name="Cloud Callout 10">
            <a:extLst>
              <a:ext uri="{FF2B5EF4-FFF2-40B4-BE49-F238E27FC236}">
                <a16:creationId xmlns:a16="http://schemas.microsoft.com/office/drawing/2014/main" id="{EAF84EDD-1E47-C148-9AB3-77CFF0784D6C}"/>
              </a:ext>
            </a:extLst>
          </p:cNvPr>
          <p:cNvSpPr/>
          <p:nvPr/>
        </p:nvSpPr>
        <p:spPr>
          <a:xfrm>
            <a:off x="9226731" y="1148752"/>
            <a:ext cx="2773680" cy="2586446"/>
          </a:xfrm>
          <a:prstGeom prst="cloudCallout">
            <a:avLst>
              <a:gd name="adj1" fmla="val -88652"/>
              <a:gd name="adj2" fmla="val 89772"/>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2885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 screen shot of a dog&#10;&#10;Description automatically generated">
            <a:extLst>
              <a:ext uri="{FF2B5EF4-FFF2-40B4-BE49-F238E27FC236}">
                <a16:creationId xmlns:a16="http://schemas.microsoft.com/office/drawing/2014/main" id="{C9BC3F91-402D-8D4C-A5F5-B70BF7E20831}"/>
              </a:ext>
            </a:extLst>
          </p:cNvPr>
          <p:cNvPicPr>
            <a:picLocks noChangeAspect="1"/>
          </p:cNvPicPr>
          <p:nvPr/>
        </p:nvPicPr>
        <p:blipFill>
          <a:blip r:embed="rId2"/>
          <a:stretch>
            <a:fillRect/>
          </a:stretch>
        </p:blipFill>
        <p:spPr>
          <a:xfrm>
            <a:off x="836023" y="0"/>
            <a:ext cx="10207956" cy="6858000"/>
          </a:xfrm>
          <a:prstGeom prst="rect">
            <a:avLst/>
          </a:prstGeom>
        </p:spPr>
      </p:pic>
    </p:spTree>
    <p:extLst>
      <p:ext uri="{BB962C8B-B14F-4D97-AF65-F5344CB8AC3E}">
        <p14:creationId xmlns:p14="http://schemas.microsoft.com/office/powerpoint/2010/main" val="3523774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052CFB-7002-DA46-BF56-301E6A2DC5D5}"/>
              </a:ext>
            </a:extLst>
          </p:cNvPr>
          <p:cNvSpPr txBox="1"/>
          <p:nvPr/>
        </p:nvSpPr>
        <p:spPr>
          <a:xfrm>
            <a:off x="2826663" y="1002382"/>
            <a:ext cx="7101108" cy="5262979"/>
          </a:xfrm>
          <a:prstGeom prst="rect">
            <a:avLst/>
          </a:prstGeom>
          <a:noFill/>
        </p:spPr>
        <p:txBody>
          <a:bodyPr wrap="square" rtlCol="0">
            <a:spAutoFit/>
          </a:bodyPr>
          <a:lstStyle/>
          <a:p>
            <a:pPr algn="ctr"/>
            <a:r>
              <a:rPr lang="en-US" sz="2800" dirty="0">
                <a:solidFill>
                  <a:schemeClr val="accent2"/>
                </a:solidFill>
                <a:latin typeface="Overpass" pitchFamily="2" charset="77"/>
              </a:rPr>
              <a:t>A Few Ways to Create Possibility for Yourself</a:t>
            </a:r>
          </a:p>
          <a:p>
            <a:endParaRPr lang="en-US" sz="2800" dirty="0">
              <a:solidFill>
                <a:schemeClr val="accent2"/>
              </a:solidFill>
              <a:latin typeface="Overpass" pitchFamily="2" charset="77"/>
            </a:endParaRPr>
          </a:p>
          <a:p>
            <a:r>
              <a:rPr lang="en-US" sz="2800" dirty="0">
                <a:solidFill>
                  <a:schemeClr val="accent2"/>
                </a:solidFill>
                <a:latin typeface="Overpass" pitchFamily="2" charset="77"/>
              </a:rPr>
              <a:t>1. Do things that Center You </a:t>
            </a:r>
          </a:p>
          <a:p>
            <a:r>
              <a:rPr lang="en-US" sz="2800" dirty="0">
                <a:solidFill>
                  <a:schemeClr val="accent2"/>
                </a:solidFill>
                <a:latin typeface="Overpass" pitchFamily="2" charset="77"/>
              </a:rPr>
              <a:t>2. Surround Yourself with Positive Messages</a:t>
            </a:r>
          </a:p>
          <a:p>
            <a:r>
              <a:rPr lang="en-US" sz="2800" dirty="0">
                <a:solidFill>
                  <a:schemeClr val="accent2"/>
                </a:solidFill>
                <a:latin typeface="Overpass" pitchFamily="2" charset="77"/>
              </a:rPr>
              <a:t>3. Don’t Repeat Negativity/Find a </a:t>
            </a:r>
          </a:p>
          <a:p>
            <a:r>
              <a:rPr lang="en-US" sz="2800" dirty="0">
                <a:solidFill>
                  <a:schemeClr val="accent2"/>
                </a:solidFill>
                <a:latin typeface="Overpass" pitchFamily="2" charset="77"/>
              </a:rPr>
              <a:t>Friend You Can Vent To, Who Won’t Take You Too Seriously</a:t>
            </a:r>
          </a:p>
          <a:p>
            <a:r>
              <a:rPr lang="en-US" sz="2800" dirty="0">
                <a:solidFill>
                  <a:schemeClr val="accent2"/>
                </a:solidFill>
                <a:latin typeface="Overpass" pitchFamily="2" charset="77"/>
              </a:rPr>
              <a:t>4. Try to Have a Sense of Humor</a:t>
            </a:r>
          </a:p>
          <a:p>
            <a:r>
              <a:rPr lang="en-US" sz="2800" dirty="0">
                <a:solidFill>
                  <a:schemeClr val="accent2"/>
                </a:solidFill>
                <a:latin typeface="Overpass" pitchFamily="2" charset="77"/>
              </a:rPr>
              <a:t>5. Share Abundantly when you Hear of Something Good</a:t>
            </a:r>
          </a:p>
        </p:txBody>
      </p:sp>
    </p:spTree>
    <p:extLst>
      <p:ext uri="{BB962C8B-B14F-4D97-AF65-F5344CB8AC3E}">
        <p14:creationId xmlns:p14="http://schemas.microsoft.com/office/powerpoint/2010/main" val="359211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 calcmode="lin" valueType="num">
                                      <p:cBhvr additive="base">
                                        <p:cTn id="2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5" descr="Lightbulb">
            <a:extLst>
              <a:ext uri="{FF2B5EF4-FFF2-40B4-BE49-F238E27FC236}">
                <a16:creationId xmlns:a16="http://schemas.microsoft.com/office/drawing/2014/main" id="{259C6573-3661-D54A-87AD-7A6DA42A83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4386" y="2704951"/>
            <a:ext cx="491896" cy="491896"/>
          </a:xfrm>
          <a:prstGeom prst="rect">
            <a:avLst/>
          </a:prstGeom>
        </p:spPr>
      </p:pic>
      <p:pic>
        <p:nvPicPr>
          <p:cNvPr id="10" name="Picture 9" descr="Change Tree.jpg">
            <a:extLst>
              <a:ext uri="{FF2B5EF4-FFF2-40B4-BE49-F238E27FC236}">
                <a16:creationId xmlns:a16="http://schemas.microsoft.com/office/drawing/2014/main" id="{D4079CCE-DED6-F24A-81CF-0E11D3E80E08}"/>
              </a:ext>
            </a:extLst>
          </p:cNvPr>
          <p:cNvPicPr>
            <a:picLocks noChangeAspect="1"/>
          </p:cNvPicPr>
          <p:nvPr/>
        </p:nvPicPr>
        <p:blipFill rotWithShape="1">
          <a:blip r:embed="rId4">
            <a:extLst>
              <a:ext uri="{28A0092B-C50C-407E-A947-70E740481C1C}">
                <a14:useLocalDpi xmlns:a14="http://schemas.microsoft.com/office/drawing/2010/main" val="0"/>
              </a:ext>
            </a:extLst>
          </a:blip>
          <a:srcRect l="8511" t="6858" r="-102" b="11841"/>
          <a:stretch/>
        </p:blipFill>
        <p:spPr>
          <a:xfrm>
            <a:off x="0" y="-5"/>
            <a:ext cx="7725398" cy="6858005"/>
          </a:xfrm>
          <a:prstGeom prst="rect">
            <a:avLst/>
          </a:prstGeom>
        </p:spPr>
      </p:pic>
      <p:sp>
        <p:nvSpPr>
          <p:cNvPr id="2" name="Title 1">
            <a:extLst>
              <a:ext uri="{FF2B5EF4-FFF2-40B4-BE49-F238E27FC236}">
                <a16:creationId xmlns:a16="http://schemas.microsoft.com/office/drawing/2014/main" id="{FA6A55A5-184E-694A-9335-C41298849FF7}"/>
              </a:ext>
            </a:extLst>
          </p:cNvPr>
          <p:cNvSpPr>
            <a:spLocks noGrp="1"/>
          </p:cNvSpPr>
          <p:nvPr>
            <p:ph type="title"/>
          </p:nvPr>
        </p:nvSpPr>
        <p:spPr>
          <a:xfrm>
            <a:off x="7135738" y="529839"/>
            <a:ext cx="4484937" cy="5640022"/>
          </a:xfrm>
          <a:solidFill>
            <a:schemeClr val="bg1">
              <a:alpha val="88000"/>
            </a:schemeClr>
          </a:solidFill>
        </p:spPr>
        <p:txBody>
          <a:bodyPr>
            <a:normAutofit/>
          </a:bodyPr>
          <a:lstStyle/>
          <a:p>
            <a:r>
              <a:rPr lang="en-US" sz="3200" dirty="0">
                <a:solidFill>
                  <a:schemeClr val="tx2"/>
                </a:solidFill>
                <a:latin typeface="Overpass" pitchFamily="2" charset="77"/>
              </a:rPr>
              <a:t>Purpose &amp; Intended Result:</a:t>
            </a:r>
            <a:br>
              <a:rPr lang="en-US" sz="3200" dirty="0">
                <a:solidFill>
                  <a:schemeClr val="tx2"/>
                </a:solidFill>
                <a:latin typeface="Overpass" pitchFamily="2" charset="77"/>
              </a:rPr>
            </a:br>
            <a:br>
              <a:rPr lang="en-US" sz="3100" dirty="0">
                <a:solidFill>
                  <a:schemeClr val="tx2"/>
                </a:solidFill>
                <a:latin typeface="Overpass" pitchFamily="2" charset="77"/>
              </a:rPr>
            </a:br>
            <a:r>
              <a:rPr lang="en-US" sz="2400" dirty="0">
                <a:solidFill>
                  <a:schemeClr val="tx2"/>
                </a:solidFill>
                <a:latin typeface="Overpass" pitchFamily="2" charset="77"/>
              </a:rPr>
              <a:t>To have clear ideas of how you can strengthen your organization </a:t>
            </a:r>
            <a:r>
              <a:rPr lang="en-US" sz="2400" i="1" dirty="0">
                <a:solidFill>
                  <a:schemeClr val="tx2"/>
                </a:solidFill>
                <a:latin typeface="Overpass" pitchFamily="2" charset="77"/>
              </a:rPr>
              <a:t>now</a:t>
            </a:r>
            <a:r>
              <a:rPr lang="en-US" sz="2400" dirty="0">
                <a:solidFill>
                  <a:schemeClr val="tx2"/>
                </a:solidFill>
                <a:latin typeface="Overpass" pitchFamily="2" charset="77"/>
              </a:rPr>
              <a:t>, in the midst of a crisis, with the foundations and practices of a Culture of Philanthropy</a:t>
            </a:r>
          </a:p>
        </p:txBody>
      </p:sp>
    </p:spTree>
    <p:extLst>
      <p:ext uri="{BB962C8B-B14F-4D97-AF65-F5344CB8AC3E}">
        <p14:creationId xmlns:p14="http://schemas.microsoft.com/office/powerpoint/2010/main" val="1848799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descr="A picture containing outdoor, hydrant, fire, tree&#10;&#10;Description automatically generated">
            <a:extLst>
              <a:ext uri="{FF2B5EF4-FFF2-40B4-BE49-F238E27FC236}">
                <a16:creationId xmlns:a16="http://schemas.microsoft.com/office/drawing/2014/main" id="{CCFCCCD5-03BA-AF4C-B611-9B3282CE3251}"/>
              </a:ext>
            </a:extLst>
          </p:cNvPr>
          <p:cNvPicPr>
            <a:picLocks noChangeAspect="1"/>
          </p:cNvPicPr>
          <p:nvPr/>
        </p:nvPicPr>
        <p:blipFill rotWithShape="1">
          <a:blip r:embed="rId2"/>
          <a:srcRect b="15730"/>
          <a:stretch/>
        </p:blipFill>
        <p:spPr>
          <a:xfrm>
            <a:off x="-33207" y="11"/>
            <a:ext cx="12191980" cy="6857989"/>
          </a:xfrm>
          <a:prstGeom prst="rect">
            <a:avLst/>
          </a:prstGeom>
        </p:spPr>
      </p:pic>
    </p:spTree>
    <p:extLst>
      <p:ext uri="{BB962C8B-B14F-4D97-AF65-F5344CB8AC3E}">
        <p14:creationId xmlns:p14="http://schemas.microsoft.com/office/powerpoint/2010/main" val="1153975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797810-DF30-7144-ADA6-15ECED22BE0E}"/>
              </a:ext>
            </a:extLst>
          </p:cNvPr>
          <p:cNvSpPr>
            <a:spLocks noGrp="1"/>
          </p:cNvSpPr>
          <p:nvPr>
            <p:ph type="sldNum" sz="quarter" idx="12"/>
          </p:nvPr>
        </p:nvSpPr>
        <p:spPr/>
        <p:txBody>
          <a:bodyPr/>
          <a:lstStyle/>
          <a:p>
            <a:fld id="{4AA5DD1F-48FA-CA4C-8A88-42D3D43B88F8}" type="slidenum">
              <a:rPr lang="en-US" smtClean="0"/>
              <a:t>31</a:t>
            </a:fld>
            <a:endParaRPr lang="en-US" dirty="0"/>
          </a:p>
        </p:txBody>
      </p:sp>
      <p:pic>
        <p:nvPicPr>
          <p:cNvPr id="5" name="Picture 4" descr="A person riding a skateboard up the side of a ramp&#10;&#10;Description automatically generated">
            <a:extLst>
              <a:ext uri="{FF2B5EF4-FFF2-40B4-BE49-F238E27FC236}">
                <a16:creationId xmlns:a16="http://schemas.microsoft.com/office/drawing/2014/main" id="{542DE376-2901-3840-8E9A-DEA56B14D84A}"/>
              </a:ext>
            </a:extLst>
          </p:cNvPr>
          <p:cNvPicPr>
            <a:picLocks noChangeAspect="1"/>
          </p:cNvPicPr>
          <p:nvPr/>
        </p:nvPicPr>
        <p:blipFill>
          <a:blip r:embed="rId2"/>
          <a:stretch>
            <a:fillRect/>
          </a:stretch>
        </p:blipFill>
        <p:spPr>
          <a:xfrm>
            <a:off x="-1" y="0"/>
            <a:ext cx="4950823" cy="6850412"/>
          </a:xfrm>
          <a:prstGeom prst="rect">
            <a:avLst/>
          </a:prstGeom>
        </p:spPr>
      </p:pic>
      <p:sp>
        <p:nvSpPr>
          <p:cNvPr id="6" name="Rectangle 5">
            <a:extLst>
              <a:ext uri="{FF2B5EF4-FFF2-40B4-BE49-F238E27FC236}">
                <a16:creationId xmlns:a16="http://schemas.microsoft.com/office/drawing/2014/main" id="{85AB8329-2F54-8241-8521-40CBD1E89507}"/>
              </a:ext>
            </a:extLst>
          </p:cNvPr>
          <p:cNvSpPr/>
          <p:nvPr/>
        </p:nvSpPr>
        <p:spPr>
          <a:xfrm>
            <a:off x="2413975" y="6606059"/>
            <a:ext cx="1890261" cy="230832"/>
          </a:xfrm>
          <a:prstGeom prst="rect">
            <a:avLst/>
          </a:prstGeom>
        </p:spPr>
        <p:txBody>
          <a:bodyPr wrap="none">
            <a:spAutoFit/>
          </a:bodyPr>
          <a:lstStyle/>
          <a:p>
            <a:r>
              <a:rPr lang="en-US" sz="900" dirty="0">
                <a:solidFill>
                  <a:schemeClr val="accent1"/>
                </a:solidFill>
                <a:latin typeface="Helvetica" pitchFamily="2" charset="0"/>
              </a:rPr>
              <a:t>Photo by </a:t>
            </a:r>
            <a:r>
              <a:rPr lang="en-US" sz="900" dirty="0">
                <a:solidFill>
                  <a:schemeClr val="accent1"/>
                </a:solidFill>
                <a:latin typeface="Helvetica" pitchFamily="2" charset="0"/>
                <a:hlinkClick r:id="rId3">
                  <a:extLst>
                    <a:ext uri="{A12FA001-AC4F-418D-AE19-62706E023703}">
                      <ahyp:hlinkClr xmlns:ahyp="http://schemas.microsoft.com/office/drawing/2018/hyperlinkcolor" val="tx"/>
                    </a:ext>
                  </a:extLst>
                </a:hlinkClick>
              </a:rPr>
              <a:t>Allie Smith</a:t>
            </a:r>
            <a:r>
              <a:rPr lang="en-US" sz="900" dirty="0">
                <a:solidFill>
                  <a:schemeClr val="accent1"/>
                </a:solidFill>
                <a:latin typeface="Helvetica" pitchFamily="2" charset="0"/>
              </a:rPr>
              <a:t> on </a:t>
            </a:r>
            <a:r>
              <a:rPr lang="en-US" sz="900" dirty="0">
                <a:solidFill>
                  <a:schemeClr val="accent1"/>
                </a:solidFill>
                <a:latin typeface="Helvetica" pitchFamily="2" charset="0"/>
                <a:hlinkClick r:id="rId4">
                  <a:extLst>
                    <a:ext uri="{A12FA001-AC4F-418D-AE19-62706E023703}">
                      <ahyp:hlinkClr xmlns:ahyp="http://schemas.microsoft.com/office/drawing/2018/hyperlinkcolor" val="tx"/>
                    </a:ext>
                  </a:extLst>
                </a:hlinkClick>
              </a:rPr>
              <a:t>Unsplash</a:t>
            </a:r>
            <a:endParaRPr lang="en-US" sz="900" dirty="0">
              <a:solidFill>
                <a:schemeClr val="accent1"/>
              </a:solidFill>
              <a:latin typeface="Helvetica" pitchFamily="2" charset="0"/>
            </a:endParaRPr>
          </a:p>
        </p:txBody>
      </p:sp>
      <p:sp>
        <p:nvSpPr>
          <p:cNvPr id="7" name="TextBox 6">
            <a:extLst>
              <a:ext uri="{FF2B5EF4-FFF2-40B4-BE49-F238E27FC236}">
                <a16:creationId xmlns:a16="http://schemas.microsoft.com/office/drawing/2014/main" id="{FDDFBC32-440A-A746-8621-973E29F51A85}"/>
              </a:ext>
            </a:extLst>
          </p:cNvPr>
          <p:cNvSpPr txBox="1"/>
          <p:nvPr/>
        </p:nvSpPr>
        <p:spPr>
          <a:xfrm>
            <a:off x="5929787" y="395588"/>
            <a:ext cx="5643154" cy="4701287"/>
          </a:xfrm>
          <a:prstGeom prst="rect">
            <a:avLst/>
          </a:prstGeom>
          <a:noFill/>
        </p:spPr>
        <p:txBody>
          <a:bodyPr wrap="square" rtlCol="0">
            <a:spAutoFit/>
          </a:bodyPr>
          <a:lstStyle/>
          <a:p>
            <a:pPr marL="257175" indent="-257175">
              <a:buAutoNum type="arabicPeriod"/>
            </a:pPr>
            <a:endParaRPr lang="en-US" sz="1350" dirty="0"/>
          </a:p>
          <a:p>
            <a:pPr marL="257175" indent="-257175">
              <a:buAutoNum type="arabicPeriod"/>
            </a:pPr>
            <a:endParaRPr lang="en-US" sz="1350" dirty="0">
              <a:latin typeface="Overpass" pitchFamily="2" charset="77"/>
            </a:endParaRPr>
          </a:p>
          <a:p>
            <a:pPr algn="ctr"/>
            <a:r>
              <a:rPr lang="en-US" sz="3200" b="1" dirty="0">
                <a:solidFill>
                  <a:schemeClr val="bg1"/>
                </a:solidFill>
                <a:latin typeface="Overpass" pitchFamily="2" charset="77"/>
              </a:rPr>
              <a:t>3 Steps for Building a Culture of Philanthropy</a:t>
            </a:r>
          </a:p>
          <a:p>
            <a:pPr algn="ctr"/>
            <a:endParaRPr lang="en-US" sz="1350" dirty="0">
              <a:solidFill>
                <a:schemeClr val="bg1"/>
              </a:solidFill>
              <a:latin typeface="Overpass" pitchFamily="2" charset="77"/>
            </a:endParaRPr>
          </a:p>
          <a:p>
            <a:pPr marL="257175" indent="-257175">
              <a:buAutoNum type="arabicPeriod"/>
            </a:pPr>
            <a:endParaRPr lang="en-US" sz="1350" dirty="0">
              <a:solidFill>
                <a:schemeClr val="bg1"/>
              </a:solidFill>
              <a:latin typeface="Overpass" pitchFamily="2" charset="77"/>
            </a:endParaRPr>
          </a:p>
          <a:p>
            <a:pPr marL="257175" indent="-257175">
              <a:buAutoNum type="arabicPeriod"/>
            </a:pPr>
            <a:endParaRPr lang="en-US" sz="1350" dirty="0">
              <a:solidFill>
                <a:schemeClr val="bg1"/>
              </a:solidFill>
              <a:latin typeface="Overpass" pitchFamily="2" charset="77"/>
            </a:endParaRPr>
          </a:p>
          <a:p>
            <a:pPr marL="257175" indent="-257175">
              <a:buAutoNum type="arabicPeriod"/>
            </a:pPr>
            <a:r>
              <a:rPr lang="en-US" sz="2800" dirty="0">
                <a:solidFill>
                  <a:schemeClr val="bg1"/>
                </a:solidFill>
                <a:latin typeface="Overpass" pitchFamily="2" charset="77"/>
              </a:rPr>
              <a:t> Take Care of Yourself</a:t>
            </a:r>
          </a:p>
          <a:p>
            <a:pPr marL="257175" indent="-257175">
              <a:buAutoNum type="arabicPeriod"/>
            </a:pPr>
            <a:endParaRPr lang="en-US" sz="2800" dirty="0">
              <a:solidFill>
                <a:schemeClr val="bg1"/>
              </a:solidFill>
              <a:latin typeface="Overpass" pitchFamily="2" charset="77"/>
            </a:endParaRPr>
          </a:p>
          <a:p>
            <a:pPr marL="257175" indent="-257175">
              <a:buAutoNum type="arabicPeriod"/>
            </a:pPr>
            <a:r>
              <a:rPr lang="en-US" sz="2800" dirty="0">
                <a:solidFill>
                  <a:schemeClr val="bg1"/>
                </a:solidFill>
                <a:latin typeface="Overpass" pitchFamily="2" charset="77"/>
              </a:rPr>
              <a:t> Shared Responsibility for Development</a:t>
            </a:r>
          </a:p>
          <a:p>
            <a:pPr marL="257175" indent="-257175">
              <a:buAutoNum type="arabicPeriod"/>
            </a:pPr>
            <a:endParaRPr lang="en-US" sz="2800" dirty="0">
              <a:solidFill>
                <a:schemeClr val="bg1"/>
              </a:solidFill>
              <a:latin typeface="Overpass" pitchFamily="2" charset="77"/>
            </a:endParaRPr>
          </a:p>
          <a:p>
            <a:pPr marL="257175" indent="-257175">
              <a:buAutoNum type="arabicPeriod"/>
            </a:pPr>
            <a:r>
              <a:rPr lang="en-US" sz="2800" dirty="0">
                <a:solidFill>
                  <a:schemeClr val="bg1"/>
                </a:solidFill>
                <a:latin typeface="Overpass" pitchFamily="2" charset="77"/>
              </a:rPr>
              <a:t> Strong Donor Relations</a:t>
            </a:r>
          </a:p>
        </p:txBody>
      </p:sp>
      <p:pic>
        <p:nvPicPr>
          <p:cNvPr id="12" name="Picture 11">
            <a:extLst>
              <a:ext uri="{FF2B5EF4-FFF2-40B4-BE49-F238E27FC236}">
                <a16:creationId xmlns:a16="http://schemas.microsoft.com/office/drawing/2014/main" id="{B6EF2940-D933-E544-83E6-76CBA8094A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32" y="4011022"/>
            <a:ext cx="3339756" cy="2083752"/>
          </a:xfrm>
          <a:prstGeom prst="rect">
            <a:avLst/>
          </a:prstGeom>
        </p:spPr>
      </p:pic>
      <p:sp>
        <p:nvSpPr>
          <p:cNvPr id="10" name="Oval 9">
            <a:extLst>
              <a:ext uri="{FF2B5EF4-FFF2-40B4-BE49-F238E27FC236}">
                <a16:creationId xmlns:a16="http://schemas.microsoft.com/office/drawing/2014/main" id="{8BFA224C-E858-8D42-91CF-08436A14AE61}"/>
              </a:ext>
            </a:extLst>
          </p:cNvPr>
          <p:cNvSpPr/>
          <p:nvPr/>
        </p:nvSpPr>
        <p:spPr>
          <a:xfrm>
            <a:off x="5362304" y="3037924"/>
            <a:ext cx="5580017" cy="1267097"/>
          </a:xfrm>
          <a:prstGeom prst="ellipse">
            <a:avLst/>
          </a:prstGeom>
          <a:noFill/>
          <a:ln w="412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7121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 calcmode="lin" valueType="num">
                                      <p:cBhvr additive="base">
                                        <p:cTn id="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8" end="8"/>
                                            </p:txEl>
                                          </p:spTgt>
                                        </p:tgtEl>
                                        <p:attrNameLst>
                                          <p:attrName>style.visibility</p:attrName>
                                        </p:attrNameLst>
                                      </p:cBhvr>
                                      <p:to>
                                        <p:strVal val="visible"/>
                                      </p:to>
                                    </p:set>
                                    <p:anim calcmode="lin" valueType="num">
                                      <p:cBhvr additive="base">
                                        <p:cTn id="13"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10" end="10"/>
                                            </p:txEl>
                                          </p:spTgt>
                                        </p:tgtEl>
                                        <p:attrNameLst>
                                          <p:attrName>style.visibility</p:attrName>
                                        </p:attrNameLst>
                                      </p:cBhvr>
                                      <p:to>
                                        <p:strVal val="visible"/>
                                      </p:to>
                                    </p:set>
                                    <p:anim calcmode="lin" valueType="num">
                                      <p:cBhvr additive="base">
                                        <p:cTn id="19"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A08B34-0179-B842-A20D-5B244910734A}"/>
              </a:ext>
            </a:extLst>
          </p:cNvPr>
          <p:cNvPicPr>
            <a:picLocks noChangeAspect="1"/>
          </p:cNvPicPr>
          <p:nvPr/>
        </p:nvPicPr>
        <p:blipFill rotWithShape="1">
          <a:blip r:embed="rId3"/>
          <a:srcRect l="16656" r="16745"/>
          <a:stretch/>
        </p:blipFill>
        <p:spPr>
          <a:xfrm flipH="1">
            <a:off x="0" y="-40944"/>
            <a:ext cx="12205647" cy="6987841"/>
          </a:xfrm>
          <a:prstGeom prst="rect">
            <a:avLst/>
          </a:prstGeom>
          <a:ln w="60325" cmpd="thickThin">
            <a:noFill/>
          </a:ln>
        </p:spPr>
      </p:pic>
      <p:sp>
        <p:nvSpPr>
          <p:cNvPr id="3" name="Slide Number Placeholder 2">
            <a:extLst>
              <a:ext uri="{FF2B5EF4-FFF2-40B4-BE49-F238E27FC236}">
                <a16:creationId xmlns:a16="http://schemas.microsoft.com/office/drawing/2014/main" id="{F6B884DE-A6B2-B746-A193-55781E5C40B5}"/>
              </a:ext>
            </a:extLst>
          </p:cNvPr>
          <p:cNvSpPr>
            <a:spLocks noGrp="1"/>
          </p:cNvSpPr>
          <p:nvPr>
            <p:ph type="sldNum" sz="quarter" idx="12"/>
          </p:nvPr>
        </p:nvSpPr>
        <p:spPr/>
        <p:txBody>
          <a:bodyPr/>
          <a:lstStyle/>
          <a:p>
            <a:fld id="{4AA5DD1F-48FA-CA4C-8A88-42D3D43B88F8}" type="slidenum">
              <a:rPr lang="en-US" smtClean="0"/>
              <a:t>32</a:t>
            </a:fld>
            <a:endParaRPr lang="en-US" dirty="0"/>
          </a:p>
        </p:txBody>
      </p:sp>
      <p:sp>
        <p:nvSpPr>
          <p:cNvPr id="8" name="TextBox 7">
            <a:extLst>
              <a:ext uri="{FF2B5EF4-FFF2-40B4-BE49-F238E27FC236}">
                <a16:creationId xmlns:a16="http://schemas.microsoft.com/office/drawing/2014/main" id="{B7780AD5-90D2-CE48-9BD3-BE54AA067B24}"/>
              </a:ext>
            </a:extLst>
          </p:cNvPr>
          <p:cNvSpPr txBox="1"/>
          <p:nvPr/>
        </p:nvSpPr>
        <p:spPr>
          <a:xfrm>
            <a:off x="2545446" y="584371"/>
            <a:ext cx="7101108" cy="954107"/>
          </a:xfrm>
          <a:prstGeom prst="rect">
            <a:avLst/>
          </a:prstGeom>
          <a:noFill/>
        </p:spPr>
        <p:txBody>
          <a:bodyPr wrap="square" rtlCol="0">
            <a:spAutoFit/>
          </a:bodyPr>
          <a:lstStyle/>
          <a:p>
            <a:pPr algn="ctr"/>
            <a:r>
              <a:rPr lang="en-US" sz="2800" dirty="0">
                <a:solidFill>
                  <a:schemeClr val="bg1"/>
                </a:solidFill>
                <a:latin typeface="Overpass" pitchFamily="2" charset="77"/>
              </a:rPr>
              <a:t>What Are Ways to C</a:t>
            </a:r>
            <a:r>
              <a:rPr lang="en-US" sz="2800" dirty="0">
                <a:solidFill>
                  <a:schemeClr val="tx2"/>
                </a:solidFill>
                <a:latin typeface="Overpass" pitchFamily="2" charset="77"/>
              </a:rPr>
              <a:t>reate Possibility for </a:t>
            </a:r>
            <a:r>
              <a:rPr lang="en-US" sz="2800" dirty="0">
                <a:solidFill>
                  <a:schemeClr val="bg1"/>
                </a:solidFill>
                <a:latin typeface="Overpass" pitchFamily="2" charset="77"/>
              </a:rPr>
              <a:t>Your Orga</a:t>
            </a:r>
            <a:r>
              <a:rPr lang="en-US" sz="2800" dirty="0">
                <a:solidFill>
                  <a:schemeClr val="tx2"/>
                </a:solidFill>
                <a:latin typeface="Overpass" pitchFamily="2" charset="77"/>
              </a:rPr>
              <a:t>nization? </a:t>
            </a:r>
          </a:p>
        </p:txBody>
      </p:sp>
      <p:pic>
        <p:nvPicPr>
          <p:cNvPr id="9" name="Picture 8">
            <a:extLst>
              <a:ext uri="{FF2B5EF4-FFF2-40B4-BE49-F238E27FC236}">
                <a16:creationId xmlns:a16="http://schemas.microsoft.com/office/drawing/2014/main" id="{E1F63325-931A-C243-9062-0BE9D4090C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600" y="4455160"/>
            <a:ext cx="3339756" cy="2083752"/>
          </a:xfrm>
          <a:prstGeom prst="rect">
            <a:avLst/>
          </a:prstGeom>
        </p:spPr>
      </p:pic>
      <p:pic>
        <p:nvPicPr>
          <p:cNvPr id="11" name="Picture 10" descr="A close up of a newspaper&#10;&#10;Description automatically generated">
            <a:extLst>
              <a:ext uri="{FF2B5EF4-FFF2-40B4-BE49-F238E27FC236}">
                <a16:creationId xmlns:a16="http://schemas.microsoft.com/office/drawing/2014/main" id="{0CBF10A5-CAEA-BB4F-BCFD-CD0CC23A0704}"/>
              </a:ext>
            </a:extLst>
          </p:cNvPr>
          <p:cNvPicPr>
            <a:picLocks noChangeAspect="1"/>
          </p:cNvPicPr>
          <p:nvPr/>
        </p:nvPicPr>
        <p:blipFill rotWithShape="1">
          <a:blip r:embed="rId5"/>
          <a:srcRect l="8138" t="4769" r="1258" b="1943"/>
          <a:stretch/>
        </p:blipFill>
        <p:spPr>
          <a:xfrm>
            <a:off x="1230087" y="2616029"/>
            <a:ext cx="4702628" cy="3631474"/>
          </a:xfrm>
          <a:prstGeom prst="rect">
            <a:avLst/>
          </a:prstGeom>
        </p:spPr>
      </p:pic>
      <p:sp>
        <p:nvSpPr>
          <p:cNvPr id="12" name="Oval 11">
            <a:extLst>
              <a:ext uri="{FF2B5EF4-FFF2-40B4-BE49-F238E27FC236}">
                <a16:creationId xmlns:a16="http://schemas.microsoft.com/office/drawing/2014/main" id="{EEFC741A-B6A3-F74C-A6DD-4F47E7A92184}"/>
              </a:ext>
            </a:extLst>
          </p:cNvPr>
          <p:cNvSpPr/>
          <p:nvPr/>
        </p:nvSpPr>
        <p:spPr>
          <a:xfrm>
            <a:off x="2545446" y="3354412"/>
            <a:ext cx="2312126" cy="141353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626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eld of poppies.jpg"/>
          <p:cNvPicPr>
            <a:picLocks noChangeAspect="1"/>
          </p:cNvPicPr>
          <p:nvPr/>
        </p:nvPicPr>
        <p:blipFill>
          <a:blip r:embed="rId3"/>
          <a:srcRect l="11111"/>
          <a:stretch>
            <a:fillRect/>
          </a:stretch>
        </p:blipFill>
        <p:spPr>
          <a:xfrm>
            <a:off x="0" y="0"/>
            <a:ext cx="12192000" cy="6858000"/>
          </a:xfrm>
          <a:prstGeom prst="rect">
            <a:avLst/>
          </a:prstGeom>
        </p:spPr>
      </p:pic>
      <p:sp>
        <p:nvSpPr>
          <p:cNvPr id="5" name="TextBox 4"/>
          <p:cNvSpPr txBox="1"/>
          <p:nvPr/>
        </p:nvSpPr>
        <p:spPr>
          <a:xfrm>
            <a:off x="2062167" y="381004"/>
            <a:ext cx="4732337" cy="6186309"/>
          </a:xfrm>
          <a:prstGeom prst="rect">
            <a:avLst/>
          </a:prstGeom>
          <a:ln w="57150" cap="flat" cmpd="sng" algn="ctr">
            <a:solidFill>
              <a:srgbClr val="D6381A"/>
            </a:solidFill>
            <a:prstDash val="solid"/>
            <a:round/>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b="1" u="sng" dirty="0">
                <a:solidFill>
                  <a:srgbClr val="000000"/>
                </a:solidFill>
                <a:latin typeface="Helvetica"/>
                <a:cs typeface="Helvetica"/>
              </a:rPr>
              <a:t>The Cycle of Fundraising</a:t>
            </a:r>
            <a:endParaRPr lang="en-US" dirty="0">
              <a:solidFill>
                <a:srgbClr val="000000"/>
              </a:solidFill>
              <a:latin typeface="Helvetica"/>
              <a:cs typeface="Helvetica"/>
            </a:endParaRPr>
          </a:p>
          <a:p>
            <a:pPr>
              <a:defRPr/>
            </a:pPr>
            <a:r>
              <a:rPr lang="en-US" b="1" dirty="0">
                <a:solidFill>
                  <a:srgbClr val="000000"/>
                </a:solidFill>
                <a:latin typeface="Helvetica"/>
                <a:cs typeface="Helvetica"/>
              </a:rPr>
              <a:t> </a:t>
            </a:r>
            <a:endParaRPr lang="en-US" dirty="0">
              <a:solidFill>
                <a:srgbClr val="000000"/>
              </a:solidFill>
              <a:latin typeface="Helvetica"/>
              <a:cs typeface="Helvetica"/>
            </a:endParaRPr>
          </a:p>
          <a:p>
            <a:pPr marL="342891" indent="-342891">
              <a:buFontTx/>
              <a:buAutoNum type="arabicParenR"/>
              <a:defRPr/>
            </a:pPr>
            <a:r>
              <a:rPr lang="en-US" b="1" dirty="0">
                <a:solidFill>
                  <a:srgbClr val="000000"/>
                </a:solidFill>
                <a:latin typeface="Helvetica"/>
                <a:cs typeface="Helvetica"/>
              </a:rPr>
              <a:t>Fundraising Planning – </a:t>
            </a:r>
            <a:r>
              <a:rPr lang="en-US" dirty="0">
                <a:solidFill>
                  <a:srgbClr val="000000"/>
                </a:solidFill>
                <a:latin typeface="Helvetica"/>
                <a:cs typeface="Helvetica"/>
              </a:rPr>
              <a:t>setting clear goals and a course to get there</a:t>
            </a:r>
          </a:p>
          <a:p>
            <a:pPr marL="342891" indent="-342891">
              <a:buFontTx/>
              <a:buAutoNum type="arabicParenR"/>
              <a:defRPr/>
            </a:pPr>
            <a:endParaRPr lang="en-US" dirty="0">
              <a:solidFill>
                <a:srgbClr val="000000"/>
              </a:solidFill>
              <a:latin typeface="Helvetica"/>
              <a:cs typeface="Helvetica"/>
            </a:endParaRPr>
          </a:p>
          <a:p>
            <a:pPr marL="342891" indent="-342891">
              <a:buFontTx/>
              <a:buAutoNum type="arabicParenR"/>
              <a:defRPr/>
            </a:pPr>
            <a:r>
              <a:rPr lang="en-US" b="1" dirty="0">
                <a:solidFill>
                  <a:srgbClr val="000000"/>
                </a:solidFill>
                <a:latin typeface="Helvetica"/>
                <a:cs typeface="Helvetica"/>
              </a:rPr>
              <a:t>Identifying Prospective Donors</a:t>
            </a:r>
            <a:r>
              <a:rPr lang="en-US" dirty="0">
                <a:solidFill>
                  <a:srgbClr val="000000"/>
                </a:solidFill>
                <a:latin typeface="Helvetica"/>
                <a:cs typeface="Helvetica"/>
              </a:rPr>
              <a:t> –recognizing the individuals who share your commitment throughout your surrounding communities </a:t>
            </a:r>
          </a:p>
          <a:p>
            <a:pPr marL="342891" indent="-342891">
              <a:buFontTx/>
              <a:buAutoNum type="arabicParenR"/>
              <a:defRPr/>
            </a:pPr>
            <a:endParaRPr lang="en-US" dirty="0">
              <a:solidFill>
                <a:srgbClr val="000000"/>
              </a:solidFill>
              <a:latin typeface="Helvetica"/>
              <a:cs typeface="Helvetica"/>
            </a:endParaRPr>
          </a:p>
          <a:p>
            <a:pPr marL="342891" indent="-342891">
              <a:buFontTx/>
              <a:buAutoNum type="arabicParenR"/>
              <a:defRPr/>
            </a:pPr>
            <a:r>
              <a:rPr lang="en-US" b="1" dirty="0">
                <a:solidFill>
                  <a:srgbClr val="000000"/>
                </a:solidFill>
                <a:latin typeface="Helvetica"/>
                <a:cs typeface="Helvetica"/>
              </a:rPr>
              <a:t>Cultivating and Engaging</a:t>
            </a:r>
            <a:r>
              <a:rPr lang="en-US" dirty="0">
                <a:solidFill>
                  <a:srgbClr val="000000"/>
                </a:solidFill>
                <a:latin typeface="Helvetica"/>
                <a:cs typeface="Helvetica"/>
              </a:rPr>
              <a:t> – building relationships and engaging individuals in your successes and challenges</a:t>
            </a:r>
          </a:p>
          <a:p>
            <a:pPr marL="342891" indent="-342891">
              <a:buFontTx/>
              <a:buAutoNum type="arabicParenR"/>
              <a:defRPr/>
            </a:pPr>
            <a:endParaRPr lang="en-US" dirty="0">
              <a:solidFill>
                <a:srgbClr val="000000"/>
              </a:solidFill>
              <a:latin typeface="Helvetica"/>
              <a:cs typeface="Helvetica"/>
            </a:endParaRPr>
          </a:p>
          <a:p>
            <a:pPr marL="342891" indent="-342891">
              <a:buFontTx/>
              <a:buAutoNum type="arabicParenR"/>
              <a:defRPr/>
            </a:pPr>
            <a:r>
              <a:rPr lang="en-US" b="1" dirty="0">
                <a:solidFill>
                  <a:srgbClr val="000000"/>
                </a:solidFill>
                <a:latin typeface="Helvetica"/>
                <a:cs typeface="Helvetica"/>
              </a:rPr>
              <a:t>Enrolling</a:t>
            </a:r>
            <a:r>
              <a:rPr lang="en-US" dirty="0">
                <a:solidFill>
                  <a:srgbClr val="000000"/>
                </a:solidFill>
                <a:latin typeface="Helvetica"/>
                <a:cs typeface="Helvetica"/>
              </a:rPr>
              <a:t>– inviting people to invest their resources to advance your vision</a:t>
            </a:r>
          </a:p>
          <a:p>
            <a:pPr marL="342891" indent="-342891">
              <a:buFontTx/>
              <a:buAutoNum type="arabicParenR"/>
              <a:defRPr/>
            </a:pPr>
            <a:endParaRPr lang="en-US" dirty="0">
              <a:solidFill>
                <a:srgbClr val="000000"/>
              </a:solidFill>
              <a:latin typeface="Helvetica"/>
              <a:cs typeface="Helvetica"/>
            </a:endParaRPr>
          </a:p>
          <a:p>
            <a:pPr marL="342891" indent="-342891">
              <a:buFontTx/>
              <a:buAutoNum type="arabicParenR"/>
              <a:defRPr/>
            </a:pPr>
            <a:r>
              <a:rPr lang="en-US" b="1" dirty="0">
                <a:solidFill>
                  <a:srgbClr val="000000"/>
                </a:solidFill>
                <a:latin typeface="Helvetica"/>
                <a:cs typeface="Helvetica"/>
              </a:rPr>
              <a:t>Stewarding</a:t>
            </a:r>
            <a:r>
              <a:rPr lang="en-US" dirty="0">
                <a:solidFill>
                  <a:srgbClr val="000000"/>
                </a:solidFill>
                <a:latin typeface="Helvetica"/>
                <a:cs typeface="Helvetica"/>
              </a:rPr>
              <a:t> – appreciating people for their contributions and maintaining a connection between them and the work of your organization</a:t>
            </a:r>
          </a:p>
          <a:p>
            <a:pPr marL="342891" indent="-342891">
              <a:defRPr/>
            </a:pPr>
            <a:endParaRPr lang="en-US" dirty="0">
              <a:solidFill>
                <a:srgbClr val="000000"/>
              </a:solidFill>
              <a:latin typeface="Helvetica"/>
              <a:cs typeface="Helvetica"/>
            </a:endParaRPr>
          </a:p>
        </p:txBody>
      </p:sp>
      <p:sp>
        <p:nvSpPr>
          <p:cNvPr id="2" name="Slide Number Placeholder 1">
            <a:extLst>
              <a:ext uri="{FF2B5EF4-FFF2-40B4-BE49-F238E27FC236}">
                <a16:creationId xmlns:a16="http://schemas.microsoft.com/office/drawing/2014/main" id="{150C63A8-70A7-BE47-B5CE-A9C9CD8E0FBE}"/>
              </a:ext>
            </a:extLst>
          </p:cNvPr>
          <p:cNvSpPr>
            <a:spLocks noGrp="1"/>
          </p:cNvSpPr>
          <p:nvPr>
            <p:ph type="sldNum" sz="quarter" idx="12"/>
          </p:nvPr>
        </p:nvSpPr>
        <p:spPr/>
        <p:txBody>
          <a:bodyPr/>
          <a:lstStyle/>
          <a:p>
            <a:fld id="{4AA5DD1F-48FA-CA4C-8A88-42D3D43B88F8}" type="slidenum">
              <a:rPr lang="en-US" smtClean="0"/>
              <a:t>33</a:t>
            </a:fld>
            <a:endParaRPr lang="en-US" dirty="0"/>
          </a:p>
        </p:txBody>
      </p:sp>
    </p:spTree>
    <p:extLst>
      <p:ext uri="{BB962C8B-B14F-4D97-AF65-F5344CB8AC3E}">
        <p14:creationId xmlns:p14="http://schemas.microsoft.com/office/powerpoint/2010/main" val="1436461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797810-DF30-7144-ADA6-15ECED22BE0E}"/>
              </a:ext>
            </a:extLst>
          </p:cNvPr>
          <p:cNvSpPr>
            <a:spLocks noGrp="1"/>
          </p:cNvSpPr>
          <p:nvPr>
            <p:ph type="sldNum" sz="quarter" idx="12"/>
          </p:nvPr>
        </p:nvSpPr>
        <p:spPr/>
        <p:txBody>
          <a:bodyPr/>
          <a:lstStyle/>
          <a:p>
            <a:fld id="{4AA5DD1F-48FA-CA4C-8A88-42D3D43B88F8}" type="slidenum">
              <a:rPr lang="en-US" smtClean="0"/>
              <a:t>34</a:t>
            </a:fld>
            <a:endParaRPr lang="en-US" dirty="0"/>
          </a:p>
        </p:txBody>
      </p:sp>
      <p:pic>
        <p:nvPicPr>
          <p:cNvPr id="5" name="Picture 4" descr="A person riding a skateboard up the side of a ramp&#10;&#10;Description automatically generated">
            <a:extLst>
              <a:ext uri="{FF2B5EF4-FFF2-40B4-BE49-F238E27FC236}">
                <a16:creationId xmlns:a16="http://schemas.microsoft.com/office/drawing/2014/main" id="{542DE376-2901-3840-8E9A-DEA56B14D84A}"/>
              </a:ext>
            </a:extLst>
          </p:cNvPr>
          <p:cNvPicPr>
            <a:picLocks noChangeAspect="1"/>
          </p:cNvPicPr>
          <p:nvPr/>
        </p:nvPicPr>
        <p:blipFill>
          <a:blip r:embed="rId2"/>
          <a:stretch>
            <a:fillRect/>
          </a:stretch>
        </p:blipFill>
        <p:spPr>
          <a:xfrm>
            <a:off x="-1" y="0"/>
            <a:ext cx="4950823" cy="6850412"/>
          </a:xfrm>
          <a:prstGeom prst="rect">
            <a:avLst/>
          </a:prstGeom>
        </p:spPr>
      </p:pic>
      <p:sp>
        <p:nvSpPr>
          <p:cNvPr id="6" name="Rectangle 5">
            <a:extLst>
              <a:ext uri="{FF2B5EF4-FFF2-40B4-BE49-F238E27FC236}">
                <a16:creationId xmlns:a16="http://schemas.microsoft.com/office/drawing/2014/main" id="{85AB8329-2F54-8241-8521-40CBD1E89507}"/>
              </a:ext>
            </a:extLst>
          </p:cNvPr>
          <p:cNvSpPr/>
          <p:nvPr/>
        </p:nvSpPr>
        <p:spPr>
          <a:xfrm>
            <a:off x="2413975" y="6606059"/>
            <a:ext cx="1890261" cy="230832"/>
          </a:xfrm>
          <a:prstGeom prst="rect">
            <a:avLst/>
          </a:prstGeom>
        </p:spPr>
        <p:txBody>
          <a:bodyPr wrap="none">
            <a:spAutoFit/>
          </a:bodyPr>
          <a:lstStyle/>
          <a:p>
            <a:r>
              <a:rPr lang="en-US" sz="900" dirty="0">
                <a:solidFill>
                  <a:schemeClr val="accent1"/>
                </a:solidFill>
                <a:latin typeface="Helvetica" pitchFamily="2" charset="0"/>
              </a:rPr>
              <a:t>Photo by </a:t>
            </a:r>
            <a:r>
              <a:rPr lang="en-US" sz="900" dirty="0">
                <a:solidFill>
                  <a:schemeClr val="accent1"/>
                </a:solidFill>
                <a:latin typeface="Helvetica" pitchFamily="2" charset="0"/>
                <a:hlinkClick r:id="rId3">
                  <a:extLst>
                    <a:ext uri="{A12FA001-AC4F-418D-AE19-62706E023703}">
                      <ahyp:hlinkClr xmlns:ahyp="http://schemas.microsoft.com/office/drawing/2018/hyperlinkcolor" val="tx"/>
                    </a:ext>
                  </a:extLst>
                </a:hlinkClick>
              </a:rPr>
              <a:t>Allie Smith</a:t>
            </a:r>
            <a:r>
              <a:rPr lang="en-US" sz="900" dirty="0">
                <a:solidFill>
                  <a:schemeClr val="accent1"/>
                </a:solidFill>
                <a:latin typeface="Helvetica" pitchFamily="2" charset="0"/>
              </a:rPr>
              <a:t> on </a:t>
            </a:r>
            <a:r>
              <a:rPr lang="en-US" sz="900" dirty="0">
                <a:solidFill>
                  <a:schemeClr val="accent1"/>
                </a:solidFill>
                <a:latin typeface="Helvetica" pitchFamily="2" charset="0"/>
                <a:hlinkClick r:id="rId4">
                  <a:extLst>
                    <a:ext uri="{A12FA001-AC4F-418D-AE19-62706E023703}">
                      <ahyp:hlinkClr xmlns:ahyp="http://schemas.microsoft.com/office/drawing/2018/hyperlinkcolor" val="tx"/>
                    </a:ext>
                  </a:extLst>
                </a:hlinkClick>
              </a:rPr>
              <a:t>Unsplash</a:t>
            </a:r>
            <a:endParaRPr lang="en-US" sz="900" dirty="0">
              <a:solidFill>
                <a:schemeClr val="accent1"/>
              </a:solidFill>
              <a:latin typeface="Helvetica" pitchFamily="2" charset="0"/>
            </a:endParaRPr>
          </a:p>
        </p:txBody>
      </p:sp>
      <p:sp>
        <p:nvSpPr>
          <p:cNvPr id="7" name="TextBox 6">
            <a:extLst>
              <a:ext uri="{FF2B5EF4-FFF2-40B4-BE49-F238E27FC236}">
                <a16:creationId xmlns:a16="http://schemas.microsoft.com/office/drawing/2014/main" id="{FDDFBC32-440A-A746-8621-973E29F51A85}"/>
              </a:ext>
            </a:extLst>
          </p:cNvPr>
          <p:cNvSpPr txBox="1"/>
          <p:nvPr/>
        </p:nvSpPr>
        <p:spPr>
          <a:xfrm>
            <a:off x="5567481" y="67354"/>
            <a:ext cx="5643154" cy="4701287"/>
          </a:xfrm>
          <a:prstGeom prst="rect">
            <a:avLst/>
          </a:prstGeom>
          <a:noFill/>
        </p:spPr>
        <p:txBody>
          <a:bodyPr wrap="square" rtlCol="0">
            <a:spAutoFit/>
          </a:bodyPr>
          <a:lstStyle/>
          <a:p>
            <a:pPr marL="257175" indent="-257175">
              <a:buAutoNum type="arabicPeriod"/>
            </a:pPr>
            <a:endParaRPr lang="en-US" sz="1350" dirty="0"/>
          </a:p>
          <a:p>
            <a:pPr marL="257175" indent="-257175">
              <a:buAutoNum type="arabicPeriod"/>
            </a:pPr>
            <a:endParaRPr lang="en-US" sz="1350" dirty="0">
              <a:latin typeface="Overpass" pitchFamily="2" charset="77"/>
            </a:endParaRPr>
          </a:p>
          <a:p>
            <a:pPr algn="ctr"/>
            <a:r>
              <a:rPr lang="en-US" sz="3200" b="1" dirty="0">
                <a:solidFill>
                  <a:schemeClr val="bg1"/>
                </a:solidFill>
                <a:latin typeface="Overpass" pitchFamily="2" charset="77"/>
              </a:rPr>
              <a:t>3 Points for Building a Culture of Philanthropy</a:t>
            </a:r>
          </a:p>
          <a:p>
            <a:pPr algn="ctr"/>
            <a:endParaRPr lang="en-US" sz="1350" dirty="0">
              <a:solidFill>
                <a:schemeClr val="bg1"/>
              </a:solidFill>
              <a:latin typeface="Overpass" pitchFamily="2" charset="77"/>
            </a:endParaRPr>
          </a:p>
          <a:p>
            <a:pPr marL="257175" indent="-257175">
              <a:buAutoNum type="arabicPeriod"/>
            </a:pPr>
            <a:endParaRPr lang="en-US" sz="1350" dirty="0">
              <a:solidFill>
                <a:schemeClr val="bg1"/>
              </a:solidFill>
              <a:latin typeface="Overpass" pitchFamily="2" charset="77"/>
            </a:endParaRPr>
          </a:p>
          <a:p>
            <a:pPr marL="257175" indent="-257175">
              <a:buAutoNum type="arabicPeriod"/>
            </a:pPr>
            <a:endParaRPr lang="en-US" sz="1350" dirty="0">
              <a:solidFill>
                <a:schemeClr val="bg1"/>
              </a:solidFill>
              <a:latin typeface="Overpass" pitchFamily="2" charset="77"/>
            </a:endParaRPr>
          </a:p>
          <a:p>
            <a:pPr marL="257175" indent="-257175">
              <a:buAutoNum type="arabicPeriod"/>
            </a:pPr>
            <a:r>
              <a:rPr lang="en-US" sz="2800" dirty="0">
                <a:solidFill>
                  <a:schemeClr val="bg1"/>
                </a:solidFill>
                <a:latin typeface="Overpass" pitchFamily="2" charset="77"/>
              </a:rPr>
              <a:t> Take Care of Yourself</a:t>
            </a:r>
          </a:p>
          <a:p>
            <a:pPr marL="257175" indent="-257175">
              <a:buAutoNum type="arabicPeriod"/>
            </a:pPr>
            <a:endParaRPr lang="en-US" sz="2800" dirty="0">
              <a:solidFill>
                <a:schemeClr val="bg1"/>
              </a:solidFill>
              <a:latin typeface="Overpass" pitchFamily="2" charset="77"/>
            </a:endParaRPr>
          </a:p>
          <a:p>
            <a:pPr marL="257175" indent="-257175">
              <a:buAutoNum type="arabicPeriod"/>
            </a:pPr>
            <a:r>
              <a:rPr lang="en-US" sz="2800" dirty="0">
                <a:solidFill>
                  <a:schemeClr val="bg1"/>
                </a:solidFill>
                <a:latin typeface="Overpass" pitchFamily="2" charset="77"/>
              </a:rPr>
              <a:t> Shared Responsibility for Development</a:t>
            </a:r>
          </a:p>
          <a:p>
            <a:pPr marL="257175" indent="-257175">
              <a:buAutoNum type="arabicPeriod"/>
            </a:pPr>
            <a:endParaRPr lang="en-US" sz="2800" dirty="0">
              <a:solidFill>
                <a:schemeClr val="bg1"/>
              </a:solidFill>
              <a:latin typeface="Overpass" pitchFamily="2" charset="77"/>
            </a:endParaRPr>
          </a:p>
          <a:p>
            <a:pPr marL="257175" indent="-257175">
              <a:buAutoNum type="arabicPeriod"/>
            </a:pPr>
            <a:r>
              <a:rPr lang="en-US" sz="2800" dirty="0">
                <a:solidFill>
                  <a:schemeClr val="bg1"/>
                </a:solidFill>
                <a:latin typeface="Overpass" pitchFamily="2" charset="77"/>
              </a:rPr>
              <a:t> Strong Donor Relations</a:t>
            </a:r>
          </a:p>
        </p:txBody>
      </p:sp>
      <p:pic>
        <p:nvPicPr>
          <p:cNvPr id="12" name="Picture 11">
            <a:extLst>
              <a:ext uri="{FF2B5EF4-FFF2-40B4-BE49-F238E27FC236}">
                <a16:creationId xmlns:a16="http://schemas.microsoft.com/office/drawing/2014/main" id="{B6EF2940-D933-E544-83E6-76CBA8094A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32" y="4011022"/>
            <a:ext cx="3339756" cy="2083752"/>
          </a:xfrm>
          <a:prstGeom prst="rect">
            <a:avLst/>
          </a:prstGeom>
        </p:spPr>
      </p:pic>
      <p:sp>
        <p:nvSpPr>
          <p:cNvPr id="4" name="Oval 3">
            <a:extLst>
              <a:ext uri="{FF2B5EF4-FFF2-40B4-BE49-F238E27FC236}">
                <a16:creationId xmlns:a16="http://schemas.microsoft.com/office/drawing/2014/main" id="{B9F7DD82-3025-CC43-B66D-D6A80C11A1E8}"/>
              </a:ext>
            </a:extLst>
          </p:cNvPr>
          <p:cNvSpPr/>
          <p:nvPr/>
        </p:nvSpPr>
        <p:spPr>
          <a:xfrm>
            <a:off x="5164675" y="2743925"/>
            <a:ext cx="5580017" cy="1267097"/>
          </a:xfrm>
          <a:prstGeom prst="ellipse">
            <a:avLst/>
          </a:prstGeom>
          <a:noFill/>
          <a:ln w="412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788FB70-DC00-B34D-9E45-DDD53080E8AF}"/>
              </a:ext>
            </a:extLst>
          </p:cNvPr>
          <p:cNvSpPr txBox="1"/>
          <p:nvPr/>
        </p:nvSpPr>
        <p:spPr>
          <a:xfrm>
            <a:off x="5345939" y="4112990"/>
            <a:ext cx="6086237" cy="2677656"/>
          </a:xfrm>
          <a:prstGeom prst="rect">
            <a:avLst/>
          </a:prstGeom>
          <a:solidFill>
            <a:schemeClr val="tx1"/>
          </a:solidFill>
          <a:ln w="38100">
            <a:solidFill>
              <a:schemeClr val="accent2"/>
            </a:solidFill>
          </a:ln>
        </p:spPr>
        <p:txBody>
          <a:bodyPr wrap="square" rtlCol="0">
            <a:spAutoFit/>
          </a:bodyPr>
          <a:lstStyle/>
          <a:p>
            <a:r>
              <a:rPr lang="en-US" sz="2400" b="1" dirty="0">
                <a:solidFill>
                  <a:schemeClr val="accent2"/>
                </a:solidFill>
                <a:latin typeface="Overpass" pitchFamily="2" charset="77"/>
              </a:rPr>
              <a:t>BREAKOUT QUESTION:  </a:t>
            </a:r>
            <a:r>
              <a:rPr lang="en-US" sz="2400" dirty="0">
                <a:solidFill>
                  <a:schemeClr val="bg1"/>
                </a:solidFill>
                <a:latin typeface="Overpass" pitchFamily="2" charset="77"/>
              </a:rPr>
              <a:t>Are there ways that individuals from different parts of your organization – including the board and other volunteers, the program staff, the executive director and others are helping with development? (Especially during COVID-19?) </a:t>
            </a:r>
          </a:p>
        </p:txBody>
      </p:sp>
    </p:spTree>
    <p:extLst>
      <p:ext uri="{BB962C8B-B14F-4D97-AF65-F5344CB8AC3E}">
        <p14:creationId xmlns:p14="http://schemas.microsoft.com/office/powerpoint/2010/main" val="1025643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 calcmode="lin" valueType="num">
                                      <p:cBhvr additive="base">
                                        <p:cTn id="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8" end="8"/>
                                            </p:txEl>
                                          </p:spTgt>
                                        </p:tgtEl>
                                        <p:attrNameLst>
                                          <p:attrName>style.visibility</p:attrName>
                                        </p:attrNameLst>
                                      </p:cBhvr>
                                      <p:to>
                                        <p:strVal val="visible"/>
                                      </p:to>
                                    </p:set>
                                    <p:anim calcmode="lin" valueType="num">
                                      <p:cBhvr additive="base">
                                        <p:cTn id="13"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10" end="10"/>
                                            </p:txEl>
                                          </p:spTgt>
                                        </p:tgtEl>
                                        <p:attrNameLst>
                                          <p:attrName>style.visibility</p:attrName>
                                        </p:attrNameLst>
                                      </p:cBhvr>
                                      <p:to>
                                        <p:strVal val="visible"/>
                                      </p:to>
                                    </p:set>
                                    <p:anim calcmode="lin" valueType="num">
                                      <p:cBhvr additive="base">
                                        <p:cTn id="19"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rotWithShape="1">
          <a:blip r:embed="rId2"/>
          <a:srcRect l="7452" t="7244"/>
          <a:stretch/>
        </p:blipFill>
        <p:spPr bwMode="auto">
          <a:xfrm>
            <a:off x="1" y="0"/>
            <a:ext cx="12192000" cy="6858000"/>
          </a:xfrm>
          <a:prstGeom prst="rect">
            <a:avLst/>
          </a:prstGeom>
          <a:noFill/>
          <a:ln w="9525">
            <a:noFill/>
            <a:miter lim="800000"/>
            <a:headEnd/>
            <a:tailEnd/>
          </a:ln>
          <a:effectLst/>
        </p:spPr>
      </p:pic>
      <p:sp>
        <p:nvSpPr>
          <p:cNvPr id="7" name="Cloud Callout 6"/>
          <p:cNvSpPr/>
          <p:nvPr/>
        </p:nvSpPr>
        <p:spPr>
          <a:xfrm>
            <a:off x="2464534" y="728680"/>
            <a:ext cx="1528326" cy="1847717"/>
          </a:xfrm>
          <a:prstGeom prst="cloudCallout">
            <a:avLst>
              <a:gd name="adj1" fmla="val 63303"/>
              <a:gd name="adj2" fmla="val 22548"/>
            </a:avLst>
          </a:prstGeom>
          <a:solidFill>
            <a:schemeClr val="tx2"/>
          </a:solidFill>
          <a:ln>
            <a:solidFill>
              <a:srgbClr val="008000"/>
            </a:solidFill>
          </a:ln>
        </p:spPr>
        <p:style>
          <a:lnRef idx="1">
            <a:schemeClr val="accent1"/>
          </a:lnRef>
          <a:fillRef idx="3">
            <a:schemeClr val="accent1"/>
          </a:fillRef>
          <a:effectRef idx="2">
            <a:schemeClr val="accent1"/>
          </a:effectRef>
          <a:fontRef idx="minor">
            <a:schemeClr val="lt1"/>
          </a:fontRef>
        </p:style>
      </p:sp>
      <p:sp>
        <p:nvSpPr>
          <p:cNvPr id="8" name="Cloud Callout 7"/>
          <p:cNvSpPr/>
          <p:nvPr/>
        </p:nvSpPr>
        <p:spPr>
          <a:xfrm>
            <a:off x="530086" y="2667855"/>
            <a:ext cx="2198518" cy="1315010"/>
          </a:xfrm>
          <a:prstGeom prst="cloudCallout">
            <a:avLst>
              <a:gd name="adj1" fmla="val 19410"/>
              <a:gd name="adj2" fmla="val 79930"/>
            </a:avLst>
          </a:prstGeom>
          <a:solidFill>
            <a:schemeClr val="tx2"/>
          </a:solidFill>
          <a:ln>
            <a:solidFill>
              <a:srgbClr val="008000"/>
            </a:solidFill>
          </a:ln>
        </p:spPr>
        <p:style>
          <a:lnRef idx="1">
            <a:schemeClr val="accent1"/>
          </a:lnRef>
          <a:fillRef idx="3">
            <a:schemeClr val="accent1"/>
          </a:fillRef>
          <a:effectRef idx="2">
            <a:schemeClr val="accent1"/>
          </a:effectRef>
          <a:fontRef idx="minor">
            <a:schemeClr val="lt1"/>
          </a:fontRef>
        </p:style>
      </p:sp>
      <p:sp>
        <p:nvSpPr>
          <p:cNvPr id="9" name="Cloud Callout 8"/>
          <p:cNvSpPr/>
          <p:nvPr/>
        </p:nvSpPr>
        <p:spPr>
          <a:xfrm>
            <a:off x="8199142" y="445717"/>
            <a:ext cx="1758208" cy="1611921"/>
          </a:xfrm>
          <a:prstGeom prst="cloudCallout">
            <a:avLst>
              <a:gd name="adj1" fmla="val 52174"/>
              <a:gd name="adj2" fmla="val 60204"/>
            </a:avLst>
          </a:prstGeom>
          <a:solidFill>
            <a:schemeClr val="tx2"/>
          </a:solidFill>
          <a:ln>
            <a:solidFill>
              <a:srgbClr val="008000"/>
            </a:solidFill>
          </a:ln>
        </p:spPr>
        <p:style>
          <a:lnRef idx="1">
            <a:schemeClr val="accent1"/>
          </a:lnRef>
          <a:fillRef idx="3">
            <a:schemeClr val="accent1"/>
          </a:fillRef>
          <a:effectRef idx="2">
            <a:schemeClr val="accent1"/>
          </a:effectRef>
          <a:fontRef idx="minor">
            <a:schemeClr val="lt1"/>
          </a:fontRef>
        </p:style>
        <p:txBody>
          <a:bodyPr/>
          <a:lstStyle/>
          <a:p>
            <a:endParaRPr lang="en-US" sz="1350" dirty="0">
              <a:solidFill>
                <a:srgbClr val="001F8F"/>
              </a:solidFill>
              <a:latin typeface="Helvetica"/>
              <a:cs typeface="Helvetica"/>
            </a:endParaRPr>
          </a:p>
        </p:txBody>
      </p:sp>
      <p:sp>
        <p:nvSpPr>
          <p:cNvPr id="10" name="TextBox 9"/>
          <p:cNvSpPr txBox="1"/>
          <p:nvPr/>
        </p:nvSpPr>
        <p:spPr>
          <a:xfrm>
            <a:off x="762321" y="2801737"/>
            <a:ext cx="1865959" cy="1073371"/>
          </a:xfrm>
          <a:prstGeom prst="rect">
            <a:avLst/>
          </a:prstGeom>
          <a:noFill/>
        </p:spPr>
        <p:txBody>
          <a:bodyPr wrap="square" rtlCol="0">
            <a:spAutoFit/>
          </a:bodyPr>
          <a:lstStyle/>
          <a:p>
            <a:r>
              <a:rPr lang="en-US" sz="1275" b="1" dirty="0">
                <a:solidFill>
                  <a:srgbClr val="FFFFFF"/>
                </a:solidFill>
                <a:latin typeface="Helvetica"/>
                <a:cs typeface="Helvetica"/>
              </a:rPr>
              <a:t>Did you hear what Ms. Finch said about how much our programs mean to her and her family? </a:t>
            </a:r>
          </a:p>
        </p:txBody>
      </p:sp>
      <p:sp>
        <p:nvSpPr>
          <p:cNvPr id="11" name="TextBox 10"/>
          <p:cNvSpPr txBox="1"/>
          <p:nvPr/>
        </p:nvSpPr>
        <p:spPr>
          <a:xfrm>
            <a:off x="2601850" y="1017749"/>
            <a:ext cx="1549974" cy="1269578"/>
          </a:xfrm>
          <a:prstGeom prst="rect">
            <a:avLst/>
          </a:prstGeom>
          <a:noFill/>
        </p:spPr>
        <p:txBody>
          <a:bodyPr wrap="square" rtlCol="0">
            <a:spAutoFit/>
          </a:bodyPr>
          <a:lstStyle/>
          <a:p>
            <a:r>
              <a:rPr lang="en-US" sz="1275" b="1" dirty="0">
                <a:solidFill>
                  <a:srgbClr val="FFFFFF"/>
                </a:solidFill>
                <a:latin typeface="Helvetica"/>
                <a:cs typeface="Helvetica"/>
              </a:rPr>
              <a:t>I’d like to send a note to our donors, is there anything you’ve heard that would be inspiring? </a:t>
            </a:r>
          </a:p>
        </p:txBody>
      </p:sp>
      <p:sp>
        <p:nvSpPr>
          <p:cNvPr id="12" name="TextBox 11"/>
          <p:cNvSpPr txBox="1"/>
          <p:nvPr/>
        </p:nvSpPr>
        <p:spPr>
          <a:xfrm>
            <a:off x="8436483" y="643757"/>
            <a:ext cx="1494741" cy="1269578"/>
          </a:xfrm>
          <a:prstGeom prst="rect">
            <a:avLst/>
          </a:prstGeom>
          <a:noFill/>
        </p:spPr>
        <p:txBody>
          <a:bodyPr wrap="square" rtlCol="0">
            <a:spAutoFit/>
          </a:bodyPr>
          <a:lstStyle/>
          <a:p>
            <a:r>
              <a:rPr lang="en-US" sz="1275" b="1" dirty="0">
                <a:solidFill>
                  <a:srgbClr val="FFFFFF"/>
                </a:solidFill>
                <a:latin typeface="Helvetica"/>
                <a:cs typeface="Helvetica"/>
              </a:rPr>
              <a:t>As a board member I’d love to share how we’re doing with some supporters!</a:t>
            </a:r>
          </a:p>
        </p:txBody>
      </p:sp>
      <p:sp>
        <p:nvSpPr>
          <p:cNvPr id="14" name="TextBox 13">
            <a:extLst>
              <a:ext uri="{FF2B5EF4-FFF2-40B4-BE49-F238E27FC236}">
                <a16:creationId xmlns:a16="http://schemas.microsoft.com/office/drawing/2014/main" id="{B942F27A-52FD-A34F-99F3-F2AE1BC9FE36}"/>
              </a:ext>
            </a:extLst>
          </p:cNvPr>
          <p:cNvSpPr txBox="1"/>
          <p:nvPr/>
        </p:nvSpPr>
        <p:spPr>
          <a:xfrm>
            <a:off x="1656112" y="5244252"/>
            <a:ext cx="8879775" cy="1215717"/>
          </a:xfrm>
          <a:prstGeom prst="rect">
            <a:avLst/>
          </a:prstGeom>
          <a:noFill/>
          <a:ln w="60325" cmpd="thinThick">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endParaRPr lang="en-US" sz="900" dirty="0">
              <a:solidFill>
                <a:schemeClr val="tx1">
                  <a:lumMod val="50000"/>
                  <a:lumOff val="50000"/>
                </a:schemeClr>
              </a:solidFill>
              <a:latin typeface="Helvetica" charset="0"/>
              <a:ea typeface="Helvetica" charset="0"/>
              <a:cs typeface="Helvetica" charset="0"/>
            </a:endParaRPr>
          </a:p>
          <a:p>
            <a:pPr algn="ctr"/>
            <a:r>
              <a:rPr lang="en-US" sz="3200" dirty="0">
                <a:solidFill>
                  <a:schemeClr val="tx2"/>
                </a:solidFill>
                <a:latin typeface="Overpass" pitchFamily="2" charset="77"/>
                <a:ea typeface="Helvetica" charset="0"/>
                <a:cs typeface="Helvetica" charset="0"/>
              </a:rPr>
              <a:t>How Can You Work with Board &amp; Staff to Build a Stronger Culture of Philanthropy? </a:t>
            </a:r>
          </a:p>
        </p:txBody>
      </p:sp>
      <p:sp>
        <p:nvSpPr>
          <p:cNvPr id="2" name="Slide Number Placeholder 1">
            <a:extLst>
              <a:ext uri="{FF2B5EF4-FFF2-40B4-BE49-F238E27FC236}">
                <a16:creationId xmlns:a16="http://schemas.microsoft.com/office/drawing/2014/main" id="{F167F402-8A37-2145-8060-B3EE41B1AD4F}"/>
              </a:ext>
            </a:extLst>
          </p:cNvPr>
          <p:cNvSpPr>
            <a:spLocks noGrp="1"/>
          </p:cNvSpPr>
          <p:nvPr>
            <p:ph type="sldNum" sz="quarter" idx="12"/>
          </p:nvPr>
        </p:nvSpPr>
        <p:spPr/>
        <p:txBody>
          <a:bodyPr/>
          <a:lstStyle/>
          <a:p>
            <a:fld id="{4AA5DD1F-48FA-CA4C-8A88-42D3D43B88F8}" type="slidenum">
              <a:rPr lang="en-US" smtClean="0"/>
              <a:t>35</a:t>
            </a:fld>
            <a:endParaRPr lang="en-US" dirty="0"/>
          </a:p>
        </p:txBody>
      </p:sp>
      <p:sp>
        <p:nvSpPr>
          <p:cNvPr id="3" name="Rectangle 2">
            <a:extLst>
              <a:ext uri="{FF2B5EF4-FFF2-40B4-BE49-F238E27FC236}">
                <a16:creationId xmlns:a16="http://schemas.microsoft.com/office/drawing/2014/main" id="{621A045E-04C8-2F4F-A4F9-98C09FE5E856}"/>
              </a:ext>
            </a:extLst>
          </p:cNvPr>
          <p:cNvSpPr/>
          <p:nvPr/>
        </p:nvSpPr>
        <p:spPr>
          <a:xfrm>
            <a:off x="644958" y="207066"/>
            <a:ext cx="7965642" cy="584775"/>
          </a:xfrm>
          <a:prstGeom prst="rect">
            <a:avLst/>
          </a:prstGeom>
          <a:noFill/>
        </p:spPr>
        <p:txBody>
          <a:bodyPr wrap="none">
            <a:spAutoFit/>
          </a:bodyPr>
          <a:lstStyle/>
          <a:p>
            <a:pPr algn="ctr"/>
            <a:r>
              <a:rPr lang="en-US" sz="3200" b="1" dirty="0">
                <a:solidFill>
                  <a:schemeClr val="tx2"/>
                </a:solidFill>
                <a:latin typeface="Overpass" pitchFamily="2" charset="77"/>
              </a:rPr>
              <a:t>A Shared Responsibility for Development</a:t>
            </a:r>
          </a:p>
        </p:txBody>
      </p:sp>
    </p:spTree>
    <p:extLst>
      <p:ext uri="{BB962C8B-B14F-4D97-AF65-F5344CB8AC3E}">
        <p14:creationId xmlns:p14="http://schemas.microsoft.com/office/powerpoint/2010/main" val="1937338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E51B49-4F26-E244-A27B-54BF2A4FE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147" y="643466"/>
            <a:ext cx="8913706" cy="5571067"/>
          </a:xfrm>
          <a:prstGeom prst="rect">
            <a:avLst/>
          </a:prstGeom>
        </p:spPr>
      </p:pic>
    </p:spTree>
    <p:extLst>
      <p:ext uri="{BB962C8B-B14F-4D97-AF65-F5344CB8AC3E}">
        <p14:creationId xmlns:p14="http://schemas.microsoft.com/office/powerpoint/2010/main" val="415542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F4DB74-E6A2-4740-B990-22C51FBDF3AB}"/>
              </a:ext>
            </a:extLst>
          </p:cNvPr>
          <p:cNvSpPr txBox="1"/>
          <p:nvPr/>
        </p:nvSpPr>
        <p:spPr>
          <a:xfrm>
            <a:off x="829490" y="520512"/>
            <a:ext cx="10900955" cy="1231106"/>
          </a:xfrm>
          <a:prstGeom prst="rect">
            <a:avLst/>
          </a:prstGeom>
          <a:solidFill>
            <a:schemeClr val="bg1">
              <a:alpha val="74000"/>
            </a:schemeClr>
          </a:solidFill>
        </p:spPr>
        <p:txBody>
          <a:bodyPr wrap="square" rtlCol="0">
            <a:spAutoFit/>
          </a:bodyPr>
          <a:lstStyle/>
          <a:p>
            <a:pPr algn="ctr"/>
            <a:r>
              <a:rPr lang="en-US" sz="2800" b="1" dirty="0">
                <a:latin typeface="Overpass" pitchFamily="2" charset="77"/>
              </a:rPr>
              <a:t>What are ways the </a:t>
            </a:r>
            <a:r>
              <a:rPr lang="en-US" sz="2800" b="1" dirty="0">
                <a:solidFill>
                  <a:schemeClr val="accent2"/>
                </a:solidFill>
                <a:latin typeface="Overpass" pitchFamily="2" charset="77"/>
              </a:rPr>
              <a:t>Executive Director </a:t>
            </a:r>
          </a:p>
          <a:p>
            <a:pPr algn="ctr"/>
            <a:r>
              <a:rPr lang="en-US" sz="2800" b="1" dirty="0">
                <a:latin typeface="Overpass" pitchFamily="2" charset="77"/>
              </a:rPr>
              <a:t>Can Lead a Culture of Philanthropy? </a:t>
            </a:r>
          </a:p>
          <a:p>
            <a:endParaRPr lang="en-US" dirty="0"/>
          </a:p>
        </p:txBody>
      </p:sp>
      <p:cxnSp>
        <p:nvCxnSpPr>
          <p:cNvPr id="7" name="Straight Connector 6">
            <a:extLst>
              <a:ext uri="{FF2B5EF4-FFF2-40B4-BE49-F238E27FC236}">
                <a16:creationId xmlns:a16="http://schemas.microsoft.com/office/drawing/2014/main" id="{51B7EB9E-6898-694F-8A23-0D0C5F41F340}"/>
              </a:ext>
            </a:extLst>
          </p:cNvPr>
          <p:cNvCxnSpPr/>
          <p:nvPr/>
        </p:nvCxnSpPr>
        <p:spPr>
          <a:xfrm>
            <a:off x="1785257" y="5864009"/>
            <a:ext cx="0" cy="6463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D9265715-812E-BB4D-BE91-7981F8821297}"/>
              </a:ext>
            </a:extLst>
          </p:cNvPr>
          <p:cNvGraphicFramePr>
            <a:graphicFrameLocks noGrp="1"/>
          </p:cNvGraphicFramePr>
          <p:nvPr>
            <p:extLst>
              <p:ext uri="{D42A27DB-BD31-4B8C-83A1-F6EECF244321}">
                <p14:modId xmlns:p14="http://schemas.microsoft.com/office/powerpoint/2010/main" val="4064025457"/>
              </p:ext>
            </p:extLst>
          </p:nvPr>
        </p:nvGraphicFramePr>
        <p:xfrm>
          <a:off x="1971040" y="1605633"/>
          <a:ext cx="8128000" cy="1468120"/>
        </p:xfrm>
        <a:graphic>
          <a:graphicData uri="http://schemas.openxmlformats.org/drawingml/2006/table">
            <a:tbl>
              <a:tblPr firstRow="1" bandRow="1">
                <a:tableStyleId>{21E4AEA4-8DFA-4A89-87EB-49C32662AFE0}</a:tableStyleId>
              </a:tblPr>
              <a:tblGrid>
                <a:gridCol w="8128000">
                  <a:extLst>
                    <a:ext uri="{9D8B030D-6E8A-4147-A177-3AD203B41FA5}">
                      <a16:colId xmlns:a16="http://schemas.microsoft.com/office/drawing/2014/main" val="1236227049"/>
                    </a:ext>
                  </a:extLst>
                </a:gridCol>
              </a:tblGrid>
              <a:tr h="370840">
                <a:tc>
                  <a:txBody>
                    <a:bodyPr/>
                    <a:lstStyle/>
                    <a:p>
                      <a:pPr algn="ctr"/>
                      <a:r>
                        <a:rPr lang="en-US" sz="2400" dirty="0"/>
                        <a:t>Hearts &amp; Minds</a:t>
                      </a:r>
                      <a:endParaRPr lang="en-US" sz="2400" dirty="0">
                        <a:latin typeface="Overpass" pitchFamily="2" charset="77"/>
                      </a:endParaRPr>
                    </a:p>
                  </a:txBody>
                  <a:tcPr/>
                </a:tc>
                <a:extLst>
                  <a:ext uri="{0D108BD9-81ED-4DB2-BD59-A6C34878D82A}">
                    <a16:rowId xmlns:a16="http://schemas.microsoft.com/office/drawing/2014/main" val="42773017"/>
                  </a:ext>
                </a:extLst>
              </a:tr>
              <a:tr h="370840">
                <a:tc>
                  <a:txBody>
                    <a:bodyPr/>
                    <a:lstStyle/>
                    <a:p>
                      <a:r>
                        <a:rPr lang="en-US" dirty="0"/>
                        <a:t>Start with yourself: Get grounded and conscious of what you are grateful for. </a:t>
                      </a:r>
                    </a:p>
                  </a:txBody>
                  <a:tcPr/>
                </a:tc>
                <a:extLst>
                  <a:ext uri="{0D108BD9-81ED-4DB2-BD59-A6C34878D82A}">
                    <a16:rowId xmlns:a16="http://schemas.microsoft.com/office/drawing/2014/main" val="1018311614"/>
                  </a:ext>
                </a:extLst>
              </a:tr>
              <a:tr h="370840">
                <a:tc>
                  <a:txBody>
                    <a:bodyPr/>
                    <a:lstStyle/>
                    <a:p>
                      <a:r>
                        <a:rPr lang="en-US" dirty="0"/>
                        <a:t>Pass out messages of gratitude for the individuals who make your camp work (donors, volunteers, staff, board, and other community members). </a:t>
                      </a:r>
                    </a:p>
                  </a:txBody>
                  <a:tcPr/>
                </a:tc>
                <a:extLst>
                  <a:ext uri="{0D108BD9-81ED-4DB2-BD59-A6C34878D82A}">
                    <a16:rowId xmlns:a16="http://schemas.microsoft.com/office/drawing/2014/main" val="3892817339"/>
                  </a:ext>
                </a:extLst>
              </a:tr>
            </a:tbl>
          </a:graphicData>
        </a:graphic>
      </p:graphicFrame>
      <p:graphicFrame>
        <p:nvGraphicFramePr>
          <p:cNvPr id="9" name="Table 8">
            <a:extLst>
              <a:ext uri="{FF2B5EF4-FFF2-40B4-BE49-F238E27FC236}">
                <a16:creationId xmlns:a16="http://schemas.microsoft.com/office/drawing/2014/main" id="{2D6CE0BA-E777-CD47-BB14-52871329E5A9}"/>
              </a:ext>
            </a:extLst>
          </p:cNvPr>
          <p:cNvGraphicFramePr>
            <a:graphicFrameLocks noGrp="1"/>
          </p:cNvGraphicFramePr>
          <p:nvPr>
            <p:extLst>
              <p:ext uri="{D42A27DB-BD31-4B8C-83A1-F6EECF244321}">
                <p14:modId xmlns:p14="http://schemas.microsoft.com/office/powerpoint/2010/main" val="1711922691"/>
              </p:ext>
            </p:extLst>
          </p:nvPr>
        </p:nvGraphicFramePr>
        <p:xfrm>
          <a:off x="1971040" y="4984626"/>
          <a:ext cx="8128000" cy="1737360"/>
        </p:xfrm>
        <a:graphic>
          <a:graphicData uri="http://schemas.openxmlformats.org/drawingml/2006/table">
            <a:tbl>
              <a:tblPr firstRow="1" bandRow="1">
                <a:tableStyleId>{93296810-A885-4BE3-A3E7-6D5BEEA58F35}</a:tableStyleId>
              </a:tblPr>
              <a:tblGrid>
                <a:gridCol w="8128000">
                  <a:extLst>
                    <a:ext uri="{9D8B030D-6E8A-4147-A177-3AD203B41FA5}">
                      <a16:colId xmlns:a16="http://schemas.microsoft.com/office/drawing/2014/main" val="1236227049"/>
                    </a:ext>
                  </a:extLst>
                </a:gridCol>
              </a:tblGrid>
              <a:tr h="370840">
                <a:tc>
                  <a:txBody>
                    <a:bodyPr/>
                    <a:lstStyle/>
                    <a:p>
                      <a:pPr algn="ctr"/>
                      <a:r>
                        <a:rPr lang="en-US" sz="2400" dirty="0"/>
                        <a:t>Structures</a:t>
                      </a:r>
                      <a:endParaRPr lang="en-US" sz="2400" dirty="0">
                        <a:latin typeface="Overpass" pitchFamily="2" charset="77"/>
                      </a:endParaRPr>
                    </a:p>
                  </a:txBody>
                  <a:tcPr/>
                </a:tc>
                <a:extLst>
                  <a:ext uri="{0D108BD9-81ED-4DB2-BD59-A6C34878D82A}">
                    <a16:rowId xmlns:a16="http://schemas.microsoft.com/office/drawing/2014/main" val="427730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development systems are not in place for development success, make a commitment now to upgrade immediately post COVID-19 emergency. </a:t>
                      </a:r>
                    </a:p>
                  </a:txBody>
                  <a:tcPr/>
                </a:tc>
                <a:extLst>
                  <a:ext uri="{0D108BD9-81ED-4DB2-BD59-A6C34878D82A}">
                    <a16:rowId xmlns:a16="http://schemas.microsoft.com/office/drawing/2014/main" val="1018311614"/>
                  </a:ext>
                </a:extLst>
              </a:tr>
              <a:tr h="370840">
                <a:tc>
                  <a:txBody>
                    <a:bodyPr/>
                    <a:lstStyle/>
                    <a:p>
                      <a:r>
                        <a:rPr lang="en-US" dirty="0"/>
                        <a:t>Be certain that details from any connections you make get passed on to development.</a:t>
                      </a:r>
                    </a:p>
                  </a:txBody>
                  <a:tcPr/>
                </a:tc>
                <a:extLst>
                  <a:ext uri="{0D108BD9-81ED-4DB2-BD59-A6C34878D82A}">
                    <a16:rowId xmlns:a16="http://schemas.microsoft.com/office/drawing/2014/main" val="3892817339"/>
                  </a:ext>
                </a:extLst>
              </a:tr>
            </a:tbl>
          </a:graphicData>
        </a:graphic>
      </p:graphicFrame>
      <p:graphicFrame>
        <p:nvGraphicFramePr>
          <p:cNvPr id="10" name="Table 9">
            <a:extLst>
              <a:ext uri="{FF2B5EF4-FFF2-40B4-BE49-F238E27FC236}">
                <a16:creationId xmlns:a16="http://schemas.microsoft.com/office/drawing/2014/main" id="{9B8513E7-9886-4047-B177-0470F8406295}"/>
              </a:ext>
            </a:extLst>
          </p:cNvPr>
          <p:cNvGraphicFramePr>
            <a:graphicFrameLocks noGrp="1"/>
          </p:cNvGraphicFramePr>
          <p:nvPr>
            <p:extLst>
              <p:ext uri="{D42A27DB-BD31-4B8C-83A1-F6EECF244321}">
                <p14:modId xmlns:p14="http://schemas.microsoft.com/office/powerpoint/2010/main" val="692719795"/>
              </p:ext>
            </p:extLst>
          </p:nvPr>
        </p:nvGraphicFramePr>
        <p:xfrm>
          <a:off x="1971040" y="3154575"/>
          <a:ext cx="8128000" cy="173736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236227049"/>
                    </a:ext>
                  </a:extLst>
                </a:gridCol>
              </a:tblGrid>
              <a:tr h="370840">
                <a:tc>
                  <a:txBody>
                    <a:bodyPr/>
                    <a:lstStyle/>
                    <a:p>
                      <a:pPr algn="ctr"/>
                      <a:r>
                        <a:rPr lang="en-US" sz="2400" dirty="0">
                          <a:latin typeface="Overpass" pitchFamily="2" charset="77"/>
                        </a:rPr>
                        <a:t>Behaviors</a:t>
                      </a:r>
                    </a:p>
                  </a:txBody>
                  <a:tcPr/>
                </a:tc>
                <a:extLst>
                  <a:ext uri="{0D108BD9-81ED-4DB2-BD59-A6C34878D82A}">
                    <a16:rowId xmlns:a16="http://schemas.microsoft.com/office/drawing/2014/main" val="42773017"/>
                  </a:ext>
                </a:extLst>
              </a:tr>
              <a:tr h="370840">
                <a:tc>
                  <a:txBody>
                    <a:bodyPr/>
                    <a:lstStyle/>
                    <a:p>
                      <a:r>
                        <a:rPr lang="en-US" dirty="0"/>
                        <a:t>Call top donors to ask how they are doing. Listen. If they ask about camp, let them know how its going, including challenges. This should be a stewardship call.</a:t>
                      </a:r>
                    </a:p>
                  </a:txBody>
                  <a:tcPr/>
                </a:tc>
                <a:extLst>
                  <a:ext uri="{0D108BD9-81ED-4DB2-BD59-A6C34878D82A}">
                    <a16:rowId xmlns:a16="http://schemas.microsoft.com/office/drawing/2014/main" val="1018311614"/>
                  </a:ext>
                </a:extLst>
              </a:tr>
              <a:tr h="370840">
                <a:tc>
                  <a:txBody>
                    <a:bodyPr/>
                    <a:lstStyle/>
                    <a:p>
                      <a:r>
                        <a:rPr lang="en-US" dirty="0"/>
                        <a:t>Create a visionary video updating donors and other stakeholders how things are going during this crisis.</a:t>
                      </a:r>
                    </a:p>
                  </a:txBody>
                  <a:tcPr/>
                </a:tc>
                <a:extLst>
                  <a:ext uri="{0D108BD9-81ED-4DB2-BD59-A6C34878D82A}">
                    <a16:rowId xmlns:a16="http://schemas.microsoft.com/office/drawing/2014/main" val="3892817339"/>
                  </a:ext>
                </a:extLst>
              </a:tr>
            </a:tbl>
          </a:graphicData>
        </a:graphic>
      </p:graphicFrame>
    </p:spTree>
    <p:extLst>
      <p:ext uri="{BB962C8B-B14F-4D97-AF65-F5344CB8AC3E}">
        <p14:creationId xmlns:p14="http://schemas.microsoft.com/office/powerpoint/2010/main" val="328344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F4DB74-E6A2-4740-B990-22C51FBDF3AB}"/>
              </a:ext>
            </a:extLst>
          </p:cNvPr>
          <p:cNvSpPr txBox="1"/>
          <p:nvPr/>
        </p:nvSpPr>
        <p:spPr>
          <a:xfrm>
            <a:off x="829490" y="520512"/>
            <a:ext cx="10900955" cy="1231106"/>
          </a:xfrm>
          <a:prstGeom prst="rect">
            <a:avLst/>
          </a:prstGeom>
          <a:solidFill>
            <a:schemeClr val="bg1">
              <a:alpha val="74000"/>
            </a:schemeClr>
          </a:solidFill>
        </p:spPr>
        <p:txBody>
          <a:bodyPr wrap="square" rtlCol="0">
            <a:spAutoFit/>
          </a:bodyPr>
          <a:lstStyle/>
          <a:p>
            <a:pPr algn="ctr"/>
            <a:r>
              <a:rPr lang="en-US" sz="2800" b="1" dirty="0">
                <a:latin typeface="Overpass" pitchFamily="2" charset="77"/>
              </a:rPr>
              <a:t>What are ways </a:t>
            </a:r>
            <a:r>
              <a:rPr lang="en-US" sz="2800" b="1" dirty="0">
                <a:solidFill>
                  <a:schemeClr val="accent2"/>
                </a:solidFill>
                <a:latin typeface="Overpass" pitchFamily="2" charset="77"/>
              </a:rPr>
              <a:t>Development Professionals</a:t>
            </a:r>
          </a:p>
          <a:p>
            <a:pPr algn="ctr"/>
            <a:r>
              <a:rPr lang="en-US" sz="2800" b="1" dirty="0">
                <a:latin typeface="Overpass" pitchFamily="2" charset="77"/>
              </a:rPr>
              <a:t>Can Lead a Culture of Philanthropy? </a:t>
            </a:r>
          </a:p>
          <a:p>
            <a:endParaRPr lang="en-US" dirty="0"/>
          </a:p>
        </p:txBody>
      </p:sp>
      <p:cxnSp>
        <p:nvCxnSpPr>
          <p:cNvPr id="7" name="Straight Connector 6">
            <a:extLst>
              <a:ext uri="{FF2B5EF4-FFF2-40B4-BE49-F238E27FC236}">
                <a16:creationId xmlns:a16="http://schemas.microsoft.com/office/drawing/2014/main" id="{51B7EB9E-6898-694F-8A23-0D0C5F41F340}"/>
              </a:ext>
            </a:extLst>
          </p:cNvPr>
          <p:cNvCxnSpPr/>
          <p:nvPr/>
        </p:nvCxnSpPr>
        <p:spPr>
          <a:xfrm>
            <a:off x="1785257" y="5864009"/>
            <a:ext cx="0" cy="6463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D9265715-812E-BB4D-BE91-7981F8821297}"/>
              </a:ext>
            </a:extLst>
          </p:cNvPr>
          <p:cNvGraphicFramePr>
            <a:graphicFrameLocks noGrp="1"/>
          </p:cNvGraphicFramePr>
          <p:nvPr>
            <p:extLst>
              <p:ext uri="{D42A27DB-BD31-4B8C-83A1-F6EECF244321}">
                <p14:modId xmlns:p14="http://schemas.microsoft.com/office/powerpoint/2010/main" val="3976678618"/>
              </p:ext>
            </p:extLst>
          </p:nvPr>
        </p:nvGraphicFramePr>
        <p:xfrm>
          <a:off x="1971040" y="1605633"/>
          <a:ext cx="8128000" cy="1468120"/>
        </p:xfrm>
        <a:graphic>
          <a:graphicData uri="http://schemas.openxmlformats.org/drawingml/2006/table">
            <a:tbl>
              <a:tblPr firstRow="1" bandRow="1">
                <a:tableStyleId>{21E4AEA4-8DFA-4A89-87EB-49C32662AFE0}</a:tableStyleId>
              </a:tblPr>
              <a:tblGrid>
                <a:gridCol w="8128000">
                  <a:extLst>
                    <a:ext uri="{9D8B030D-6E8A-4147-A177-3AD203B41FA5}">
                      <a16:colId xmlns:a16="http://schemas.microsoft.com/office/drawing/2014/main" val="1236227049"/>
                    </a:ext>
                  </a:extLst>
                </a:gridCol>
              </a:tblGrid>
              <a:tr h="370840">
                <a:tc>
                  <a:txBody>
                    <a:bodyPr/>
                    <a:lstStyle/>
                    <a:p>
                      <a:pPr algn="ctr"/>
                      <a:r>
                        <a:rPr lang="en-US" sz="2400" dirty="0"/>
                        <a:t>Hearts &amp; Minds</a:t>
                      </a:r>
                      <a:endParaRPr lang="en-US" sz="2400" dirty="0">
                        <a:latin typeface="Overpass" pitchFamily="2" charset="77"/>
                      </a:endParaRPr>
                    </a:p>
                  </a:txBody>
                  <a:tcPr/>
                </a:tc>
                <a:extLst>
                  <a:ext uri="{0D108BD9-81ED-4DB2-BD59-A6C34878D82A}">
                    <a16:rowId xmlns:a16="http://schemas.microsoft.com/office/drawing/2014/main" val="42773017"/>
                  </a:ext>
                </a:extLst>
              </a:tr>
              <a:tr h="370840">
                <a:tc>
                  <a:txBody>
                    <a:bodyPr/>
                    <a:lstStyle/>
                    <a:p>
                      <a:r>
                        <a:rPr lang="en-US" dirty="0"/>
                        <a:t>Start with yourself: Get grounded and conscious of what you are grateful for. </a:t>
                      </a:r>
                    </a:p>
                  </a:txBody>
                  <a:tcPr/>
                </a:tc>
                <a:extLst>
                  <a:ext uri="{0D108BD9-81ED-4DB2-BD59-A6C34878D82A}">
                    <a16:rowId xmlns:a16="http://schemas.microsoft.com/office/drawing/2014/main" val="1018311614"/>
                  </a:ext>
                </a:extLst>
              </a:tr>
              <a:tr h="370840">
                <a:tc>
                  <a:txBody>
                    <a:bodyPr/>
                    <a:lstStyle/>
                    <a:p>
                      <a:r>
                        <a:rPr lang="en-US" dirty="0"/>
                        <a:t>Call your top donors and ask how they are doing. Listen. See if there is anything you can provide for them…or something that would make their day a little sweeter. </a:t>
                      </a:r>
                    </a:p>
                  </a:txBody>
                  <a:tcPr/>
                </a:tc>
                <a:extLst>
                  <a:ext uri="{0D108BD9-81ED-4DB2-BD59-A6C34878D82A}">
                    <a16:rowId xmlns:a16="http://schemas.microsoft.com/office/drawing/2014/main" val="3892817339"/>
                  </a:ext>
                </a:extLst>
              </a:tr>
            </a:tbl>
          </a:graphicData>
        </a:graphic>
      </p:graphicFrame>
      <p:graphicFrame>
        <p:nvGraphicFramePr>
          <p:cNvPr id="9" name="Table 8">
            <a:extLst>
              <a:ext uri="{FF2B5EF4-FFF2-40B4-BE49-F238E27FC236}">
                <a16:creationId xmlns:a16="http://schemas.microsoft.com/office/drawing/2014/main" id="{2D6CE0BA-E777-CD47-BB14-52871329E5A9}"/>
              </a:ext>
            </a:extLst>
          </p:cNvPr>
          <p:cNvGraphicFramePr>
            <a:graphicFrameLocks noGrp="1"/>
          </p:cNvGraphicFramePr>
          <p:nvPr>
            <p:extLst>
              <p:ext uri="{D42A27DB-BD31-4B8C-83A1-F6EECF244321}">
                <p14:modId xmlns:p14="http://schemas.microsoft.com/office/powerpoint/2010/main" val="2916139079"/>
              </p:ext>
            </p:extLst>
          </p:nvPr>
        </p:nvGraphicFramePr>
        <p:xfrm>
          <a:off x="1971040" y="5166255"/>
          <a:ext cx="8128000" cy="1198880"/>
        </p:xfrm>
        <a:graphic>
          <a:graphicData uri="http://schemas.openxmlformats.org/drawingml/2006/table">
            <a:tbl>
              <a:tblPr firstRow="1" bandRow="1">
                <a:tableStyleId>{93296810-A885-4BE3-A3E7-6D5BEEA58F35}</a:tableStyleId>
              </a:tblPr>
              <a:tblGrid>
                <a:gridCol w="8128000">
                  <a:extLst>
                    <a:ext uri="{9D8B030D-6E8A-4147-A177-3AD203B41FA5}">
                      <a16:colId xmlns:a16="http://schemas.microsoft.com/office/drawing/2014/main" val="1236227049"/>
                    </a:ext>
                  </a:extLst>
                </a:gridCol>
              </a:tblGrid>
              <a:tr h="370840">
                <a:tc>
                  <a:txBody>
                    <a:bodyPr/>
                    <a:lstStyle/>
                    <a:p>
                      <a:pPr algn="ctr"/>
                      <a:r>
                        <a:rPr lang="en-US" sz="2400" dirty="0"/>
                        <a:t>Structures</a:t>
                      </a:r>
                      <a:endParaRPr lang="en-US" sz="2400" dirty="0">
                        <a:latin typeface="Overpass" pitchFamily="2" charset="77"/>
                      </a:endParaRPr>
                    </a:p>
                  </a:txBody>
                  <a:tcPr/>
                </a:tc>
                <a:extLst>
                  <a:ext uri="{0D108BD9-81ED-4DB2-BD59-A6C34878D82A}">
                    <a16:rowId xmlns:a16="http://schemas.microsoft.com/office/drawing/2014/main" val="427730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time now to work on individual plans for your top donors. </a:t>
                      </a:r>
                    </a:p>
                  </a:txBody>
                  <a:tcPr/>
                </a:tc>
                <a:extLst>
                  <a:ext uri="{0D108BD9-81ED-4DB2-BD59-A6C34878D82A}">
                    <a16:rowId xmlns:a16="http://schemas.microsoft.com/office/drawing/2014/main" val="1018311614"/>
                  </a:ext>
                </a:extLst>
              </a:tr>
              <a:tr h="370840">
                <a:tc>
                  <a:txBody>
                    <a:bodyPr/>
                    <a:lstStyle/>
                    <a:p>
                      <a:r>
                        <a:rPr lang="en-US" dirty="0"/>
                        <a:t>Present a development strategy to the Executive Director.</a:t>
                      </a:r>
                    </a:p>
                  </a:txBody>
                  <a:tcPr/>
                </a:tc>
                <a:extLst>
                  <a:ext uri="{0D108BD9-81ED-4DB2-BD59-A6C34878D82A}">
                    <a16:rowId xmlns:a16="http://schemas.microsoft.com/office/drawing/2014/main" val="3892817339"/>
                  </a:ext>
                </a:extLst>
              </a:tr>
            </a:tbl>
          </a:graphicData>
        </a:graphic>
      </p:graphicFrame>
      <p:graphicFrame>
        <p:nvGraphicFramePr>
          <p:cNvPr id="10" name="Table 9">
            <a:extLst>
              <a:ext uri="{FF2B5EF4-FFF2-40B4-BE49-F238E27FC236}">
                <a16:creationId xmlns:a16="http://schemas.microsoft.com/office/drawing/2014/main" id="{9B8513E7-9886-4047-B177-0470F8406295}"/>
              </a:ext>
            </a:extLst>
          </p:cNvPr>
          <p:cNvGraphicFramePr>
            <a:graphicFrameLocks noGrp="1"/>
          </p:cNvGraphicFramePr>
          <p:nvPr>
            <p:extLst>
              <p:ext uri="{D42A27DB-BD31-4B8C-83A1-F6EECF244321}">
                <p14:modId xmlns:p14="http://schemas.microsoft.com/office/powerpoint/2010/main" val="3145202242"/>
              </p:ext>
            </p:extLst>
          </p:nvPr>
        </p:nvGraphicFramePr>
        <p:xfrm>
          <a:off x="1976846" y="3154575"/>
          <a:ext cx="8122194" cy="2011680"/>
        </p:xfrm>
        <a:graphic>
          <a:graphicData uri="http://schemas.openxmlformats.org/drawingml/2006/table">
            <a:tbl>
              <a:tblPr firstRow="1" bandRow="1">
                <a:tableStyleId>{5C22544A-7EE6-4342-B048-85BDC9FD1C3A}</a:tableStyleId>
              </a:tblPr>
              <a:tblGrid>
                <a:gridCol w="8122194">
                  <a:extLst>
                    <a:ext uri="{9D8B030D-6E8A-4147-A177-3AD203B41FA5}">
                      <a16:colId xmlns:a16="http://schemas.microsoft.com/office/drawing/2014/main" val="1236227049"/>
                    </a:ext>
                  </a:extLst>
                </a:gridCol>
              </a:tblGrid>
              <a:tr h="370840">
                <a:tc>
                  <a:txBody>
                    <a:bodyPr/>
                    <a:lstStyle/>
                    <a:p>
                      <a:pPr algn="ctr"/>
                      <a:r>
                        <a:rPr lang="en-US" sz="2400" dirty="0">
                          <a:latin typeface="Overpass" pitchFamily="2" charset="77"/>
                        </a:rPr>
                        <a:t>Behaviors</a:t>
                      </a:r>
                    </a:p>
                  </a:txBody>
                  <a:tcPr/>
                </a:tc>
                <a:extLst>
                  <a:ext uri="{0D108BD9-81ED-4DB2-BD59-A6C34878D82A}">
                    <a16:rowId xmlns:a16="http://schemas.microsoft.com/office/drawing/2014/main" val="42773017"/>
                  </a:ext>
                </a:extLst>
              </a:tr>
              <a:tr h="370840">
                <a:tc>
                  <a:txBody>
                    <a:bodyPr/>
                    <a:lstStyle/>
                    <a:p>
                      <a:r>
                        <a:rPr lang="en-US" dirty="0"/>
                        <a:t>Work with non-development staff and board members, providing them with a list of people they can call and a system to capture data (ideally a relationship-based database).</a:t>
                      </a:r>
                    </a:p>
                  </a:txBody>
                  <a:tcPr/>
                </a:tc>
                <a:extLst>
                  <a:ext uri="{0D108BD9-81ED-4DB2-BD59-A6C34878D82A}">
                    <a16:rowId xmlns:a16="http://schemas.microsoft.com/office/drawing/2014/main" val="1018311614"/>
                  </a:ext>
                </a:extLst>
              </a:tr>
              <a:tr h="370840">
                <a:tc>
                  <a:txBody>
                    <a:bodyPr/>
                    <a:lstStyle/>
                    <a:p>
                      <a:r>
                        <a:rPr lang="en-US" dirty="0"/>
                        <a:t>Print postcards or blank notecards and pass them out to board and staff to mail out to top donors. The notes should be full of appreciation and gratitude.</a:t>
                      </a:r>
                    </a:p>
                  </a:txBody>
                  <a:tcPr/>
                </a:tc>
                <a:extLst>
                  <a:ext uri="{0D108BD9-81ED-4DB2-BD59-A6C34878D82A}">
                    <a16:rowId xmlns:a16="http://schemas.microsoft.com/office/drawing/2014/main" val="3892817339"/>
                  </a:ext>
                </a:extLst>
              </a:tr>
            </a:tbl>
          </a:graphicData>
        </a:graphic>
      </p:graphicFrame>
    </p:spTree>
    <p:extLst>
      <p:ext uri="{BB962C8B-B14F-4D97-AF65-F5344CB8AC3E}">
        <p14:creationId xmlns:p14="http://schemas.microsoft.com/office/powerpoint/2010/main" val="52141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F4DB74-E6A2-4740-B990-22C51FBDF3AB}"/>
              </a:ext>
            </a:extLst>
          </p:cNvPr>
          <p:cNvSpPr txBox="1"/>
          <p:nvPr/>
        </p:nvSpPr>
        <p:spPr>
          <a:xfrm>
            <a:off x="829490" y="520512"/>
            <a:ext cx="10900955" cy="1231106"/>
          </a:xfrm>
          <a:prstGeom prst="rect">
            <a:avLst/>
          </a:prstGeom>
          <a:solidFill>
            <a:schemeClr val="bg1">
              <a:alpha val="74000"/>
            </a:schemeClr>
          </a:solidFill>
        </p:spPr>
        <p:txBody>
          <a:bodyPr wrap="square" rtlCol="0">
            <a:spAutoFit/>
          </a:bodyPr>
          <a:lstStyle/>
          <a:p>
            <a:pPr algn="ctr"/>
            <a:r>
              <a:rPr lang="en-US" sz="2800" b="1" dirty="0">
                <a:latin typeface="Overpass" pitchFamily="2" charset="77"/>
              </a:rPr>
              <a:t>What are ways </a:t>
            </a:r>
            <a:r>
              <a:rPr lang="en-US" sz="2800" b="1" dirty="0">
                <a:solidFill>
                  <a:schemeClr val="accent2"/>
                </a:solidFill>
                <a:latin typeface="Overpass" pitchFamily="2" charset="77"/>
              </a:rPr>
              <a:t>Board Members</a:t>
            </a:r>
          </a:p>
          <a:p>
            <a:pPr algn="ctr"/>
            <a:r>
              <a:rPr lang="en-US" sz="2800" b="1" dirty="0">
                <a:latin typeface="Overpass" pitchFamily="2" charset="77"/>
              </a:rPr>
              <a:t>Can Lead a Culture of Philanthropy? </a:t>
            </a:r>
          </a:p>
          <a:p>
            <a:endParaRPr lang="en-US" dirty="0"/>
          </a:p>
        </p:txBody>
      </p:sp>
      <p:cxnSp>
        <p:nvCxnSpPr>
          <p:cNvPr id="7" name="Straight Connector 6">
            <a:extLst>
              <a:ext uri="{FF2B5EF4-FFF2-40B4-BE49-F238E27FC236}">
                <a16:creationId xmlns:a16="http://schemas.microsoft.com/office/drawing/2014/main" id="{51B7EB9E-6898-694F-8A23-0D0C5F41F340}"/>
              </a:ext>
            </a:extLst>
          </p:cNvPr>
          <p:cNvCxnSpPr/>
          <p:nvPr/>
        </p:nvCxnSpPr>
        <p:spPr>
          <a:xfrm>
            <a:off x="1785257" y="5864009"/>
            <a:ext cx="0" cy="6463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D9265715-812E-BB4D-BE91-7981F8821297}"/>
              </a:ext>
            </a:extLst>
          </p:cNvPr>
          <p:cNvGraphicFramePr>
            <a:graphicFrameLocks noGrp="1"/>
          </p:cNvGraphicFramePr>
          <p:nvPr>
            <p:extLst>
              <p:ext uri="{D42A27DB-BD31-4B8C-83A1-F6EECF244321}">
                <p14:modId xmlns:p14="http://schemas.microsoft.com/office/powerpoint/2010/main" val="1252831552"/>
              </p:ext>
            </p:extLst>
          </p:nvPr>
        </p:nvGraphicFramePr>
        <p:xfrm>
          <a:off x="1971040" y="1605633"/>
          <a:ext cx="8128000" cy="1468120"/>
        </p:xfrm>
        <a:graphic>
          <a:graphicData uri="http://schemas.openxmlformats.org/drawingml/2006/table">
            <a:tbl>
              <a:tblPr firstRow="1" bandRow="1">
                <a:tableStyleId>{21E4AEA4-8DFA-4A89-87EB-49C32662AFE0}</a:tableStyleId>
              </a:tblPr>
              <a:tblGrid>
                <a:gridCol w="8128000">
                  <a:extLst>
                    <a:ext uri="{9D8B030D-6E8A-4147-A177-3AD203B41FA5}">
                      <a16:colId xmlns:a16="http://schemas.microsoft.com/office/drawing/2014/main" val="1236227049"/>
                    </a:ext>
                  </a:extLst>
                </a:gridCol>
              </a:tblGrid>
              <a:tr h="370840">
                <a:tc>
                  <a:txBody>
                    <a:bodyPr/>
                    <a:lstStyle/>
                    <a:p>
                      <a:pPr algn="ctr"/>
                      <a:r>
                        <a:rPr lang="en-US" sz="2400" dirty="0"/>
                        <a:t>Hearts &amp; Minds</a:t>
                      </a:r>
                      <a:endParaRPr lang="en-US" sz="2400" dirty="0">
                        <a:latin typeface="Overpass" pitchFamily="2" charset="77"/>
                      </a:endParaRPr>
                    </a:p>
                  </a:txBody>
                  <a:tcPr/>
                </a:tc>
                <a:extLst>
                  <a:ext uri="{0D108BD9-81ED-4DB2-BD59-A6C34878D82A}">
                    <a16:rowId xmlns:a16="http://schemas.microsoft.com/office/drawing/2014/main" val="42773017"/>
                  </a:ext>
                </a:extLst>
              </a:tr>
              <a:tr h="370840">
                <a:tc>
                  <a:txBody>
                    <a:bodyPr/>
                    <a:lstStyle/>
                    <a:p>
                      <a:r>
                        <a:rPr lang="en-US" dirty="0"/>
                        <a:t>Start with yourself: Get grounded and conscious of what you are grateful for. </a:t>
                      </a:r>
                    </a:p>
                  </a:txBody>
                  <a:tcPr/>
                </a:tc>
                <a:extLst>
                  <a:ext uri="{0D108BD9-81ED-4DB2-BD59-A6C34878D82A}">
                    <a16:rowId xmlns:a16="http://schemas.microsoft.com/office/drawing/2014/main" val="1018311614"/>
                  </a:ext>
                </a:extLst>
              </a:tr>
              <a:tr h="370840">
                <a:tc>
                  <a:txBody>
                    <a:bodyPr/>
                    <a:lstStyle/>
                    <a:p>
                      <a:r>
                        <a:rPr lang="en-US" dirty="0"/>
                        <a:t>Get good at describing the difference the organization makes. Get moved to tears then start communicating it to others. </a:t>
                      </a:r>
                    </a:p>
                  </a:txBody>
                  <a:tcPr/>
                </a:tc>
                <a:extLst>
                  <a:ext uri="{0D108BD9-81ED-4DB2-BD59-A6C34878D82A}">
                    <a16:rowId xmlns:a16="http://schemas.microsoft.com/office/drawing/2014/main" val="3892817339"/>
                  </a:ext>
                </a:extLst>
              </a:tr>
            </a:tbl>
          </a:graphicData>
        </a:graphic>
      </p:graphicFrame>
      <p:graphicFrame>
        <p:nvGraphicFramePr>
          <p:cNvPr id="9" name="Table 8">
            <a:extLst>
              <a:ext uri="{FF2B5EF4-FFF2-40B4-BE49-F238E27FC236}">
                <a16:creationId xmlns:a16="http://schemas.microsoft.com/office/drawing/2014/main" id="{2D6CE0BA-E777-CD47-BB14-52871329E5A9}"/>
              </a:ext>
            </a:extLst>
          </p:cNvPr>
          <p:cNvGraphicFramePr>
            <a:graphicFrameLocks noGrp="1"/>
          </p:cNvGraphicFramePr>
          <p:nvPr>
            <p:extLst>
              <p:ext uri="{D42A27DB-BD31-4B8C-83A1-F6EECF244321}">
                <p14:modId xmlns:p14="http://schemas.microsoft.com/office/powerpoint/2010/main" val="498682046"/>
              </p:ext>
            </p:extLst>
          </p:nvPr>
        </p:nvGraphicFramePr>
        <p:xfrm>
          <a:off x="1971040" y="5166255"/>
          <a:ext cx="8128000" cy="1468120"/>
        </p:xfrm>
        <a:graphic>
          <a:graphicData uri="http://schemas.openxmlformats.org/drawingml/2006/table">
            <a:tbl>
              <a:tblPr firstRow="1" bandRow="1">
                <a:tableStyleId>{93296810-A885-4BE3-A3E7-6D5BEEA58F35}</a:tableStyleId>
              </a:tblPr>
              <a:tblGrid>
                <a:gridCol w="8128000">
                  <a:extLst>
                    <a:ext uri="{9D8B030D-6E8A-4147-A177-3AD203B41FA5}">
                      <a16:colId xmlns:a16="http://schemas.microsoft.com/office/drawing/2014/main" val="1236227049"/>
                    </a:ext>
                  </a:extLst>
                </a:gridCol>
              </a:tblGrid>
              <a:tr h="370840">
                <a:tc>
                  <a:txBody>
                    <a:bodyPr/>
                    <a:lstStyle/>
                    <a:p>
                      <a:pPr algn="ctr"/>
                      <a:r>
                        <a:rPr lang="en-US" sz="2400" dirty="0"/>
                        <a:t>Structures</a:t>
                      </a:r>
                      <a:endParaRPr lang="en-US" sz="2400" dirty="0">
                        <a:latin typeface="Overpass" pitchFamily="2" charset="77"/>
                      </a:endParaRPr>
                    </a:p>
                  </a:txBody>
                  <a:tcPr/>
                </a:tc>
                <a:extLst>
                  <a:ext uri="{0D108BD9-81ED-4DB2-BD59-A6C34878D82A}">
                    <a16:rowId xmlns:a16="http://schemas.microsoft.com/office/drawing/2014/main" val="427730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Establish mission moments at the start of each board meeting. </a:t>
                      </a:r>
                    </a:p>
                  </a:txBody>
                  <a:tcPr/>
                </a:tc>
                <a:extLst>
                  <a:ext uri="{0D108BD9-81ED-4DB2-BD59-A6C34878D82A}">
                    <a16:rowId xmlns:a16="http://schemas.microsoft.com/office/drawing/2014/main" val="1018311614"/>
                  </a:ext>
                </a:extLst>
              </a:tr>
              <a:tr h="370840">
                <a:tc>
                  <a:txBody>
                    <a:bodyPr/>
                    <a:lstStyle/>
                    <a:p>
                      <a:r>
                        <a:rPr lang="en-US" dirty="0"/>
                        <a:t>Establish a Culture of Philanthropy Committee and have board members lead discussions each meeting that are enlightening and inspiring to board members. </a:t>
                      </a:r>
                    </a:p>
                  </a:txBody>
                  <a:tcPr/>
                </a:tc>
                <a:extLst>
                  <a:ext uri="{0D108BD9-81ED-4DB2-BD59-A6C34878D82A}">
                    <a16:rowId xmlns:a16="http://schemas.microsoft.com/office/drawing/2014/main" val="3892817339"/>
                  </a:ext>
                </a:extLst>
              </a:tr>
            </a:tbl>
          </a:graphicData>
        </a:graphic>
      </p:graphicFrame>
      <p:graphicFrame>
        <p:nvGraphicFramePr>
          <p:cNvPr id="10" name="Table 9">
            <a:extLst>
              <a:ext uri="{FF2B5EF4-FFF2-40B4-BE49-F238E27FC236}">
                <a16:creationId xmlns:a16="http://schemas.microsoft.com/office/drawing/2014/main" id="{9B8513E7-9886-4047-B177-0470F8406295}"/>
              </a:ext>
            </a:extLst>
          </p:cNvPr>
          <p:cNvGraphicFramePr>
            <a:graphicFrameLocks noGrp="1"/>
          </p:cNvGraphicFramePr>
          <p:nvPr>
            <p:extLst>
              <p:ext uri="{D42A27DB-BD31-4B8C-83A1-F6EECF244321}">
                <p14:modId xmlns:p14="http://schemas.microsoft.com/office/powerpoint/2010/main" val="3563842654"/>
              </p:ext>
            </p:extLst>
          </p:nvPr>
        </p:nvGraphicFramePr>
        <p:xfrm>
          <a:off x="1976846" y="3154575"/>
          <a:ext cx="8122194" cy="2011680"/>
        </p:xfrm>
        <a:graphic>
          <a:graphicData uri="http://schemas.openxmlformats.org/drawingml/2006/table">
            <a:tbl>
              <a:tblPr firstRow="1" bandRow="1">
                <a:tableStyleId>{5C22544A-7EE6-4342-B048-85BDC9FD1C3A}</a:tableStyleId>
              </a:tblPr>
              <a:tblGrid>
                <a:gridCol w="8122194">
                  <a:extLst>
                    <a:ext uri="{9D8B030D-6E8A-4147-A177-3AD203B41FA5}">
                      <a16:colId xmlns:a16="http://schemas.microsoft.com/office/drawing/2014/main" val="1236227049"/>
                    </a:ext>
                  </a:extLst>
                </a:gridCol>
              </a:tblGrid>
              <a:tr h="370840">
                <a:tc>
                  <a:txBody>
                    <a:bodyPr/>
                    <a:lstStyle/>
                    <a:p>
                      <a:pPr algn="ctr"/>
                      <a:r>
                        <a:rPr lang="en-US" sz="2400" dirty="0">
                          <a:latin typeface="Overpass" pitchFamily="2" charset="77"/>
                        </a:rPr>
                        <a:t>Behaviors</a:t>
                      </a:r>
                    </a:p>
                  </a:txBody>
                  <a:tcPr/>
                </a:tc>
                <a:extLst>
                  <a:ext uri="{0D108BD9-81ED-4DB2-BD59-A6C34878D82A}">
                    <a16:rowId xmlns:a16="http://schemas.microsoft.com/office/drawing/2014/main" val="42773017"/>
                  </a:ext>
                </a:extLst>
              </a:tr>
              <a:tr h="370840">
                <a:tc>
                  <a:txBody>
                    <a:bodyPr/>
                    <a:lstStyle/>
                    <a:p>
                      <a:r>
                        <a:rPr lang="en-US" dirty="0"/>
                        <a:t>With the blessing and coordination of the Development Professional, check in with key donors and report back to staff how it went. Be a listener. How are they? What do they need? </a:t>
                      </a:r>
                    </a:p>
                  </a:txBody>
                  <a:tcPr/>
                </a:tc>
                <a:extLst>
                  <a:ext uri="{0D108BD9-81ED-4DB2-BD59-A6C34878D82A}">
                    <a16:rowId xmlns:a16="http://schemas.microsoft.com/office/drawing/2014/main" val="1018311614"/>
                  </a:ext>
                </a:extLst>
              </a:tr>
              <a:tr h="370840">
                <a:tc>
                  <a:txBody>
                    <a:bodyPr/>
                    <a:lstStyle/>
                    <a:p>
                      <a:r>
                        <a:rPr lang="en-US" dirty="0"/>
                        <a:t>With cards provided by development, write notes of appreciation and gratitude to the top donors.</a:t>
                      </a:r>
                    </a:p>
                  </a:txBody>
                  <a:tcPr/>
                </a:tc>
                <a:extLst>
                  <a:ext uri="{0D108BD9-81ED-4DB2-BD59-A6C34878D82A}">
                    <a16:rowId xmlns:a16="http://schemas.microsoft.com/office/drawing/2014/main" val="3892817339"/>
                  </a:ext>
                </a:extLst>
              </a:tr>
            </a:tbl>
          </a:graphicData>
        </a:graphic>
      </p:graphicFrame>
    </p:spTree>
    <p:extLst>
      <p:ext uri="{BB962C8B-B14F-4D97-AF65-F5344CB8AC3E}">
        <p14:creationId xmlns:p14="http://schemas.microsoft.com/office/powerpoint/2010/main" val="166391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5" descr="Lightbulb">
            <a:extLst>
              <a:ext uri="{FF2B5EF4-FFF2-40B4-BE49-F238E27FC236}">
                <a16:creationId xmlns:a16="http://schemas.microsoft.com/office/drawing/2014/main" id="{259C6573-3661-D54A-87AD-7A6DA42A83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4386" y="2704951"/>
            <a:ext cx="491896" cy="491896"/>
          </a:xfrm>
          <a:prstGeom prst="rect">
            <a:avLst/>
          </a:prstGeom>
        </p:spPr>
      </p:pic>
      <p:pic>
        <p:nvPicPr>
          <p:cNvPr id="10" name="Picture 9" descr="Change Tree.jpg">
            <a:extLst>
              <a:ext uri="{FF2B5EF4-FFF2-40B4-BE49-F238E27FC236}">
                <a16:creationId xmlns:a16="http://schemas.microsoft.com/office/drawing/2014/main" id="{D4079CCE-DED6-F24A-81CF-0E11D3E80E08}"/>
              </a:ext>
            </a:extLst>
          </p:cNvPr>
          <p:cNvPicPr>
            <a:picLocks noChangeAspect="1"/>
          </p:cNvPicPr>
          <p:nvPr/>
        </p:nvPicPr>
        <p:blipFill rotWithShape="1">
          <a:blip r:embed="rId4">
            <a:extLst>
              <a:ext uri="{28A0092B-C50C-407E-A947-70E740481C1C}">
                <a14:useLocalDpi xmlns:a14="http://schemas.microsoft.com/office/drawing/2010/main" val="0"/>
              </a:ext>
            </a:extLst>
          </a:blip>
          <a:srcRect l="-134" t="6858" r="-102" b="11841"/>
          <a:stretch/>
        </p:blipFill>
        <p:spPr>
          <a:xfrm>
            <a:off x="1868680" y="0"/>
            <a:ext cx="8454639" cy="6858005"/>
          </a:xfrm>
          <a:prstGeom prst="rect">
            <a:avLst/>
          </a:prstGeom>
        </p:spPr>
      </p:pic>
      <p:sp>
        <p:nvSpPr>
          <p:cNvPr id="7" name="Title 1">
            <a:extLst>
              <a:ext uri="{FF2B5EF4-FFF2-40B4-BE49-F238E27FC236}">
                <a16:creationId xmlns:a16="http://schemas.microsoft.com/office/drawing/2014/main" id="{310AB484-0E1B-164C-A73E-757509FD64EE}"/>
              </a:ext>
            </a:extLst>
          </p:cNvPr>
          <p:cNvSpPr txBox="1">
            <a:spLocks/>
          </p:cNvSpPr>
          <p:nvPr/>
        </p:nvSpPr>
        <p:spPr>
          <a:xfrm>
            <a:off x="3049556" y="514536"/>
            <a:ext cx="6092885" cy="5828928"/>
          </a:xfrm>
          <a:prstGeom prst="rect">
            <a:avLst/>
          </a:prstGeom>
          <a:solidFill>
            <a:schemeClr val="bg1">
              <a:alpha val="78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100" dirty="0">
                <a:solidFill>
                  <a:schemeClr val="tx2"/>
                </a:solidFill>
                <a:latin typeface="Overpass" pitchFamily="2" charset="77"/>
              </a:rPr>
              <a:t>Agenda</a:t>
            </a:r>
            <a:br>
              <a:rPr lang="en-US" sz="3200" dirty="0">
                <a:solidFill>
                  <a:schemeClr val="tx2"/>
                </a:solidFill>
                <a:latin typeface="Overpass" pitchFamily="2" charset="77"/>
              </a:rPr>
            </a:br>
            <a:br>
              <a:rPr lang="en-US" sz="3200" dirty="0">
                <a:solidFill>
                  <a:schemeClr val="tx2"/>
                </a:solidFill>
                <a:latin typeface="Overpass" pitchFamily="2" charset="77"/>
              </a:rPr>
            </a:br>
            <a:r>
              <a:rPr lang="en-US" sz="2400" dirty="0">
                <a:solidFill>
                  <a:schemeClr val="tx2"/>
                </a:solidFill>
                <a:latin typeface="Overpass" pitchFamily="2" charset="77"/>
              </a:rPr>
              <a:t>Welcome</a:t>
            </a:r>
            <a:br>
              <a:rPr lang="en-US" sz="2400" dirty="0">
                <a:solidFill>
                  <a:schemeClr val="tx2"/>
                </a:solidFill>
                <a:latin typeface="Overpass" pitchFamily="2" charset="77"/>
              </a:rPr>
            </a:br>
            <a:r>
              <a:rPr lang="en-US" sz="2400" dirty="0">
                <a:solidFill>
                  <a:schemeClr val="tx2"/>
                </a:solidFill>
                <a:latin typeface="Overpass" pitchFamily="2" charset="77"/>
              </a:rPr>
              <a:t>Agenda</a:t>
            </a:r>
            <a:br>
              <a:rPr lang="en-US" sz="2400" dirty="0">
                <a:solidFill>
                  <a:schemeClr val="tx2"/>
                </a:solidFill>
                <a:latin typeface="Overpass" pitchFamily="2" charset="77"/>
              </a:rPr>
            </a:br>
            <a:r>
              <a:rPr lang="en-US" sz="2400" dirty="0">
                <a:solidFill>
                  <a:schemeClr val="tx2"/>
                </a:solidFill>
                <a:latin typeface="Overpass" pitchFamily="2" charset="77"/>
              </a:rPr>
              <a:t>How to use the Technology</a:t>
            </a:r>
            <a:br>
              <a:rPr lang="en-US" sz="2400" dirty="0">
                <a:solidFill>
                  <a:schemeClr val="tx2"/>
                </a:solidFill>
                <a:latin typeface="Overpass" pitchFamily="2" charset="77"/>
              </a:rPr>
            </a:br>
            <a:r>
              <a:rPr lang="en-US" sz="2400" dirty="0">
                <a:solidFill>
                  <a:schemeClr val="tx2"/>
                </a:solidFill>
                <a:latin typeface="Overpass" pitchFamily="2" charset="77"/>
              </a:rPr>
              <a:t>Introductions</a:t>
            </a:r>
            <a:br>
              <a:rPr lang="en-US" sz="2400" dirty="0">
                <a:solidFill>
                  <a:schemeClr val="tx2"/>
                </a:solidFill>
                <a:latin typeface="Overpass" pitchFamily="2" charset="77"/>
              </a:rPr>
            </a:br>
            <a:r>
              <a:rPr lang="en-US" sz="2400" dirty="0">
                <a:solidFill>
                  <a:schemeClr val="tx2"/>
                </a:solidFill>
                <a:latin typeface="Overpass" pitchFamily="2" charset="77"/>
              </a:rPr>
              <a:t>Context for This Session</a:t>
            </a:r>
            <a:br>
              <a:rPr lang="en-US" sz="2400" dirty="0">
                <a:solidFill>
                  <a:schemeClr val="tx2"/>
                </a:solidFill>
                <a:latin typeface="Overpass" pitchFamily="2" charset="77"/>
              </a:rPr>
            </a:br>
            <a:r>
              <a:rPr lang="en-US" sz="2400" dirty="0">
                <a:solidFill>
                  <a:schemeClr val="tx2"/>
                </a:solidFill>
                <a:latin typeface="Overpass" pitchFamily="2" charset="77"/>
              </a:rPr>
              <a:t>What is a Culture of Philanthropy? </a:t>
            </a:r>
            <a:br>
              <a:rPr lang="en-US" sz="2400" dirty="0">
                <a:solidFill>
                  <a:schemeClr val="tx2"/>
                </a:solidFill>
                <a:latin typeface="Overpass" pitchFamily="2" charset="77"/>
              </a:rPr>
            </a:br>
            <a:r>
              <a:rPr lang="en-US" sz="2400" dirty="0">
                <a:solidFill>
                  <a:schemeClr val="tx2"/>
                </a:solidFill>
                <a:latin typeface="Overpass" pitchFamily="2" charset="77"/>
              </a:rPr>
              <a:t>Best Practices from The Field</a:t>
            </a:r>
            <a:br>
              <a:rPr lang="en-US" sz="2400" dirty="0">
                <a:solidFill>
                  <a:schemeClr val="tx2"/>
                </a:solidFill>
                <a:latin typeface="Overpass" pitchFamily="2" charset="77"/>
              </a:rPr>
            </a:br>
            <a:r>
              <a:rPr lang="en-US" sz="2400" dirty="0">
                <a:solidFill>
                  <a:schemeClr val="tx2"/>
                </a:solidFill>
                <a:latin typeface="Overpass" pitchFamily="2" charset="77"/>
              </a:rPr>
              <a:t>Take-aways</a:t>
            </a:r>
            <a:br>
              <a:rPr lang="en-US" sz="2400" dirty="0">
                <a:solidFill>
                  <a:schemeClr val="tx2"/>
                </a:solidFill>
                <a:latin typeface="Overpass" pitchFamily="2" charset="77"/>
              </a:rPr>
            </a:br>
            <a:r>
              <a:rPr lang="en-US" sz="2400" dirty="0">
                <a:solidFill>
                  <a:schemeClr val="tx2"/>
                </a:solidFill>
                <a:latin typeface="Overpass" pitchFamily="2" charset="77"/>
              </a:rPr>
              <a:t>What’s Next? What will You Take On?</a:t>
            </a:r>
          </a:p>
          <a:p>
            <a:pPr>
              <a:lnSpc>
                <a:spcPct val="100000"/>
              </a:lnSpc>
            </a:pPr>
            <a:r>
              <a:rPr lang="en-US" sz="2400" dirty="0">
                <a:solidFill>
                  <a:schemeClr val="tx2"/>
                </a:solidFill>
                <a:latin typeface="Overpass" pitchFamily="2" charset="77"/>
              </a:rPr>
              <a:t>Optional Q &amp; A</a:t>
            </a:r>
            <a:endParaRPr lang="en-US" sz="2400" dirty="0">
              <a:solidFill>
                <a:schemeClr val="bg1"/>
              </a:solidFill>
              <a:latin typeface="Overpass" pitchFamily="2" charset="77"/>
            </a:endParaRPr>
          </a:p>
        </p:txBody>
      </p:sp>
    </p:spTree>
    <p:extLst>
      <p:ext uri="{BB962C8B-B14F-4D97-AF65-F5344CB8AC3E}">
        <p14:creationId xmlns:p14="http://schemas.microsoft.com/office/powerpoint/2010/main" val="2160850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F4DB74-E6A2-4740-B990-22C51FBDF3AB}"/>
              </a:ext>
            </a:extLst>
          </p:cNvPr>
          <p:cNvSpPr txBox="1"/>
          <p:nvPr/>
        </p:nvSpPr>
        <p:spPr>
          <a:xfrm>
            <a:off x="829490" y="520512"/>
            <a:ext cx="10900955" cy="1231106"/>
          </a:xfrm>
          <a:prstGeom prst="rect">
            <a:avLst/>
          </a:prstGeom>
          <a:solidFill>
            <a:schemeClr val="bg1">
              <a:alpha val="74000"/>
            </a:schemeClr>
          </a:solidFill>
        </p:spPr>
        <p:txBody>
          <a:bodyPr wrap="square" rtlCol="0">
            <a:spAutoFit/>
          </a:bodyPr>
          <a:lstStyle/>
          <a:p>
            <a:pPr algn="ctr"/>
            <a:r>
              <a:rPr lang="en-US" sz="2800" b="1" dirty="0">
                <a:latin typeface="Overpass" pitchFamily="2" charset="77"/>
              </a:rPr>
              <a:t>What are ways </a:t>
            </a:r>
            <a:r>
              <a:rPr lang="en-US" sz="2800" b="1" dirty="0">
                <a:solidFill>
                  <a:schemeClr val="accent2"/>
                </a:solidFill>
                <a:latin typeface="Overpass" pitchFamily="2" charset="77"/>
              </a:rPr>
              <a:t>Donors</a:t>
            </a:r>
          </a:p>
          <a:p>
            <a:pPr algn="ctr"/>
            <a:r>
              <a:rPr lang="en-US" sz="2800" b="1" dirty="0">
                <a:latin typeface="Overpass" pitchFamily="2" charset="77"/>
              </a:rPr>
              <a:t>Can Lead a Culture of Philanthropy? </a:t>
            </a:r>
          </a:p>
          <a:p>
            <a:endParaRPr lang="en-US" dirty="0"/>
          </a:p>
        </p:txBody>
      </p:sp>
      <p:cxnSp>
        <p:nvCxnSpPr>
          <p:cNvPr id="7" name="Straight Connector 6">
            <a:extLst>
              <a:ext uri="{FF2B5EF4-FFF2-40B4-BE49-F238E27FC236}">
                <a16:creationId xmlns:a16="http://schemas.microsoft.com/office/drawing/2014/main" id="{51B7EB9E-6898-694F-8A23-0D0C5F41F340}"/>
              </a:ext>
            </a:extLst>
          </p:cNvPr>
          <p:cNvCxnSpPr/>
          <p:nvPr/>
        </p:nvCxnSpPr>
        <p:spPr>
          <a:xfrm>
            <a:off x="1785257" y="5864009"/>
            <a:ext cx="0" cy="6463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D9265715-812E-BB4D-BE91-7981F8821297}"/>
              </a:ext>
            </a:extLst>
          </p:cNvPr>
          <p:cNvGraphicFramePr>
            <a:graphicFrameLocks noGrp="1"/>
          </p:cNvGraphicFramePr>
          <p:nvPr/>
        </p:nvGraphicFramePr>
        <p:xfrm>
          <a:off x="1971040" y="1605633"/>
          <a:ext cx="8128000" cy="1468120"/>
        </p:xfrm>
        <a:graphic>
          <a:graphicData uri="http://schemas.openxmlformats.org/drawingml/2006/table">
            <a:tbl>
              <a:tblPr firstRow="1" bandRow="1">
                <a:tableStyleId>{21E4AEA4-8DFA-4A89-87EB-49C32662AFE0}</a:tableStyleId>
              </a:tblPr>
              <a:tblGrid>
                <a:gridCol w="8128000">
                  <a:extLst>
                    <a:ext uri="{9D8B030D-6E8A-4147-A177-3AD203B41FA5}">
                      <a16:colId xmlns:a16="http://schemas.microsoft.com/office/drawing/2014/main" val="1236227049"/>
                    </a:ext>
                  </a:extLst>
                </a:gridCol>
              </a:tblGrid>
              <a:tr h="370840">
                <a:tc>
                  <a:txBody>
                    <a:bodyPr/>
                    <a:lstStyle/>
                    <a:p>
                      <a:pPr algn="ctr"/>
                      <a:r>
                        <a:rPr lang="en-US" sz="2400" dirty="0"/>
                        <a:t>Hearts &amp; Minds</a:t>
                      </a:r>
                      <a:endParaRPr lang="en-US" sz="2400" dirty="0">
                        <a:latin typeface="Overpass" pitchFamily="2" charset="77"/>
                      </a:endParaRPr>
                    </a:p>
                  </a:txBody>
                  <a:tcPr/>
                </a:tc>
                <a:extLst>
                  <a:ext uri="{0D108BD9-81ED-4DB2-BD59-A6C34878D82A}">
                    <a16:rowId xmlns:a16="http://schemas.microsoft.com/office/drawing/2014/main" val="42773017"/>
                  </a:ext>
                </a:extLst>
              </a:tr>
              <a:tr h="370840">
                <a:tc>
                  <a:txBody>
                    <a:bodyPr/>
                    <a:lstStyle/>
                    <a:p>
                      <a:r>
                        <a:rPr lang="en-US" dirty="0"/>
                        <a:t>Start with yourself: Get grounded and conscious of what you are grateful for. </a:t>
                      </a:r>
                    </a:p>
                  </a:txBody>
                  <a:tcPr/>
                </a:tc>
                <a:extLst>
                  <a:ext uri="{0D108BD9-81ED-4DB2-BD59-A6C34878D82A}">
                    <a16:rowId xmlns:a16="http://schemas.microsoft.com/office/drawing/2014/main" val="1018311614"/>
                  </a:ext>
                </a:extLst>
              </a:tr>
              <a:tr h="370840">
                <a:tc>
                  <a:txBody>
                    <a:bodyPr/>
                    <a:lstStyle/>
                    <a:p>
                      <a:r>
                        <a:rPr lang="en-US" dirty="0"/>
                        <a:t>Get good at describing the difference the organization makes. Get moved to tears then start communicating it to others. </a:t>
                      </a:r>
                    </a:p>
                  </a:txBody>
                  <a:tcPr/>
                </a:tc>
                <a:extLst>
                  <a:ext uri="{0D108BD9-81ED-4DB2-BD59-A6C34878D82A}">
                    <a16:rowId xmlns:a16="http://schemas.microsoft.com/office/drawing/2014/main" val="3892817339"/>
                  </a:ext>
                </a:extLst>
              </a:tr>
            </a:tbl>
          </a:graphicData>
        </a:graphic>
      </p:graphicFrame>
      <p:graphicFrame>
        <p:nvGraphicFramePr>
          <p:cNvPr id="9" name="Table 8">
            <a:extLst>
              <a:ext uri="{FF2B5EF4-FFF2-40B4-BE49-F238E27FC236}">
                <a16:creationId xmlns:a16="http://schemas.microsoft.com/office/drawing/2014/main" id="{2D6CE0BA-E777-CD47-BB14-52871329E5A9}"/>
              </a:ext>
            </a:extLst>
          </p:cNvPr>
          <p:cNvGraphicFramePr>
            <a:graphicFrameLocks noGrp="1"/>
          </p:cNvGraphicFramePr>
          <p:nvPr>
            <p:extLst>
              <p:ext uri="{D42A27DB-BD31-4B8C-83A1-F6EECF244321}">
                <p14:modId xmlns:p14="http://schemas.microsoft.com/office/powerpoint/2010/main" val="3007625693"/>
              </p:ext>
            </p:extLst>
          </p:nvPr>
        </p:nvGraphicFramePr>
        <p:xfrm>
          <a:off x="1968137" y="5166255"/>
          <a:ext cx="8130903" cy="1198880"/>
        </p:xfrm>
        <a:graphic>
          <a:graphicData uri="http://schemas.openxmlformats.org/drawingml/2006/table">
            <a:tbl>
              <a:tblPr firstRow="1" bandRow="1">
                <a:tableStyleId>{93296810-A885-4BE3-A3E7-6D5BEEA58F35}</a:tableStyleId>
              </a:tblPr>
              <a:tblGrid>
                <a:gridCol w="8130903">
                  <a:extLst>
                    <a:ext uri="{9D8B030D-6E8A-4147-A177-3AD203B41FA5}">
                      <a16:colId xmlns:a16="http://schemas.microsoft.com/office/drawing/2014/main" val="1236227049"/>
                    </a:ext>
                  </a:extLst>
                </a:gridCol>
              </a:tblGrid>
              <a:tr h="370840">
                <a:tc>
                  <a:txBody>
                    <a:bodyPr/>
                    <a:lstStyle/>
                    <a:p>
                      <a:pPr algn="ctr"/>
                      <a:r>
                        <a:rPr lang="en-US" sz="2400" dirty="0"/>
                        <a:t>Structures</a:t>
                      </a:r>
                      <a:endParaRPr lang="en-US" sz="2400" dirty="0">
                        <a:latin typeface="Overpass" pitchFamily="2" charset="77"/>
                      </a:endParaRPr>
                    </a:p>
                  </a:txBody>
                  <a:tcPr/>
                </a:tc>
                <a:extLst>
                  <a:ext uri="{0D108BD9-81ED-4DB2-BD59-A6C34878D82A}">
                    <a16:rowId xmlns:a16="http://schemas.microsoft.com/office/drawing/2014/main" val="427730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hosting a Jeffersonian Dinner post COVID Emergency or do one on-line! </a:t>
                      </a:r>
                    </a:p>
                  </a:txBody>
                  <a:tcPr/>
                </a:tc>
                <a:extLst>
                  <a:ext uri="{0D108BD9-81ED-4DB2-BD59-A6C34878D82A}">
                    <a16:rowId xmlns:a16="http://schemas.microsoft.com/office/drawing/2014/main" val="1018311614"/>
                  </a:ext>
                </a:extLst>
              </a:tr>
              <a:tr h="370840">
                <a:tc>
                  <a:txBody>
                    <a:bodyPr/>
                    <a:lstStyle/>
                    <a:p>
                      <a:r>
                        <a:rPr lang="en-US" dirty="0"/>
                        <a:t>Organize a group of volunteers to provide something needed by the agency.</a:t>
                      </a:r>
                    </a:p>
                  </a:txBody>
                  <a:tcPr/>
                </a:tc>
                <a:extLst>
                  <a:ext uri="{0D108BD9-81ED-4DB2-BD59-A6C34878D82A}">
                    <a16:rowId xmlns:a16="http://schemas.microsoft.com/office/drawing/2014/main" val="3892817339"/>
                  </a:ext>
                </a:extLst>
              </a:tr>
            </a:tbl>
          </a:graphicData>
        </a:graphic>
      </p:graphicFrame>
      <p:graphicFrame>
        <p:nvGraphicFramePr>
          <p:cNvPr id="10" name="Table 9">
            <a:extLst>
              <a:ext uri="{FF2B5EF4-FFF2-40B4-BE49-F238E27FC236}">
                <a16:creationId xmlns:a16="http://schemas.microsoft.com/office/drawing/2014/main" id="{9B8513E7-9886-4047-B177-0470F8406295}"/>
              </a:ext>
            </a:extLst>
          </p:cNvPr>
          <p:cNvGraphicFramePr>
            <a:graphicFrameLocks noGrp="1"/>
          </p:cNvGraphicFramePr>
          <p:nvPr>
            <p:extLst>
              <p:ext uri="{D42A27DB-BD31-4B8C-83A1-F6EECF244321}">
                <p14:modId xmlns:p14="http://schemas.microsoft.com/office/powerpoint/2010/main" val="3953277849"/>
              </p:ext>
            </p:extLst>
          </p:nvPr>
        </p:nvGraphicFramePr>
        <p:xfrm>
          <a:off x="1976846" y="3137157"/>
          <a:ext cx="8122194" cy="2011680"/>
        </p:xfrm>
        <a:graphic>
          <a:graphicData uri="http://schemas.openxmlformats.org/drawingml/2006/table">
            <a:tbl>
              <a:tblPr firstRow="1" bandRow="1">
                <a:tableStyleId>{5C22544A-7EE6-4342-B048-85BDC9FD1C3A}</a:tableStyleId>
              </a:tblPr>
              <a:tblGrid>
                <a:gridCol w="8122194">
                  <a:extLst>
                    <a:ext uri="{9D8B030D-6E8A-4147-A177-3AD203B41FA5}">
                      <a16:colId xmlns:a16="http://schemas.microsoft.com/office/drawing/2014/main" val="1236227049"/>
                    </a:ext>
                  </a:extLst>
                </a:gridCol>
              </a:tblGrid>
              <a:tr h="370840">
                <a:tc>
                  <a:txBody>
                    <a:bodyPr/>
                    <a:lstStyle/>
                    <a:p>
                      <a:pPr algn="ctr"/>
                      <a:r>
                        <a:rPr lang="en-US" sz="2400" dirty="0">
                          <a:latin typeface="Overpass" pitchFamily="2" charset="77"/>
                        </a:rPr>
                        <a:t>Behaviors</a:t>
                      </a:r>
                    </a:p>
                  </a:txBody>
                  <a:tcPr/>
                </a:tc>
                <a:extLst>
                  <a:ext uri="{0D108BD9-81ED-4DB2-BD59-A6C34878D82A}">
                    <a16:rowId xmlns:a16="http://schemas.microsoft.com/office/drawing/2014/main" val="42773017"/>
                  </a:ext>
                </a:extLst>
              </a:tr>
              <a:tr h="370840">
                <a:tc>
                  <a:txBody>
                    <a:bodyPr/>
                    <a:lstStyle/>
                    <a:p>
                      <a:r>
                        <a:rPr lang="en-US" dirty="0"/>
                        <a:t>Meet with the Executive Director and Development Professional to find out how you can be useful at this time. </a:t>
                      </a:r>
                    </a:p>
                  </a:txBody>
                  <a:tcPr/>
                </a:tc>
                <a:extLst>
                  <a:ext uri="{0D108BD9-81ED-4DB2-BD59-A6C34878D82A}">
                    <a16:rowId xmlns:a16="http://schemas.microsoft.com/office/drawing/2014/main" val="1018311614"/>
                  </a:ext>
                </a:extLst>
              </a:tr>
              <a:tr h="370840">
                <a:tc>
                  <a:txBody>
                    <a:bodyPr/>
                    <a:lstStyle/>
                    <a:p>
                      <a:r>
                        <a:rPr lang="en-US" dirty="0"/>
                        <a:t>With the blessing of the staff, if you have connections that would be useful for development, make an introduction to the agency. If you can’t meet in person, be creative about how to do that. </a:t>
                      </a:r>
                    </a:p>
                  </a:txBody>
                  <a:tcPr/>
                </a:tc>
                <a:extLst>
                  <a:ext uri="{0D108BD9-81ED-4DB2-BD59-A6C34878D82A}">
                    <a16:rowId xmlns:a16="http://schemas.microsoft.com/office/drawing/2014/main" val="3892817339"/>
                  </a:ext>
                </a:extLst>
              </a:tr>
            </a:tbl>
          </a:graphicData>
        </a:graphic>
      </p:graphicFrame>
    </p:spTree>
    <p:extLst>
      <p:ext uri="{BB962C8B-B14F-4D97-AF65-F5344CB8AC3E}">
        <p14:creationId xmlns:p14="http://schemas.microsoft.com/office/powerpoint/2010/main" val="422107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F4DB74-E6A2-4740-B990-22C51FBDF3AB}"/>
              </a:ext>
            </a:extLst>
          </p:cNvPr>
          <p:cNvSpPr txBox="1"/>
          <p:nvPr/>
        </p:nvSpPr>
        <p:spPr>
          <a:xfrm>
            <a:off x="574401" y="503095"/>
            <a:ext cx="10900955" cy="1231106"/>
          </a:xfrm>
          <a:prstGeom prst="rect">
            <a:avLst/>
          </a:prstGeom>
          <a:solidFill>
            <a:schemeClr val="bg1">
              <a:alpha val="74000"/>
            </a:schemeClr>
          </a:solidFill>
        </p:spPr>
        <p:txBody>
          <a:bodyPr wrap="square" rtlCol="0">
            <a:spAutoFit/>
          </a:bodyPr>
          <a:lstStyle/>
          <a:p>
            <a:pPr algn="ctr"/>
            <a:r>
              <a:rPr lang="en-US" sz="2800" b="1" dirty="0">
                <a:latin typeface="Overpass" pitchFamily="2" charset="77"/>
              </a:rPr>
              <a:t>What are ways </a:t>
            </a:r>
            <a:r>
              <a:rPr lang="en-US" sz="2800" b="1" dirty="0">
                <a:solidFill>
                  <a:schemeClr val="accent2"/>
                </a:solidFill>
                <a:latin typeface="Overpass" pitchFamily="2" charset="77"/>
              </a:rPr>
              <a:t>Program Staff</a:t>
            </a:r>
          </a:p>
          <a:p>
            <a:pPr algn="ctr"/>
            <a:r>
              <a:rPr lang="en-US" sz="2800" b="1" dirty="0">
                <a:latin typeface="Overpass" pitchFamily="2" charset="77"/>
              </a:rPr>
              <a:t>Can Lead a Culture of Philanthropy? </a:t>
            </a:r>
          </a:p>
          <a:p>
            <a:endParaRPr lang="en-US" dirty="0"/>
          </a:p>
        </p:txBody>
      </p:sp>
      <p:cxnSp>
        <p:nvCxnSpPr>
          <p:cNvPr id="7" name="Straight Connector 6">
            <a:extLst>
              <a:ext uri="{FF2B5EF4-FFF2-40B4-BE49-F238E27FC236}">
                <a16:creationId xmlns:a16="http://schemas.microsoft.com/office/drawing/2014/main" id="{51B7EB9E-6898-694F-8A23-0D0C5F41F340}"/>
              </a:ext>
            </a:extLst>
          </p:cNvPr>
          <p:cNvCxnSpPr/>
          <p:nvPr/>
        </p:nvCxnSpPr>
        <p:spPr>
          <a:xfrm>
            <a:off x="1785257" y="5864009"/>
            <a:ext cx="0" cy="6463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D9265715-812E-BB4D-BE91-7981F8821297}"/>
              </a:ext>
            </a:extLst>
          </p:cNvPr>
          <p:cNvGraphicFramePr>
            <a:graphicFrameLocks noGrp="1"/>
          </p:cNvGraphicFramePr>
          <p:nvPr>
            <p:extLst>
              <p:ext uri="{D42A27DB-BD31-4B8C-83A1-F6EECF244321}">
                <p14:modId xmlns:p14="http://schemas.microsoft.com/office/powerpoint/2010/main" val="2991454956"/>
              </p:ext>
            </p:extLst>
          </p:nvPr>
        </p:nvGraphicFramePr>
        <p:xfrm>
          <a:off x="1971040" y="1605633"/>
          <a:ext cx="8128000" cy="1468120"/>
        </p:xfrm>
        <a:graphic>
          <a:graphicData uri="http://schemas.openxmlformats.org/drawingml/2006/table">
            <a:tbl>
              <a:tblPr firstRow="1" bandRow="1">
                <a:tableStyleId>{21E4AEA4-8DFA-4A89-87EB-49C32662AFE0}</a:tableStyleId>
              </a:tblPr>
              <a:tblGrid>
                <a:gridCol w="8128000">
                  <a:extLst>
                    <a:ext uri="{9D8B030D-6E8A-4147-A177-3AD203B41FA5}">
                      <a16:colId xmlns:a16="http://schemas.microsoft.com/office/drawing/2014/main" val="1236227049"/>
                    </a:ext>
                  </a:extLst>
                </a:gridCol>
              </a:tblGrid>
              <a:tr h="370840">
                <a:tc>
                  <a:txBody>
                    <a:bodyPr/>
                    <a:lstStyle/>
                    <a:p>
                      <a:pPr algn="ctr"/>
                      <a:r>
                        <a:rPr lang="en-US" sz="2400" dirty="0"/>
                        <a:t>Hearts &amp; Minds</a:t>
                      </a:r>
                      <a:endParaRPr lang="en-US" sz="2400" dirty="0">
                        <a:latin typeface="Overpass" pitchFamily="2" charset="77"/>
                      </a:endParaRPr>
                    </a:p>
                  </a:txBody>
                  <a:tcPr/>
                </a:tc>
                <a:extLst>
                  <a:ext uri="{0D108BD9-81ED-4DB2-BD59-A6C34878D82A}">
                    <a16:rowId xmlns:a16="http://schemas.microsoft.com/office/drawing/2014/main" val="42773017"/>
                  </a:ext>
                </a:extLst>
              </a:tr>
              <a:tr h="370840">
                <a:tc>
                  <a:txBody>
                    <a:bodyPr/>
                    <a:lstStyle/>
                    <a:p>
                      <a:r>
                        <a:rPr lang="en-US" dirty="0"/>
                        <a:t>Start with yourself: Get grounded and conscious of what you are grateful for. </a:t>
                      </a:r>
                    </a:p>
                  </a:txBody>
                  <a:tcPr/>
                </a:tc>
                <a:extLst>
                  <a:ext uri="{0D108BD9-81ED-4DB2-BD59-A6C34878D82A}">
                    <a16:rowId xmlns:a16="http://schemas.microsoft.com/office/drawing/2014/main" val="1018311614"/>
                  </a:ext>
                </a:extLst>
              </a:tr>
              <a:tr h="370840">
                <a:tc>
                  <a:txBody>
                    <a:bodyPr/>
                    <a:lstStyle/>
                    <a:p>
                      <a:r>
                        <a:rPr lang="en-US" dirty="0"/>
                        <a:t>Pass out gratitude generously. Lead from what might be possible if we put forth our best effort. </a:t>
                      </a:r>
                    </a:p>
                  </a:txBody>
                  <a:tcPr/>
                </a:tc>
                <a:extLst>
                  <a:ext uri="{0D108BD9-81ED-4DB2-BD59-A6C34878D82A}">
                    <a16:rowId xmlns:a16="http://schemas.microsoft.com/office/drawing/2014/main" val="3892817339"/>
                  </a:ext>
                </a:extLst>
              </a:tr>
            </a:tbl>
          </a:graphicData>
        </a:graphic>
      </p:graphicFrame>
      <p:graphicFrame>
        <p:nvGraphicFramePr>
          <p:cNvPr id="9" name="Table 8">
            <a:extLst>
              <a:ext uri="{FF2B5EF4-FFF2-40B4-BE49-F238E27FC236}">
                <a16:creationId xmlns:a16="http://schemas.microsoft.com/office/drawing/2014/main" id="{2D6CE0BA-E777-CD47-BB14-52871329E5A9}"/>
              </a:ext>
            </a:extLst>
          </p:cNvPr>
          <p:cNvGraphicFramePr>
            <a:graphicFrameLocks noGrp="1"/>
          </p:cNvGraphicFramePr>
          <p:nvPr>
            <p:extLst>
              <p:ext uri="{D42A27DB-BD31-4B8C-83A1-F6EECF244321}">
                <p14:modId xmlns:p14="http://schemas.microsoft.com/office/powerpoint/2010/main" val="1375766780"/>
              </p:ext>
            </p:extLst>
          </p:nvPr>
        </p:nvGraphicFramePr>
        <p:xfrm>
          <a:off x="1959428" y="5012669"/>
          <a:ext cx="8130903" cy="1468120"/>
        </p:xfrm>
        <a:graphic>
          <a:graphicData uri="http://schemas.openxmlformats.org/drawingml/2006/table">
            <a:tbl>
              <a:tblPr firstRow="1" bandRow="1">
                <a:tableStyleId>{93296810-A885-4BE3-A3E7-6D5BEEA58F35}</a:tableStyleId>
              </a:tblPr>
              <a:tblGrid>
                <a:gridCol w="8130903">
                  <a:extLst>
                    <a:ext uri="{9D8B030D-6E8A-4147-A177-3AD203B41FA5}">
                      <a16:colId xmlns:a16="http://schemas.microsoft.com/office/drawing/2014/main" val="1236227049"/>
                    </a:ext>
                  </a:extLst>
                </a:gridCol>
              </a:tblGrid>
              <a:tr h="370840">
                <a:tc>
                  <a:txBody>
                    <a:bodyPr/>
                    <a:lstStyle/>
                    <a:p>
                      <a:pPr algn="ctr"/>
                      <a:r>
                        <a:rPr lang="en-US" sz="2400" dirty="0"/>
                        <a:t>Structures</a:t>
                      </a:r>
                      <a:endParaRPr lang="en-US" sz="2400" dirty="0">
                        <a:latin typeface="Overpass" pitchFamily="2" charset="77"/>
                      </a:endParaRPr>
                    </a:p>
                  </a:txBody>
                  <a:tcPr/>
                </a:tc>
                <a:extLst>
                  <a:ext uri="{0D108BD9-81ED-4DB2-BD59-A6C34878D82A}">
                    <a16:rowId xmlns:a16="http://schemas.microsoft.com/office/drawing/2014/main" val="427730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 all program staff meetings with a mission moment. Gather inspiring stories from your clients or family members and save them. Share them with development.</a:t>
                      </a:r>
                    </a:p>
                  </a:txBody>
                  <a:tcPr/>
                </a:tc>
                <a:extLst>
                  <a:ext uri="{0D108BD9-81ED-4DB2-BD59-A6C34878D82A}">
                    <a16:rowId xmlns:a16="http://schemas.microsoft.com/office/drawing/2014/main" val="1018311614"/>
                  </a:ext>
                </a:extLst>
              </a:tr>
              <a:tr h="370840">
                <a:tc>
                  <a:txBody>
                    <a:bodyPr/>
                    <a:lstStyle/>
                    <a:p>
                      <a:r>
                        <a:rPr lang="en-US" dirty="0"/>
                        <a:t>Organize a group of volunteers to provide something needed by the agency.</a:t>
                      </a:r>
                    </a:p>
                  </a:txBody>
                  <a:tcPr/>
                </a:tc>
                <a:extLst>
                  <a:ext uri="{0D108BD9-81ED-4DB2-BD59-A6C34878D82A}">
                    <a16:rowId xmlns:a16="http://schemas.microsoft.com/office/drawing/2014/main" val="3892817339"/>
                  </a:ext>
                </a:extLst>
              </a:tr>
            </a:tbl>
          </a:graphicData>
        </a:graphic>
      </p:graphicFrame>
      <p:graphicFrame>
        <p:nvGraphicFramePr>
          <p:cNvPr id="10" name="Table 9">
            <a:extLst>
              <a:ext uri="{FF2B5EF4-FFF2-40B4-BE49-F238E27FC236}">
                <a16:creationId xmlns:a16="http://schemas.microsoft.com/office/drawing/2014/main" id="{9B8513E7-9886-4047-B177-0470F8406295}"/>
              </a:ext>
            </a:extLst>
          </p:cNvPr>
          <p:cNvGraphicFramePr>
            <a:graphicFrameLocks noGrp="1"/>
          </p:cNvGraphicFramePr>
          <p:nvPr>
            <p:extLst>
              <p:ext uri="{D42A27DB-BD31-4B8C-83A1-F6EECF244321}">
                <p14:modId xmlns:p14="http://schemas.microsoft.com/office/powerpoint/2010/main" val="4278486373"/>
              </p:ext>
            </p:extLst>
          </p:nvPr>
        </p:nvGraphicFramePr>
        <p:xfrm>
          <a:off x="1968137" y="3171991"/>
          <a:ext cx="8122194" cy="1742440"/>
        </p:xfrm>
        <a:graphic>
          <a:graphicData uri="http://schemas.openxmlformats.org/drawingml/2006/table">
            <a:tbl>
              <a:tblPr firstRow="1" bandRow="1">
                <a:tableStyleId>{5C22544A-7EE6-4342-B048-85BDC9FD1C3A}</a:tableStyleId>
              </a:tblPr>
              <a:tblGrid>
                <a:gridCol w="8122194">
                  <a:extLst>
                    <a:ext uri="{9D8B030D-6E8A-4147-A177-3AD203B41FA5}">
                      <a16:colId xmlns:a16="http://schemas.microsoft.com/office/drawing/2014/main" val="1236227049"/>
                    </a:ext>
                  </a:extLst>
                </a:gridCol>
              </a:tblGrid>
              <a:tr h="370840">
                <a:tc>
                  <a:txBody>
                    <a:bodyPr/>
                    <a:lstStyle/>
                    <a:p>
                      <a:pPr algn="ctr"/>
                      <a:r>
                        <a:rPr lang="en-US" sz="2400" dirty="0">
                          <a:latin typeface="Overpass" pitchFamily="2" charset="77"/>
                        </a:rPr>
                        <a:t>Behaviors</a:t>
                      </a:r>
                    </a:p>
                  </a:txBody>
                  <a:tcPr/>
                </a:tc>
                <a:extLst>
                  <a:ext uri="{0D108BD9-81ED-4DB2-BD59-A6C34878D82A}">
                    <a16:rowId xmlns:a16="http://schemas.microsoft.com/office/drawing/2014/main" val="42773017"/>
                  </a:ext>
                </a:extLst>
              </a:tr>
              <a:tr h="370840">
                <a:tc>
                  <a:txBody>
                    <a:bodyPr/>
                    <a:lstStyle/>
                    <a:p>
                      <a:r>
                        <a:rPr lang="en-US" dirty="0"/>
                        <a:t>Share connections in the community (vendors, family members, donors, government agencies) with development staff. Strategize with development on how to engage people.</a:t>
                      </a:r>
                    </a:p>
                  </a:txBody>
                  <a:tcPr/>
                </a:tc>
                <a:extLst>
                  <a:ext uri="{0D108BD9-81ED-4DB2-BD59-A6C34878D82A}">
                    <a16:rowId xmlns:a16="http://schemas.microsoft.com/office/drawing/2014/main" val="1018311614"/>
                  </a:ext>
                </a:extLst>
              </a:tr>
              <a:tr h="370840">
                <a:tc>
                  <a:txBody>
                    <a:bodyPr/>
                    <a:lstStyle/>
                    <a:p>
                      <a:r>
                        <a:rPr lang="en-US" dirty="0"/>
                        <a:t>Get good at talking about the agency and the impact of your work. </a:t>
                      </a:r>
                    </a:p>
                  </a:txBody>
                  <a:tcPr/>
                </a:tc>
                <a:extLst>
                  <a:ext uri="{0D108BD9-81ED-4DB2-BD59-A6C34878D82A}">
                    <a16:rowId xmlns:a16="http://schemas.microsoft.com/office/drawing/2014/main" val="3892817339"/>
                  </a:ext>
                </a:extLst>
              </a:tr>
            </a:tbl>
          </a:graphicData>
        </a:graphic>
      </p:graphicFrame>
    </p:spTree>
    <p:extLst>
      <p:ext uri="{BB962C8B-B14F-4D97-AF65-F5344CB8AC3E}">
        <p14:creationId xmlns:p14="http://schemas.microsoft.com/office/powerpoint/2010/main" val="349128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797810-DF30-7144-ADA6-15ECED22BE0E}"/>
              </a:ext>
            </a:extLst>
          </p:cNvPr>
          <p:cNvSpPr>
            <a:spLocks noGrp="1"/>
          </p:cNvSpPr>
          <p:nvPr>
            <p:ph type="sldNum" sz="quarter" idx="12"/>
          </p:nvPr>
        </p:nvSpPr>
        <p:spPr/>
        <p:txBody>
          <a:bodyPr/>
          <a:lstStyle/>
          <a:p>
            <a:fld id="{4AA5DD1F-48FA-CA4C-8A88-42D3D43B88F8}" type="slidenum">
              <a:rPr lang="en-US" smtClean="0"/>
              <a:t>42</a:t>
            </a:fld>
            <a:endParaRPr lang="en-US" dirty="0"/>
          </a:p>
        </p:txBody>
      </p:sp>
      <p:pic>
        <p:nvPicPr>
          <p:cNvPr id="5" name="Picture 4" descr="A person riding a skateboard up the side of a ramp&#10;&#10;Description automatically generated">
            <a:extLst>
              <a:ext uri="{FF2B5EF4-FFF2-40B4-BE49-F238E27FC236}">
                <a16:creationId xmlns:a16="http://schemas.microsoft.com/office/drawing/2014/main" id="{542DE376-2901-3840-8E9A-DEA56B14D84A}"/>
              </a:ext>
            </a:extLst>
          </p:cNvPr>
          <p:cNvPicPr>
            <a:picLocks noChangeAspect="1"/>
          </p:cNvPicPr>
          <p:nvPr/>
        </p:nvPicPr>
        <p:blipFill>
          <a:blip r:embed="rId2"/>
          <a:stretch>
            <a:fillRect/>
          </a:stretch>
        </p:blipFill>
        <p:spPr>
          <a:xfrm>
            <a:off x="-1" y="0"/>
            <a:ext cx="4950823" cy="6850412"/>
          </a:xfrm>
          <a:prstGeom prst="rect">
            <a:avLst/>
          </a:prstGeom>
        </p:spPr>
      </p:pic>
      <p:sp>
        <p:nvSpPr>
          <p:cNvPr id="6" name="Rectangle 5">
            <a:extLst>
              <a:ext uri="{FF2B5EF4-FFF2-40B4-BE49-F238E27FC236}">
                <a16:creationId xmlns:a16="http://schemas.microsoft.com/office/drawing/2014/main" id="{85AB8329-2F54-8241-8521-40CBD1E89507}"/>
              </a:ext>
            </a:extLst>
          </p:cNvPr>
          <p:cNvSpPr/>
          <p:nvPr/>
        </p:nvSpPr>
        <p:spPr>
          <a:xfrm>
            <a:off x="2413975" y="6606059"/>
            <a:ext cx="1890261" cy="230832"/>
          </a:xfrm>
          <a:prstGeom prst="rect">
            <a:avLst/>
          </a:prstGeom>
        </p:spPr>
        <p:txBody>
          <a:bodyPr wrap="none">
            <a:spAutoFit/>
          </a:bodyPr>
          <a:lstStyle/>
          <a:p>
            <a:r>
              <a:rPr lang="en-US" sz="900" dirty="0">
                <a:solidFill>
                  <a:schemeClr val="accent1"/>
                </a:solidFill>
                <a:latin typeface="Helvetica" pitchFamily="2" charset="0"/>
              </a:rPr>
              <a:t>Photo by </a:t>
            </a:r>
            <a:r>
              <a:rPr lang="en-US" sz="900" dirty="0">
                <a:solidFill>
                  <a:schemeClr val="accent1"/>
                </a:solidFill>
                <a:latin typeface="Helvetica" pitchFamily="2" charset="0"/>
                <a:hlinkClick r:id="rId3">
                  <a:extLst>
                    <a:ext uri="{A12FA001-AC4F-418D-AE19-62706E023703}">
                      <ahyp:hlinkClr xmlns:ahyp="http://schemas.microsoft.com/office/drawing/2018/hyperlinkcolor" val="tx"/>
                    </a:ext>
                  </a:extLst>
                </a:hlinkClick>
              </a:rPr>
              <a:t>Allie Smith</a:t>
            </a:r>
            <a:r>
              <a:rPr lang="en-US" sz="900" dirty="0">
                <a:solidFill>
                  <a:schemeClr val="accent1"/>
                </a:solidFill>
                <a:latin typeface="Helvetica" pitchFamily="2" charset="0"/>
              </a:rPr>
              <a:t> on </a:t>
            </a:r>
            <a:r>
              <a:rPr lang="en-US" sz="900" dirty="0">
                <a:solidFill>
                  <a:schemeClr val="accent1"/>
                </a:solidFill>
                <a:latin typeface="Helvetica" pitchFamily="2" charset="0"/>
                <a:hlinkClick r:id="rId4">
                  <a:extLst>
                    <a:ext uri="{A12FA001-AC4F-418D-AE19-62706E023703}">
                      <ahyp:hlinkClr xmlns:ahyp="http://schemas.microsoft.com/office/drawing/2018/hyperlinkcolor" val="tx"/>
                    </a:ext>
                  </a:extLst>
                </a:hlinkClick>
              </a:rPr>
              <a:t>Unsplash</a:t>
            </a:r>
            <a:endParaRPr lang="en-US" sz="900" dirty="0">
              <a:solidFill>
                <a:schemeClr val="accent1"/>
              </a:solidFill>
              <a:latin typeface="Helvetica" pitchFamily="2" charset="0"/>
            </a:endParaRPr>
          </a:p>
        </p:txBody>
      </p:sp>
      <p:sp>
        <p:nvSpPr>
          <p:cNvPr id="7" name="TextBox 6">
            <a:extLst>
              <a:ext uri="{FF2B5EF4-FFF2-40B4-BE49-F238E27FC236}">
                <a16:creationId xmlns:a16="http://schemas.microsoft.com/office/drawing/2014/main" id="{FDDFBC32-440A-A746-8621-973E29F51A85}"/>
              </a:ext>
            </a:extLst>
          </p:cNvPr>
          <p:cNvSpPr txBox="1"/>
          <p:nvPr/>
        </p:nvSpPr>
        <p:spPr>
          <a:xfrm>
            <a:off x="5929787" y="395588"/>
            <a:ext cx="5643154" cy="4701287"/>
          </a:xfrm>
          <a:prstGeom prst="rect">
            <a:avLst/>
          </a:prstGeom>
          <a:noFill/>
        </p:spPr>
        <p:txBody>
          <a:bodyPr wrap="square" rtlCol="0">
            <a:spAutoFit/>
          </a:bodyPr>
          <a:lstStyle/>
          <a:p>
            <a:pPr marL="257175" indent="-257175">
              <a:buAutoNum type="arabicPeriod"/>
            </a:pPr>
            <a:endParaRPr lang="en-US" sz="1350" dirty="0"/>
          </a:p>
          <a:p>
            <a:pPr marL="257175" indent="-257175">
              <a:buAutoNum type="arabicPeriod"/>
            </a:pPr>
            <a:endParaRPr lang="en-US" sz="1350" dirty="0">
              <a:latin typeface="Overpass" pitchFamily="2" charset="77"/>
            </a:endParaRPr>
          </a:p>
          <a:p>
            <a:pPr algn="ctr"/>
            <a:r>
              <a:rPr lang="en-US" sz="3200" b="1" dirty="0">
                <a:solidFill>
                  <a:schemeClr val="bg1"/>
                </a:solidFill>
                <a:latin typeface="Overpass" pitchFamily="2" charset="77"/>
              </a:rPr>
              <a:t>3 Points for Building a Culture of Philanthropy</a:t>
            </a:r>
          </a:p>
          <a:p>
            <a:pPr algn="ctr"/>
            <a:endParaRPr lang="en-US" sz="1350" dirty="0">
              <a:solidFill>
                <a:schemeClr val="bg1"/>
              </a:solidFill>
              <a:latin typeface="Overpass" pitchFamily="2" charset="77"/>
            </a:endParaRPr>
          </a:p>
          <a:p>
            <a:pPr marL="257175" indent="-257175">
              <a:buAutoNum type="arabicPeriod"/>
            </a:pPr>
            <a:endParaRPr lang="en-US" sz="1350" dirty="0">
              <a:solidFill>
                <a:schemeClr val="bg1"/>
              </a:solidFill>
              <a:latin typeface="Overpass" pitchFamily="2" charset="77"/>
            </a:endParaRPr>
          </a:p>
          <a:p>
            <a:pPr marL="257175" indent="-257175">
              <a:buAutoNum type="arabicPeriod"/>
            </a:pPr>
            <a:endParaRPr lang="en-US" sz="1350" dirty="0">
              <a:solidFill>
                <a:schemeClr val="bg1"/>
              </a:solidFill>
              <a:latin typeface="Overpass" pitchFamily="2" charset="77"/>
            </a:endParaRPr>
          </a:p>
          <a:p>
            <a:pPr marL="257175" indent="-257175">
              <a:buAutoNum type="arabicPeriod"/>
            </a:pPr>
            <a:r>
              <a:rPr lang="en-US" sz="2800" dirty="0">
                <a:solidFill>
                  <a:schemeClr val="bg1"/>
                </a:solidFill>
                <a:latin typeface="Overpass" pitchFamily="2" charset="77"/>
              </a:rPr>
              <a:t> Take Care of Yourself</a:t>
            </a:r>
          </a:p>
          <a:p>
            <a:pPr marL="257175" indent="-257175">
              <a:buAutoNum type="arabicPeriod"/>
            </a:pPr>
            <a:endParaRPr lang="en-US" sz="2800" dirty="0">
              <a:solidFill>
                <a:schemeClr val="bg1"/>
              </a:solidFill>
              <a:latin typeface="Overpass" pitchFamily="2" charset="77"/>
            </a:endParaRPr>
          </a:p>
          <a:p>
            <a:pPr marL="257175" indent="-257175">
              <a:buAutoNum type="arabicPeriod"/>
            </a:pPr>
            <a:r>
              <a:rPr lang="en-US" sz="2800" dirty="0">
                <a:solidFill>
                  <a:schemeClr val="bg1"/>
                </a:solidFill>
                <a:latin typeface="Overpass" pitchFamily="2" charset="77"/>
              </a:rPr>
              <a:t> Shared Responsibility for Development</a:t>
            </a:r>
          </a:p>
          <a:p>
            <a:pPr marL="257175" indent="-257175">
              <a:buAutoNum type="arabicPeriod"/>
            </a:pPr>
            <a:endParaRPr lang="en-US" sz="2800" dirty="0">
              <a:solidFill>
                <a:schemeClr val="bg1"/>
              </a:solidFill>
              <a:latin typeface="Overpass" pitchFamily="2" charset="77"/>
            </a:endParaRPr>
          </a:p>
          <a:p>
            <a:pPr marL="257175" indent="-257175">
              <a:buAutoNum type="arabicPeriod"/>
            </a:pPr>
            <a:r>
              <a:rPr lang="en-US" sz="2800" dirty="0">
                <a:solidFill>
                  <a:schemeClr val="bg1"/>
                </a:solidFill>
                <a:latin typeface="Overpass" pitchFamily="2" charset="77"/>
              </a:rPr>
              <a:t> Strong Donor Relations</a:t>
            </a:r>
          </a:p>
        </p:txBody>
      </p:sp>
      <p:pic>
        <p:nvPicPr>
          <p:cNvPr id="12" name="Picture 11">
            <a:extLst>
              <a:ext uri="{FF2B5EF4-FFF2-40B4-BE49-F238E27FC236}">
                <a16:creationId xmlns:a16="http://schemas.microsoft.com/office/drawing/2014/main" id="{B6EF2940-D933-E544-83E6-76CBA8094A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32" y="4011022"/>
            <a:ext cx="3339756" cy="2083752"/>
          </a:xfrm>
          <a:prstGeom prst="rect">
            <a:avLst/>
          </a:prstGeom>
        </p:spPr>
      </p:pic>
      <p:sp>
        <p:nvSpPr>
          <p:cNvPr id="4" name="Oval 3">
            <a:extLst>
              <a:ext uri="{FF2B5EF4-FFF2-40B4-BE49-F238E27FC236}">
                <a16:creationId xmlns:a16="http://schemas.microsoft.com/office/drawing/2014/main" id="{B9F7DD82-3025-CC43-B66D-D6A80C11A1E8}"/>
              </a:ext>
            </a:extLst>
          </p:cNvPr>
          <p:cNvSpPr/>
          <p:nvPr/>
        </p:nvSpPr>
        <p:spPr>
          <a:xfrm>
            <a:off x="5375366" y="4143762"/>
            <a:ext cx="5580017" cy="1267097"/>
          </a:xfrm>
          <a:prstGeom prst="ellipse">
            <a:avLst/>
          </a:prstGeom>
          <a:noFill/>
          <a:ln w="412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788FB70-DC00-B34D-9E45-DDD53080E8AF}"/>
              </a:ext>
            </a:extLst>
          </p:cNvPr>
          <p:cNvSpPr txBox="1"/>
          <p:nvPr/>
        </p:nvSpPr>
        <p:spPr>
          <a:xfrm>
            <a:off x="5567481" y="5100674"/>
            <a:ext cx="6086237" cy="1569660"/>
          </a:xfrm>
          <a:prstGeom prst="rect">
            <a:avLst/>
          </a:prstGeom>
          <a:solidFill>
            <a:schemeClr val="tx1"/>
          </a:solidFill>
          <a:ln w="38100">
            <a:solidFill>
              <a:schemeClr val="accent2"/>
            </a:solidFill>
          </a:ln>
        </p:spPr>
        <p:txBody>
          <a:bodyPr wrap="square" rtlCol="0">
            <a:spAutoFit/>
          </a:bodyPr>
          <a:lstStyle/>
          <a:p>
            <a:r>
              <a:rPr lang="en-US" sz="2400" b="1" dirty="0">
                <a:solidFill>
                  <a:schemeClr val="accent2"/>
                </a:solidFill>
                <a:latin typeface="Overpass" pitchFamily="2" charset="77"/>
              </a:rPr>
              <a:t>BREAKOUT QUESTION:  </a:t>
            </a:r>
            <a:r>
              <a:rPr lang="en-US" sz="2400" dirty="0">
                <a:solidFill>
                  <a:schemeClr val="bg1"/>
                </a:solidFill>
                <a:latin typeface="Overpass" pitchFamily="2" charset="77"/>
              </a:rPr>
              <a:t>Are there ways that your organization has strengthened donor relations? </a:t>
            </a:r>
          </a:p>
          <a:p>
            <a:r>
              <a:rPr lang="en-US" sz="2400" dirty="0">
                <a:solidFill>
                  <a:schemeClr val="bg1"/>
                </a:solidFill>
                <a:latin typeface="Overpass" pitchFamily="2" charset="77"/>
              </a:rPr>
              <a:t>(Especially during COVID-19?) </a:t>
            </a:r>
          </a:p>
        </p:txBody>
      </p:sp>
    </p:spTree>
    <p:extLst>
      <p:ext uri="{BB962C8B-B14F-4D97-AF65-F5344CB8AC3E}">
        <p14:creationId xmlns:p14="http://schemas.microsoft.com/office/powerpoint/2010/main" val="1073073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 calcmode="lin" valueType="num">
                                      <p:cBhvr additive="base">
                                        <p:cTn id="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8" end="8"/>
                                            </p:txEl>
                                          </p:spTgt>
                                        </p:tgtEl>
                                        <p:attrNameLst>
                                          <p:attrName>style.visibility</p:attrName>
                                        </p:attrNameLst>
                                      </p:cBhvr>
                                      <p:to>
                                        <p:strVal val="visible"/>
                                      </p:to>
                                    </p:set>
                                    <p:anim calcmode="lin" valueType="num">
                                      <p:cBhvr additive="base">
                                        <p:cTn id="13"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10" end="10"/>
                                            </p:txEl>
                                          </p:spTgt>
                                        </p:tgtEl>
                                        <p:attrNameLst>
                                          <p:attrName>style.visibility</p:attrName>
                                        </p:attrNameLst>
                                      </p:cBhvr>
                                      <p:to>
                                        <p:strVal val="visible"/>
                                      </p:to>
                                    </p:set>
                                    <p:anim calcmode="lin" valueType="num">
                                      <p:cBhvr additive="base">
                                        <p:cTn id="19"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llet Train.jpg"/>
          <p:cNvPicPr>
            <a:picLocks noChangeAspect="1"/>
          </p:cNvPicPr>
          <p:nvPr/>
        </p:nvPicPr>
        <p:blipFill>
          <a:blip r:embed="rId2"/>
          <a:srcRect r="11792"/>
          <a:stretch>
            <a:fillRect/>
          </a:stretch>
        </p:blipFill>
        <p:spPr>
          <a:xfrm>
            <a:off x="0" y="-1"/>
            <a:ext cx="12192000" cy="6910917"/>
          </a:xfrm>
          <a:prstGeom prst="rect">
            <a:avLst/>
          </a:prstGeom>
          <a:solidFill>
            <a:srgbClr val="5D1897"/>
          </a:solidFill>
        </p:spPr>
      </p:pic>
      <p:sp>
        <p:nvSpPr>
          <p:cNvPr id="7" name="Slide Number Placeholder 6"/>
          <p:cNvSpPr>
            <a:spLocks noGrp="1"/>
          </p:cNvSpPr>
          <p:nvPr>
            <p:ph type="sldNum" sz="quarter" idx="12"/>
          </p:nvPr>
        </p:nvSpPr>
        <p:spPr/>
        <p:txBody>
          <a:bodyPr/>
          <a:lstStyle/>
          <a:p>
            <a:fld id="{721DA10F-A975-924A-AE42-73163D62FF67}" type="slidenum">
              <a:rPr lang="en-US" smtClean="0"/>
              <a:t>43</a:t>
            </a:fld>
            <a:endParaRPr lang="en-US"/>
          </a:p>
        </p:txBody>
      </p:sp>
      <p:sp>
        <p:nvSpPr>
          <p:cNvPr id="2" name="Rectangle 1">
            <a:extLst>
              <a:ext uri="{FF2B5EF4-FFF2-40B4-BE49-F238E27FC236}">
                <a16:creationId xmlns:a16="http://schemas.microsoft.com/office/drawing/2014/main" id="{1014FDB6-25EA-D24D-9189-55FCF4018EE2}"/>
              </a:ext>
            </a:extLst>
          </p:cNvPr>
          <p:cNvSpPr/>
          <p:nvPr/>
        </p:nvSpPr>
        <p:spPr>
          <a:xfrm>
            <a:off x="0" y="0"/>
            <a:ext cx="12191999" cy="6986528"/>
          </a:xfrm>
          <a:prstGeom prst="rect">
            <a:avLst/>
          </a:prstGeom>
          <a:solidFill>
            <a:schemeClr val="bg1">
              <a:alpha val="62000"/>
            </a:schemeClr>
          </a:solidFill>
        </p:spPr>
        <p:txBody>
          <a:bodyPr wrap="square">
            <a:spAutoFit/>
          </a:bodyPr>
          <a:lstStyle/>
          <a:p>
            <a:pPr algn="ctr"/>
            <a:endParaRPr lang="en-US" sz="1600" dirty="0">
              <a:solidFill>
                <a:schemeClr val="bg1"/>
              </a:solidFill>
              <a:latin typeface="Overpass" pitchFamily="2" charset="77"/>
            </a:endParaRPr>
          </a:p>
          <a:p>
            <a:pPr algn="ctr"/>
            <a:endParaRPr lang="en-US" sz="1600" dirty="0">
              <a:solidFill>
                <a:schemeClr val="bg1"/>
              </a:solidFill>
              <a:latin typeface="Overpass" pitchFamily="2" charset="77"/>
            </a:endParaRPr>
          </a:p>
          <a:p>
            <a:pPr algn="ctr"/>
            <a:r>
              <a:rPr lang="en-US" sz="3200" dirty="0">
                <a:solidFill>
                  <a:schemeClr val="tx2"/>
                </a:solidFill>
                <a:latin typeface="Overpass" pitchFamily="2" charset="77"/>
              </a:rPr>
              <a:t>Ways to Connect With Donors NOW </a:t>
            </a:r>
          </a:p>
          <a:p>
            <a:endParaRPr lang="en-US" sz="1000" dirty="0">
              <a:solidFill>
                <a:schemeClr val="tx2"/>
              </a:solidFill>
              <a:latin typeface="Overpass" pitchFamily="2" charset="77"/>
            </a:endParaRPr>
          </a:p>
          <a:p>
            <a:endParaRPr lang="en-US" sz="1000" dirty="0">
              <a:solidFill>
                <a:schemeClr val="tx2"/>
              </a:solidFill>
              <a:latin typeface="Overpass" pitchFamily="2" charset="77"/>
            </a:endParaRPr>
          </a:p>
          <a:p>
            <a:pPr marL="514350" indent="-514350">
              <a:buFont typeface="+mj-lt"/>
              <a:buAutoNum type="arabicPeriod"/>
            </a:pPr>
            <a:r>
              <a:rPr lang="en-US" sz="2800" dirty="0">
                <a:solidFill>
                  <a:schemeClr val="tx2"/>
                </a:solidFill>
                <a:latin typeface="Overpass" pitchFamily="2" charset="77"/>
              </a:rPr>
              <a:t>Stay Connected and Increase Communication –Maintain an Attitude of Gratitude </a:t>
            </a:r>
          </a:p>
          <a:p>
            <a:pPr marL="514350" indent="-514350">
              <a:buFont typeface="+mj-lt"/>
              <a:buAutoNum type="arabicPeriod"/>
            </a:pPr>
            <a:endParaRPr lang="en-US" sz="2800" dirty="0">
              <a:solidFill>
                <a:schemeClr val="tx2"/>
              </a:solidFill>
              <a:latin typeface="Overpass" pitchFamily="2" charset="77"/>
            </a:endParaRPr>
          </a:p>
          <a:p>
            <a:pPr marL="514350" indent="-514350">
              <a:buFont typeface="+mj-lt"/>
              <a:buAutoNum type="arabicPeriod"/>
            </a:pPr>
            <a:r>
              <a:rPr lang="en-US" sz="2800" dirty="0">
                <a:solidFill>
                  <a:schemeClr val="tx2"/>
                </a:solidFill>
                <a:latin typeface="Overpass" pitchFamily="2" charset="77"/>
              </a:rPr>
              <a:t>Go Small to have a Big Impact </a:t>
            </a:r>
          </a:p>
          <a:p>
            <a:pPr marL="514350" indent="-514350">
              <a:buFont typeface="+mj-lt"/>
              <a:buAutoNum type="arabicPeriod"/>
            </a:pPr>
            <a:endParaRPr lang="en-US" sz="2800" dirty="0">
              <a:solidFill>
                <a:schemeClr val="tx2"/>
              </a:solidFill>
              <a:latin typeface="Overpass" pitchFamily="2" charset="77"/>
            </a:endParaRPr>
          </a:p>
          <a:p>
            <a:pPr marL="514350" indent="-514350">
              <a:buFont typeface="+mj-lt"/>
              <a:buAutoNum type="arabicPeriod"/>
            </a:pPr>
            <a:r>
              <a:rPr lang="en-US" sz="2800" dirty="0">
                <a:solidFill>
                  <a:schemeClr val="tx2"/>
                </a:solidFill>
                <a:latin typeface="Overpass" pitchFamily="2" charset="77"/>
              </a:rPr>
              <a:t>Learn From the Past: Stay Cool </a:t>
            </a:r>
          </a:p>
          <a:p>
            <a:pPr marL="514350" indent="-514350">
              <a:buFont typeface="+mj-lt"/>
              <a:buAutoNum type="arabicPeriod"/>
            </a:pPr>
            <a:endParaRPr lang="en-US" sz="2800" dirty="0">
              <a:solidFill>
                <a:schemeClr val="tx2"/>
              </a:solidFill>
              <a:latin typeface="Overpass" pitchFamily="2" charset="77"/>
            </a:endParaRPr>
          </a:p>
          <a:p>
            <a:pPr marL="514350" indent="-514350">
              <a:buFont typeface="+mj-lt"/>
              <a:buAutoNum type="arabicPeriod"/>
            </a:pPr>
            <a:r>
              <a:rPr lang="en-US" sz="2800" dirty="0">
                <a:solidFill>
                  <a:schemeClr val="tx2"/>
                </a:solidFill>
                <a:latin typeface="Overpass" pitchFamily="2" charset="77"/>
              </a:rPr>
              <a:t>Communicate Clearly </a:t>
            </a:r>
          </a:p>
          <a:p>
            <a:pPr marL="514350" indent="-514350">
              <a:buFont typeface="+mj-lt"/>
              <a:buAutoNum type="arabicPeriod"/>
            </a:pPr>
            <a:endParaRPr lang="en-US" sz="2800" dirty="0">
              <a:solidFill>
                <a:schemeClr val="tx2"/>
              </a:solidFill>
              <a:latin typeface="Overpass" pitchFamily="2" charset="77"/>
            </a:endParaRPr>
          </a:p>
          <a:p>
            <a:pPr marL="514350" indent="-514350">
              <a:buFont typeface="+mj-lt"/>
              <a:buAutoNum type="arabicPeriod"/>
            </a:pPr>
            <a:r>
              <a:rPr lang="en-US" sz="2800" dirty="0">
                <a:solidFill>
                  <a:schemeClr val="tx2"/>
                </a:solidFill>
                <a:latin typeface="Overpass" pitchFamily="2" charset="77"/>
              </a:rPr>
              <a:t>Be Genuinely Relevant (And Only If It Applies) </a:t>
            </a:r>
          </a:p>
          <a:p>
            <a:pPr marL="514350" indent="-514350">
              <a:buFont typeface="+mj-lt"/>
              <a:buAutoNum type="arabicPeriod"/>
            </a:pPr>
            <a:endParaRPr lang="en-US" sz="2800" dirty="0">
              <a:solidFill>
                <a:schemeClr val="tx2"/>
              </a:solidFill>
              <a:latin typeface="Overpass" pitchFamily="2" charset="77"/>
            </a:endParaRPr>
          </a:p>
          <a:p>
            <a:pPr marL="514350" indent="-514350">
              <a:buFont typeface="+mj-lt"/>
              <a:buAutoNum type="arabicPeriod"/>
            </a:pPr>
            <a:r>
              <a:rPr lang="en-US" sz="2800" dirty="0">
                <a:solidFill>
                  <a:schemeClr val="tx2"/>
                </a:solidFill>
                <a:latin typeface="Overpass" pitchFamily="2" charset="77"/>
              </a:rPr>
              <a:t>Build or Maintain Structures to support a Culture of Philanthropy</a:t>
            </a:r>
          </a:p>
          <a:p>
            <a:pPr marL="514350" indent="-514350">
              <a:buFont typeface="+mj-lt"/>
              <a:buAutoNum type="arabicPeriod"/>
            </a:pPr>
            <a:endParaRPr lang="en-US" sz="2800" dirty="0">
              <a:solidFill>
                <a:schemeClr val="tx2"/>
              </a:solidFill>
              <a:latin typeface="Overpass" pitchFamily="2" charset="77"/>
            </a:endParaRPr>
          </a:p>
        </p:txBody>
      </p:sp>
    </p:spTree>
    <p:extLst>
      <p:ext uri="{BB962C8B-B14F-4D97-AF65-F5344CB8AC3E}">
        <p14:creationId xmlns:p14="http://schemas.microsoft.com/office/powerpoint/2010/main" val="1143471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additive="base">
                                        <p:cTn id="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 calcmode="lin" valueType="num">
                                      <p:cBhvr additive="base">
                                        <p:cTn id="1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anim calcmode="lin" valueType="num">
                                      <p:cBhvr additive="base">
                                        <p:cTn id="1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anim calcmode="lin" valueType="num">
                                      <p:cBhvr additive="base">
                                        <p:cTn id="25"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anim calcmode="lin" valueType="num">
                                      <p:cBhvr additive="base">
                                        <p:cTn id="31"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5" end="15"/>
                                            </p:txEl>
                                          </p:spTgt>
                                        </p:tgtEl>
                                        <p:attrNameLst>
                                          <p:attrName>style.visibility</p:attrName>
                                        </p:attrNameLst>
                                      </p:cBhvr>
                                      <p:to>
                                        <p:strVal val="visible"/>
                                      </p:to>
                                    </p:set>
                                    <p:anim calcmode="lin" valueType="num">
                                      <p:cBhvr additive="base">
                                        <p:cTn id="37" dur="500" fill="hold"/>
                                        <p:tgtEl>
                                          <p:spTgt spid="2">
                                            <p:txEl>
                                              <p:pRg st="15" end="1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815F561-05FE-5A4E-A53B-2862C0942C2A}"/>
              </a:ext>
            </a:extLst>
          </p:cNvPr>
          <p:cNvPicPr>
            <a:picLocks noChangeAspect="1"/>
          </p:cNvPicPr>
          <p:nvPr/>
        </p:nvPicPr>
        <p:blipFill>
          <a:blip r:embed="rId2"/>
          <a:stretch>
            <a:fillRect/>
          </a:stretch>
        </p:blipFill>
        <p:spPr>
          <a:xfrm>
            <a:off x="3669610" y="0"/>
            <a:ext cx="4852780" cy="6858000"/>
          </a:xfrm>
          <a:prstGeom prst="rect">
            <a:avLst/>
          </a:prstGeom>
        </p:spPr>
      </p:pic>
      <p:sp>
        <p:nvSpPr>
          <p:cNvPr id="4" name="Oval 3">
            <a:extLst>
              <a:ext uri="{FF2B5EF4-FFF2-40B4-BE49-F238E27FC236}">
                <a16:creationId xmlns:a16="http://schemas.microsoft.com/office/drawing/2014/main" id="{B5812B1B-D6CF-904C-9272-8ECCD4A7559D}"/>
              </a:ext>
            </a:extLst>
          </p:cNvPr>
          <p:cNvSpPr/>
          <p:nvPr/>
        </p:nvSpPr>
        <p:spPr>
          <a:xfrm>
            <a:off x="3669610" y="2812868"/>
            <a:ext cx="5178299" cy="70539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82EA558-FAA0-1944-8DF6-B191D78A5C98}"/>
              </a:ext>
            </a:extLst>
          </p:cNvPr>
          <p:cNvSpPr/>
          <p:nvPr/>
        </p:nvSpPr>
        <p:spPr>
          <a:xfrm>
            <a:off x="3669610" y="4130039"/>
            <a:ext cx="5178299" cy="70539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269A03E-ED28-DB4E-8F28-F7CECD4E6200}"/>
              </a:ext>
            </a:extLst>
          </p:cNvPr>
          <p:cNvSpPr/>
          <p:nvPr/>
        </p:nvSpPr>
        <p:spPr>
          <a:xfrm>
            <a:off x="3669609" y="6105796"/>
            <a:ext cx="5178299" cy="70539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96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Content Placeholder 3" descr="VGD Slides - COMBINED 10.25 (dragged).pdf">
            <a:extLst>
              <a:ext uri="{FF2B5EF4-FFF2-40B4-BE49-F238E27FC236}">
                <a16:creationId xmlns:a16="http://schemas.microsoft.com/office/drawing/2014/main" id="{DD680764-4139-C14E-87D9-7286C66C5AD9}"/>
              </a:ext>
            </a:extLst>
          </p:cNvPr>
          <p:cNvPicPr>
            <a:picLocks noChangeAspect="1"/>
          </p:cNvPicPr>
          <p:nvPr/>
        </p:nvPicPr>
        <p:blipFill>
          <a:blip r:embed="rId3">
            <a:extLst>
              <a:ext uri="{28A0092B-C50C-407E-A947-70E740481C1C}">
                <a14:useLocalDpi xmlns:a14="http://schemas.microsoft.com/office/drawing/2010/main" val="0"/>
              </a:ext>
            </a:extLst>
          </a:blip>
          <a:srcRect r="-2"/>
          <a:stretch>
            <a:fillRect/>
          </a:stretch>
        </p:blipFill>
        <p:spPr bwMode="auto">
          <a:xfrm>
            <a:off x="0" y="0"/>
            <a:ext cx="12192000" cy="733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FD01DEB-751A-3545-84BA-440C6491F326}"/>
              </a:ext>
            </a:extLst>
          </p:cNvPr>
          <p:cNvSpPr txBox="1"/>
          <p:nvPr/>
        </p:nvSpPr>
        <p:spPr>
          <a:xfrm rot="644132">
            <a:off x="3355093" y="777816"/>
            <a:ext cx="6473235" cy="830997"/>
          </a:xfrm>
          <a:prstGeom prst="rect">
            <a:avLst/>
          </a:prstGeom>
          <a:solidFill>
            <a:srgbClr val="FF0000"/>
          </a:solidFill>
        </p:spPr>
        <p:txBody>
          <a:bodyPr wrap="square" rtlCol="0">
            <a:spAutoFit/>
          </a:bodyPr>
          <a:lstStyle/>
          <a:p>
            <a:r>
              <a:rPr lang="en-US" sz="2400" dirty="0">
                <a:solidFill>
                  <a:schemeClr val="bg1"/>
                </a:solidFill>
                <a:latin typeface="Helvetica" charset="0"/>
                <a:ea typeface="Helvetica" charset="0"/>
                <a:cs typeface="Helvetica" charset="0"/>
              </a:rPr>
              <a:t>What conversations need to STOP, START or CONTINUE? (Hearts and Minds)</a:t>
            </a:r>
          </a:p>
        </p:txBody>
      </p:sp>
      <p:sp>
        <p:nvSpPr>
          <p:cNvPr id="4" name="TextBox 3">
            <a:extLst>
              <a:ext uri="{FF2B5EF4-FFF2-40B4-BE49-F238E27FC236}">
                <a16:creationId xmlns:a16="http://schemas.microsoft.com/office/drawing/2014/main" id="{1BAD3E12-020F-6140-BE17-6D3CFC2ADAC7}"/>
              </a:ext>
            </a:extLst>
          </p:cNvPr>
          <p:cNvSpPr txBox="1"/>
          <p:nvPr/>
        </p:nvSpPr>
        <p:spPr>
          <a:xfrm rot="21230951">
            <a:off x="2006288" y="2268628"/>
            <a:ext cx="6384985" cy="830997"/>
          </a:xfrm>
          <a:prstGeom prst="rect">
            <a:avLst/>
          </a:prstGeom>
          <a:solidFill>
            <a:srgbClr val="FF0000"/>
          </a:solidFill>
        </p:spPr>
        <p:txBody>
          <a:bodyPr wrap="square" rtlCol="0">
            <a:spAutoFit/>
          </a:bodyPr>
          <a:lstStyle/>
          <a:p>
            <a:r>
              <a:rPr lang="en-US" sz="2400" dirty="0">
                <a:solidFill>
                  <a:schemeClr val="bg1"/>
                </a:solidFill>
                <a:latin typeface="Helvetica" charset="0"/>
                <a:ea typeface="Helvetica" charset="0"/>
                <a:cs typeface="Helvetica" charset="0"/>
              </a:rPr>
              <a:t>What behaviors need to STOP, START OR CONTINUE? (Behaviors)</a:t>
            </a:r>
          </a:p>
        </p:txBody>
      </p:sp>
      <p:sp>
        <p:nvSpPr>
          <p:cNvPr id="5" name="TextBox 4">
            <a:extLst>
              <a:ext uri="{FF2B5EF4-FFF2-40B4-BE49-F238E27FC236}">
                <a16:creationId xmlns:a16="http://schemas.microsoft.com/office/drawing/2014/main" id="{69AC25EF-C78D-924C-8F8C-C42F2F84E18F}"/>
              </a:ext>
            </a:extLst>
          </p:cNvPr>
          <p:cNvSpPr txBox="1"/>
          <p:nvPr/>
        </p:nvSpPr>
        <p:spPr>
          <a:xfrm rot="596321">
            <a:off x="2679876" y="4495304"/>
            <a:ext cx="6384985" cy="830997"/>
          </a:xfrm>
          <a:prstGeom prst="rect">
            <a:avLst/>
          </a:prstGeom>
          <a:solidFill>
            <a:srgbClr val="FF0000"/>
          </a:solidFill>
        </p:spPr>
        <p:txBody>
          <a:bodyPr wrap="square" rtlCol="0">
            <a:spAutoFit/>
          </a:bodyPr>
          <a:lstStyle/>
          <a:p>
            <a:r>
              <a:rPr lang="en-US" sz="2400" dirty="0">
                <a:solidFill>
                  <a:schemeClr val="bg1"/>
                </a:solidFill>
                <a:latin typeface="Helvetica" charset="0"/>
                <a:ea typeface="Helvetica" charset="0"/>
                <a:cs typeface="Helvetica" charset="0"/>
              </a:rPr>
              <a:t>What structures do we need to put in place, take down or CONTINUE using? (Structures) </a:t>
            </a:r>
          </a:p>
        </p:txBody>
      </p:sp>
      <p:sp>
        <p:nvSpPr>
          <p:cNvPr id="2" name="Slide Number Placeholder 1">
            <a:extLst>
              <a:ext uri="{FF2B5EF4-FFF2-40B4-BE49-F238E27FC236}">
                <a16:creationId xmlns:a16="http://schemas.microsoft.com/office/drawing/2014/main" id="{8874B154-89ED-4F48-8344-C00BC77E9FD1}"/>
              </a:ext>
            </a:extLst>
          </p:cNvPr>
          <p:cNvSpPr>
            <a:spLocks noGrp="1"/>
          </p:cNvSpPr>
          <p:nvPr>
            <p:ph type="sldNum" sz="quarter" idx="12"/>
          </p:nvPr>
        </p:nvSpPr>
        <p:spPr/>
        <p:txBody>
          <a:bodyPr/>
          <a:lstStyle/>
          <a:p>
            <a:fld id="{4AA5DD1F-48FA-CA4C-8A88-42D3D43B88F8}" type="slidenum">
              <a:rPr lang="en-US" smtClean="0"/>
              <a:t>45</a:t>
            </a:fld>
            <a:endParaRPr lang="en-US" dirty="0"/>
          </a:p>
        </p:txBody>
      </p:sp>
      <p:pic>
        <p:nvPicPr>
          <p:cNvPr id="7" name="Picture 6">
            <a:extLst>
              <a:ext uri="{FF2B5EF4-FFF2-40B4-BE49-F238E27FC236}">
                <a16:creationId xmlns:a16="http://schemas.microsoft.com/office/drawing/2014/main" id="{171AE098-52DA-C84D-815C-233DFA155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965" y="4774248"/>
            <a:ext cx="3339756" cy="2083752"/>
          </a:xfrm>
          <a:prstGeom prst="rect">
            <a:avLst/>
          </a:prstGeom>
        </p:spPr>
      </p:pic>
      <p:sp>
        <p:nvSpPr>
          <p:cNvPr id="8" name="Text Box 4">
            <a:extLst>
              <a:ext uri="{FF2B5EF4-FFF2-40B4-BE49-F238E27FC236}">
                <a16:creationId xmlns:a16="http://schemas.microsoft.com/office/drawing/2014/main" id="{B568F8BA-2D35-C34E-8E2B-9B14894B1DFF}"/>
              </a:ext>
            </a:extLst>
          </p:cNvPr>
          <p:cNvSpPr txBox="1">
            <a:spLocks noChangeArrowheads="1"/>
          </p:cNvSpPr>
          <p:nvPr/>
        </p:nvSpPr>
        <p:spPr bwMode="auto">
          <a:xfrm>
            <a:off x="1677260" y="3521996"/>
            <a:ext cx="8698143" cy="584775"/>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3200" dirty="0">
                <a:latin typeface="Helvetica"/>
                <a:cs typeface="Helvetica"/>
              </a:rPr>
              <a:t>We will strengthen our organization by…</a:t>
            </a:r>
            <a:endParaRPr lang="en-US" sz="3200" b="1" dirty="0">
              <a:latin typeface="Helvetica"/>
              <a:cs typeface="Helvetica"/>
            </a:endParaRPr>
          </a:p>
        </p:txBody>
      </p:sp>
    </p:spTree>
    <p:extLst>
      <p:ext uri="{BB962C8B-B14F-4D97-AF65-F5344CB8AC3E}">
        <p14:creationId xmlns:p14="http://schemas.microsoft.com/office/powerpoint/2010/main" val="424092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Content Placeholder 4" descr="A picture containing outdoor, hydrant, fire, tree&#10;&#10;Description automatically generated">
            <a:extLst>
              <a:ext uri="{FF2B5EF4-FFF2-40B4-BE49-F238E27FC236}">
                <a16:creationId xmlns:a16="http://schemas.microsoft.com/office/drawing/2014/main" id="{99608142-7755-9647-BF21-31ECBA0AD285}"/>
              </a:ext>
            </a:extLst>
          </p:cNvPr>
          <p:cNvPicPr>
            <a:picLocks noChangeAspect="1"/>
          </p:cNvPicPr>
          <p:nvPr/>
        </p:nvPicPr>
        <p:blipFill rotWithShape="1">
          <a:blip r:embed="rId3"/>
          <a:srcRect b="15730"/>
          <a:stretch/>
        </p:blipFill>
        <p:spPr>
          <a:xfrm>
            <a:off x="-33207" y="11"/>
            <a:ext cx="12191980" cy="6857989"/>
          </a:xfrm>
          <a:prstGeom prst="rect">
            <a:avLst/>
          </a:prstGeom>
        </p:spPr>
      </p:pic>
      <p:sp>
        <p:nvSpPr>
          <p:cNvPr id="7" name="Cloud Callout 6">
            <a:extLst>
              <a:ext uri="{FF2B5EF4-FFF2-40B4-BE49-F238E27FC236}">
                <a16:creationId xmlns:a16="http://schemas.microsoft.com/office/drawing/2014/main" id="{28E4FCA9-CE3D-B141-837B-B98738DA8533}"/>
              </a:ext>
            </a:extLst>
          </p:cNvPr>
          <p:cNvSpPr/>
          <p:nvPr/>
        </p:nvSpPr>
        <p:spPr>
          <a:xfrm>
            <a:off x="6627627" y="373981"/>
            <a:ext cx="3892246" cy="1942012"/>
          </a:xfrm>
          <a:prstGeom prst="cloudCallout">
            <a:avLst>
              <a:gd name="adj1" fmla="val -60483"/>
              <a:gd name="adj2" fmla="val 4828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Overpass" pitchFamily="2" charset="77"/>
              </a:rPr>
              <a:t>Got Questions?</a:t>
            </a:r>
          </a:p>
        </p:txBody>
      </p:sp>
    </p:spTree>
    <p:extLst>
      <p:ext uri="{BB962C8B-B14F-4D97-AF65-F5344CB8AC3E}">
        <p14:creationId xmlns:p14="http://schemas.microsoft.com/office/powerpoint/2010/main" val="620641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t="3415"/>
          <a:stretch>
            <a:fillRect/>
          </a:stretch>
        </p:blipFill>
        <p:spPr bwMode="auto">
          <a:xfrm>
            <a:off x="0" y="0"/>
            <a:ext cx="12192000" cy="6962920"/>
          </a:xfrm>
          <a:prstGeom prst="rect">
            <a:avLst/>
          </a:prstGeom>
          <a:noFill/>
          <a:ln w="9525">
            <a:noFill/>
            <a:miter lim="800000"/>
            <a:headEnd/>
            <a:tailEnd/>
          </a:ln>
          <a:effectLst/>
        </p:spPr>
      </p:pic>
      <p:sp>
        <p:nvSpPr>
          <p:cNvPr id="2" name="Slide Number Placeholder 1"/>
          <p:cNvSpPr txBox="1">
            <a:spLocks noGrp="1"/>
          </p:cNvSpPr>
          <p:nvPr/>
        </p:nvSpPr>
        <p:spPr>
          <a:xfrm>
            <a:off x="8077200" y="6356351"/>
            <a:ext cx="2133600" cy="365125"/>
          </a:xfrm>
          <a:prstGeom prst="rect">
            <a:avLst/>
          </a:prstGeom>
          <a:noFill/>
        </p:spPr>
        <p:txBody>
          <a:bodyPr anchor="ctr"/>
          <a:lstStyle/>
          <a:p>
            <a:pPr algn="r">
              <a:defRPr/>
            </a:pPr>
            <a:fld id="{5319795C-911D-4B5E-BF7A-7059FEB08985}" type="slidenum">
              <a:rPr lang="en-US" sz="1200">
                <a:solidFill>
                  <a:schemeClr val="tx1">
                    <a:tint val="75000"/>
                  </a:schemeClr>
                </a:solidFill>
              </a:rPr>
              <a:pPr algn="r">
                <a:defRPr/>
              </a:pPr>
              <a:t>47</a:t>
            </a:fld>
            <a:endParaRPr lang="en-US" sz="1200">
              <a:solidFill>
                <a:schemeClr val="tx1">
                  <a:tint val="75000"/>
                </a:schemeClr>
              </a:solidFill>
            </a:endParaRPr>
          </a:p>
        </p:txBody>
      </p:sp>
      <p:sp>
        <p:nvSpPr>
          <p:cNvPr id="58372" name="Text Box 4"/>
          <p:cNvSpPr txBox="1">
            <a:spLocks noChangeArrowheads="1"/>
          </p:cNvSpPr>
          <p:nvPr/>
        </p:nvSpPr>
        <p:spPr bwMode="auto">
          <a:xfrm>
            <a:off x="5878469" y="4109581"/>
            <a:ext cx="4397462" cy="1600438"/>
          </a:xfrm>
          <a:prstGeom prst="rect">
            <a:avLst/>
          </a:prstGeom>
          <a:solidFill>
            <a:srgbClr val="E6B9B8">
              <a:alpha val="24000"/>
            </a:srgbClr>
          </a:solidFill>
          <a:ln w="9525">
            <a:noFill/>
            <a:miter lim="800000"/>
            <a:headEnd/>
            <a:tailEnd/>
          </a:ln>
        </p:spPr>
        <p:txBody>
          <a:bodyPr wrap="square">
            <a:prstTxWarp prst="textNoShape">
              <a:avLst/>
            </a:prstTxWarp>
            <a:spAutoFit/>
          </a:bodyPr>
          <a:lstStyle/>
          <a:p>
            <a:pPr algn="r"/>
            <a:r>
              <a:rPr lang="en-US" sz="2600" dirty="0">
                <a:solidFill>
                  <a:srgbClr val="FFFFFF"/>
                </a:solidFill>
                <a:latin typeface="Helvetica"/>
                <a:cs typeface="Helvetica"/>
              </a:rPr>
              <a:t>The person who removes a mountain begins by carrying away small stones. </a:t>
            </a:r>
            <a:br>
              <a:rPr lang="en-US" sz="2800" dirty="0">
                <a:latin typeface="Helvetica"/>
                <a:cs typeface="Helvetica"/>
              </a:rPr>
            </a:br>
            <a:r>
              <a:rPr lang="en-US" sz="2000" b="1" dirty="0">
                <a:solidFill>
                  <a:srgbClr val="FFFFFF"/>
                </a:solidFill>
                <a:latin typeface="Helvetica"/>
                <a:cs typeface="Helvetica"/>
              </a:rPr>
              <a:t>Chinese proverb</a:t>
            </a:r>
          </a:p>
        </p:txBody>
      </p:sp>
    </p:spTree>
    <p:extLst>
      <p:ext uri="{BB962C8B-B14F-4D97-AF65-F5344CB8AC3E}">
        <p14:creationId xmlns:p14="http://schemas.microsoft.com/office/powerpoint/2010/main" val="3829630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E264AE-69C4-4014-A311-0830306C82E2}"/>
              </a:ext>
            </a:extLst>
          </p:cNvPr>
          <p:cNvPicPr>
            <a:picLocks noChangeAspect="1"/>
          </p:cNvPicPr>
          <p:nvPr/>
        </p:nvPicPr>
        <p:blipFill>
          <a:blip r:embed="rId2"/>
          <a:stretch>
            <a:fillRect/>
          </a:stretch>
        </p:blipFill>
        <p:spPr>
          <a:xfrm>
            <a:off x="1524000" y="6509031"/>
            <a:ext cx="1838759" cy="355600"/>
          </a:xfrm>
          <a:prstGeom prst="rect">
            <a:avLst/>
          </a:prstGeom>
        </p:spPr>
      </p:pic>
      <p:pic>
        <p:nvPicPr>
          <p:cNvPr id="6" name="Picture 5">
            <a:extLst>
              <a:ext uri="{FF2B5EF4-FFF2-40B4-BE49-F238E27FC236}">
                <a16:creationId xmlns:a16="http://schemas.microsoft.com/office/drawing/2014/main" id="{3466F699-34C5-4DB4-AB81-7A89C8DF78D3}"/>
              </a:ext>
            </a:extLst>
          </p:cNvPr>
          <p:cNvPicPr>
            <a:picLocks noChangeAspect="1"/>
          </p:cNvPicPr>
          <p:nvPr/>
        </p:nvPicPr>
        <p:blipFill>
          <a:blip r:embed="rId3"/>
          <a:stretch>
            <a:fillRect/>
          </a:stretch>
        </p:blipFill>
        <p:spPr>
          <a:xfrm>
            <a:off x="3351154" y="6513443"/>
            <a:ext cx="1903332" cy="355600"/>
          </a:xfrm>
          <a:prstGeom prst="rect">
            <a:avLst/>
          </a:prstGeom>
        </p:spPr>
      </p:pic>
      <p:pic>
        <p:nvPicPr>
          <p:cNvPr id="7" name="Picture 6">
            <a:extLst>
              <a:ext uri="{FF2B5EF4-FFF2-40B4-BE49-F238E27FC236}">
                <a16:creationId xmlns:a16="http://schemas.microsoft.com/office/drawing/2014/main" id="{84009422-1C03-4BBE-93EA-026E5F27A9D3}"/>
              </a:ext>
            </a:extLst>
          </p:cNvPr>
          <p:cNvPicPr>
            <a:picLocks noChangeAspect="1"/>
          </p:cNvPicPr>
          <p:nvPr/>
        </p:nvPicPr>
        <p:blipFill>
          <a:blip r:embed="rId4"/>
          <a:stretch>
            <a:fillRect/>
          </a:stretch>
        </p:blipFill>
        <p:spPr>
          <a:xfrm>
            <a:off x="5244282" y="6517854"/>
            <a:ext cx="1903332" cy="355600"/>
          </a:xfrm>
          <a:prstGeom prst="rect">
            <a:avLst/>
          </a:prstGeom>
        </p:spPr>
      </p:pic>
      <p:pic>
        <p:nvPicPr>
          <p:cNvPr id="8" name="Picture 7">
            <a:extLst>
              <a:ext uri="{FF2B5EF4-FFF2-40B4-BE49-F238E27FC236}">
                <a16:creationId xmlns:a16="http://schemas.microsoft.com/office/drawing/2014/main" id="{0929F4D4-BED5-48CC-B8AD-6D9A5CEA2E29}"/>
              </a:ext>
            </a:extLst>
          </p:cNvPr>
          <p:cNvPicPr>
            <a:picLocks noChangeAspect="1"/>
          </p:cNvPicPr>
          <p:nvPr/>
        </p:nvPicPr>
        <p:blipFill>
          <a:blip r:embed="rId5"/>
          <a:stretch>
            <a:fillRect/>
          </a:stretch>
        </p:blipFill>
        <p:spPr>
          <a:xfrm>
            <a:off x="7141817" y="6513442"/>
            <a:ext cx="1903332" cy="355600"/>
          </a:xfrm>
          <a:prstGeom prst="rect">
            <a:avLst/>
          </a:prstGeom>
        </p:spPr>
      </p:pic>
      <p:pic>
        <p:nvPicPr>
          <p:cNvPr id="9" name="Picture 8">
            <a:extLst>
              <a:ext uri="{FF2B5EF4-FFF2-40B4-BE49-F238E27FC236}">
                <a16:creationId xmlns:a16="http://schemas.microsoft.com/office/drawing/2014/main" id="{F33DE501-EE26-4D72-92E3-A557CD37DC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40743" y="6513443"/>
            <a:ext cx="1638300" cy="355600"/>
          </a:xfrm>
          <a:prstGeom prst="rect">
            <a:avLst/>
          </a:prstGeom>
        </p:spPr>
      </p:pic>
      <p:sp>
        <p:nvSpPr>
          <p:cNvPr id="13" name="Title 1">
            <a:extLst>
              <a:ext uri="{FF2B5EF4-FFF2-40B4-BE49-F238E27FC236}">
                <a16:creationId xmlns:a16="http://schemas.microsoft.com/office/drawing/2014/main" id="{B72AC9CB-9B72-4AF9-8D27-7257B18CDF11}"/>
              </a:ext>
            </a:extLst>
          </p:cNvPr>
          <p:cNvSpPr txBox="1">
            <a:spLocks/>
          </p:cNvSpPr>
          <p:nvPr/>
        </p:nvSpPr>
        <p:spPr bwMode="auto">
          <a:xfrm>
            <a:off x="1748325" y="298636"/>
            <a:ext cx="4425781" cy="90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000" kern="1200">
                <a:solidFill>
                  <a:srgbClr val="4E743D"/>
                </a:solidFill>
                <a:latin typeface="Helvetica 65 Medium" pitchFamily="34" charset="0"/>
                <a:ea typeface="+mj-ea"/>
                <a:cs typeface="+mj-cs"/>
              </a:defRPr>
            </a:lvl1pPr>
            <a:lvl2pPr algn="l" rtl="0" eaLnBrk="0" fontAlgn="base" hangingPunct="0">
              <a:spcBef>
                <a:spcPct val="0"/>
              </a:spcBef>
              <a:spcAft>
                <a:spcPct val="0"/>
              </a:spcAft>
              <a:defRPr sz="3000">
                <a:solidFill>
                  <a:srgbClr val="4E743D"/>
                </a:solidFill>
                <a:latin typeface="Helvetica 65 Medium"/>
              </a:defRPr>
            </a:lvl2pPr>
            <a:lvl3pPr algn="l" rtl="0" eaLnBrk="0" fontAlgn="base" hangingPunct="0">
              <a:spcBef>
                <a:spcPct val="0"/>
              </a:spcBef>
              <a:spcAft>
                <a:spcPct val="0"/>
              </a:spcAft>
              <a:defRPr sz="3000">
                <a:solidFill>
                  <a:srgbClr val="4E743D"/>
                </a:solidFill>
                <a:latin typeface="Helvetica 65 Medium"/>
              </a:defRPr>
            </a:lvl3pPr>
            <a:lvl4pPr algn="l" rtl="0" eaLnBrk="0" fontAlgn="base" hangingPunct="0">
              <a:spcBef>
                <a:spcPct val="0"/>
              </a:spcBef>
              <a:spcAft>
                <a:spcPct val="0"/>
              </a:spcAft>
              <a:defRPr sz="3000">
                <a:solidFill>
                  <a:srgbClr val="4E743D"/>
                </a:solidFill>
                <a:latin typeface="Helvetica 65 Medium"/>
              </a:defRPr>
            </a:lvl4pPr>
            <a:lvl5pPr algn="l" rtl="0" eaLnBrk="0" fontAlgn="base" hangingPunct="0">
              <a:spcBef>
                <a:spcPct val="0"/>
              </a:spcBef>
              <a:spcAft>
                <a:spcPct val="0"/>
              </a:spcAft>
              <a:defRPr sz="3000">
                <a:solidFill>
                  <a:srgbClr val="4E743D"/>
                </a:solidFill>
                <a:latin typeface="Helvetica 65 Medium"/>
              </a:defRPr>
            </a:lvl5pPr>
            <a:lvl6pPr marL="457200" algn="l" rtl="0" fontAlgn="base">
              <a:spcBef>
                <a:spcPct val="0"/>
              </a:spcBef>
              <a:spcAft>
                <a:spcPct val="0"/>
              </a:spcAft>
              <a:defRPr sz="3000">
                <a:solidFill>
                  <a:srgbClr val="4E743D"/>
                </a:solidFill>
                <a:latin typeface="Helvetica 65 Medium"/>
              </a:defRPr>
            </a:lvl6pPr>
            <a:lvl7pPr marL="914400" algn="l" rtl="0" fontAlgn="base">
              <a:spcBef>
                <a:spcPct val="0"/>
              </a:spcBef>
              <a:spcAft>
                <a:spcPct val="0"/>
              </a:spcAft>
              <a:defRPr sz="3000">
                <a:solidFill>
                  <a:srgbClr val="4E743D"/>
                </a:solidFill>
                <a:latin typeface="Helvetica 65 Medium"/>
              </a:defRPr>
            </a:lvl7pPr>
            <a:lvl8pPr marL="1371600" algn="l" rtl="0" fontAlgn="base">
              <a:spcBef>
                <a:spcPct val="0"/>
              </a:spcBef>
              <a:spcAft>
                <a:spcPct val="0"/>
              </a:spcAft>
              <a:defRPr sz="3000">
                <a:solidFill>
                  <a:srgbClr val="4E743D"/>
                </a:solidFill>
                <a:latin typeface="Helvetica 65 Medium"/>
              </a:defRPr>
            </a:lvl8pPr>
            <a:lvl9pPr marL="1828800" algn="l" rtl="0" fontAlgn="base">
              <a:spcBef>
                <a:spcPct val="0"/>
              </a:spcBef>
              <a:spcAft>
                <a:spcPct val="0"/>
              </a:spcAft>
              <a:defRPr sz="3000">
                <a:solidFill>
                  <a:srgbClr val="4E743D"/>
                </a:solidFill>
                <a:latin typeface="Helvetica 65 Medium"/>
              </a:defRPr>
            </a:lvl9pPr>
          </a:lstStyle>
          <a:p>
            <a:r>
              <a:rPr lang="en-US" sz="4400" b="1" dirty="0"/>
              <a:t>Get Involved</a:t>
            </a:r>
          </a:p>
        </p:txBody>
      </p:sp>
      <p:sp>
        <p:nvSpPr>
          <p:cNvPr id="14" name="Content Placeholder 2">
            <a:extLst>
              <a:ext uri="{FF2B5EF4-FFF2-40B4-BE49-F238E27FC236}">
                <a16:creationId xmlns:a16="http://schemas.microsoft.com/office/drawing/2014/main" id="{E84FCB25-5FCE-462C-9836-C1ECACA248FC}"/>
              </a:ext>
            </a:extLst>
          </p:cNvPr>
          <p:cNvSpPr txBox="1">
            <a:spLocks/>
          </p:cNvSpPr>
          <p:nvPr/>
        </p:nvSpPr>
        <p:spPr>
          <a:xfrm>
            <a:off x="1581522" y="4684162"/>
            <a:ext cx="2986236" cy="17979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Use the Microphone icon to mute/unmute yourself.</a:t>
            </a:r>
          </a:p>
          <a:p>
            <a:pPr marL="0" indent="0">
              <a:buNone/>
            </a:pPr>
            <a:r>
              <a:rPr lang="en-US" sz="1800" dirty="0"/>
              <a:t>The small arrow next to the Microphone will help you change your audio options or fix audio issues.</a:t>
            </a:r>
          </a:p>
        </p:txBody>
      </p:sp>
      <p:pic>
        <p:nvPicPr>
          <p:cNvPr id="15" name="Picture 2" descr="Image result for participant list zoom">
            <a:extLst>
              <a:ext uri="{FF2B5EF4-FFF2-40B4-BE49-F238E27FC236}">
                <a16:creationId xmlns:a16="http://schemas.microsoft.com/office/drawing/2014/main" id="{C7D0E195-E827-47F7-9D97-74D019A0A13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555051" y="5400414"/>
            <a:ext cx="3018425" cy="10676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4F5E326-9581-401E-A2D1-27288815754C}"/>
              </a:ext>
            </a:extLst>
          </p:cNvPr>
          <p:cNvPicPr>
            <a:picLocks noChangeAspect="1"/>
          </p:cNvPicPr>
          <p:nvPr/>
        </p:nvPicPr>
        <p:blipFill>
          <a:blip r:embed="rId8"/>
          <a:stretch>
            <a:fillRect/>
          </a:stretch>
        </p:blipFill>
        <p:spPr>
          <a:xfrm>
            <a:off x="2299404" y="3027368"/>
            <a:ext cx="7315576" cy="552478"/>
          </a:xfrm>
          <a:prstGeom prst="rect">
            <a:avLst/>
          </a:prstGeom>
        </p:spPr>
      </p:pic>
      <p:sp>
        <p:nvSpPr>
          <p:cNvPr id="17" name="Arrow: Right 16">
            <a:extLst>
              <a:ext uri="{FF2B5EF4-FFF2-40B4-BE49-F238E27FC236}">
                <a16:creationId xmlns:a16="http://schemas.microsoft.com/office/drawing/2014/main" id="{86954993-7203-40A9-A183-CED8D9085236}"/>
              </a:ext>
            </a:extLst>
          </p:cNvPr>
          <p:cNvSpPr/>
          <p:nvPr/>
        </p:nvSpPr>
        <p:spPr>
          <a:xfrm rot="17159521">
            <a:off x="2037166" y="3801456"/>
            <a:ext cx="812425" cy="466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6C9C8C38-4AA4-4310-9B76-0973AF35E526}"/>
              </a:ext>
            </a:extLst>
          </p:cNvPr>
          <p:cNvSpPr txBox="1">
            <a:spLocks/>
          </p:cNvSpPr>
          <p:nvPr/>
        </p:nvSpPr>
        <p:spPr>
          <a:xfrm>
            <a:off x="2041519" y="1585356"/>
            <a:ext cx="2986236" cy="7391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t>Use the Camera icon to show/hide your video</a:t>
            </a:r>
          </a:p>
        </p:txBody>
      </p:sp>
      <p:sp>
        <p:nvSpPr>
          <p:cNvPr id="19" name="Arrow: Right 18">
            <a:extLst>
              <a:ext uri="{FF2B5EF4-FFF2-40B4-BE49-F238E27FC236}">
                <a16:creationId xmlns:a16="http://schemas.microsoft.com/office/drawing/2014/main" id="{CEDCAD8E-1E68-4353-BA9C-D31663958F2C}"/>
              </a:ext>
            </a:extLst>
          </p:cNvPr>
          <p:cNvSpPr/>
          <p:nvPr/>
        </p:nvSpPr>
        <p:spPr>
          <a:xfrm rot="4022671">
            <a:off x="2795319" y="2365042"/>
            <a:ext cx="812425" cy="466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43DD8A2E-DC1A-4DBB-BB97-81DF976C6613}"/>
              </a:ext>
            </a:extLst>
          </p:cNvPr>
          <p:cNvSpPr txBox="1">
            <a:spLocks/>
          </p:cNvSpPr>
          <p:nvPr/>
        </p:nvSpPr>
        <p:spPr>
          <a:xfrm>
            <a:off x="4620563" y="4620617"/>
            <a:ext cx="2986236" cy="16127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t>Use Participant icon to see the list of participants. </a:t>
            </a:r>
          </a:p>
          <a:p>
            <a:pPr marL="0" indent="0">
              <a:buNone/>
            </a:pPr>
            <a:r>
              <a:rPr lang="en-US" sz="1800" dirty="0"/>
              <a:t>You will also find icons to share feedback with the meeting host.</a:t>
            </a:r>
          </a:p>
        </p:txBody>
      </p:sp>
      <p:sp>
        <p:nvSpPr>
          <p:cNvPr id="21" name="Arrow: Right 20">
            <a:extLst>
              <a:ext uri="{FF2B5EF4-FFF2-40B4-BE49-F238E27FC236}">
                <a16:creationId xmlns:a16="http://schemas.microsoft.com/office/drawing/2014/main" id="{9F1C3077-F637-48F7-8AE7-BA5D9BE34C93}"/>
              </a:ext>
            </a:extLst>
          </p:cNvPr>
          <p:cNvSpPr/>
          <p:nvPr/>
        </p:nvSpPr>
        <p:spPr>
          <a:xfrm rot="17159521">
            <a:off x="4957539" y="3852271"/>
            <a:ext cx="812425" cy="466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30E72DFB-F071-4126-9C38-917E336A3DCE}"/>
              </a:ext>
            </a:extLst>
          </p:cNvPr>
          <p:cNvSpPr/>
          <p:nvPr/>
        </p:nvSpPr>
        <p:spPr>
          <a:xfrm>
            <a:off x="6713041" y="5727017"/>
            <a:ext cx="763494" cy="4960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D8D2DFFA-9883-49C9-8C19-BA37CDDF9905}"/>
              </a:ext>
            </a:extLst>
          </p:cNvPr>
          <p:cNvSpPr/>
          <p:nvPr/>
        </p:nvSpPr>
        <p:spPr>
          <a:xfrm rot="3729500">
            <a:off x="6604143" y="2378769"/>
            <a:ext cx="812425" cy="466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E955C98E-0DA0-4CEB-8598-B7B94669B249}"/>
              </a:ext>
            </a:extLst>
          </p:cNvPr>
          <p:cNvSpPr txBox="1">
            <a:spLocks/>
          </p:cNvSpPr>
          <p:nvPr/>
        </p:nvSpPr>
        <p:spPr>
          <a:xfrm>
            <a:off x="5304959" y="751298"/>
            <a:ext cx="3259614" cy="2214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t>Use the Chat icon to send/view messages to everyone or the meeting host.</a:t>
            </a:r>
          </a:p>
          <a:p>
            <a:pPr marL="0" indent="0">
              <a:buNone/>
            </a:pPr>
            <a:r>
              <a:rPr lang="en-US" sz="1800" dirty="0"/>
              <a:t>The host may also post files to review during the meeting in the Chat window.</a:t>
            </a:r>
          </a:p>
        </p:txBody>
      </p:sp>
      <p:pic>
        <p:nvPicPr>
          <p:cNvPr id="3" name="Picture 2" descr="A picture containing food&#10;&#10;Description automatically generated">
            <a:extLst>
              <a:ext uri="{FF2B5EF4-FFF2-40B4-BE49-F238E27FC236}">
                <a16:creationId xmlns:a16="http://schemas.microsoft.com/office/drawing/2014/main" id="{2AA7DDD4-E75A-5A47-9A5F-05E09AAC9AC5}"/>
              </a:ext>
            </a:extLst>
          </p:cNvPr>
          <p:cNvPicPr>
            <a:picLocks noChangeAspect="1"/>
          </p:cNvPicPr>
          <p:nvPr/>
        </p:nvPicPr>
        <p:blipFill>
          <a:blip r:embed="rId9"/>
          <a:stretch>
            <a:fillRect/>
          </a:stretch>
        </p:blipFill>
        <p:spPr>
          <a:xfrm>
            <a:off x="8396491" y="523816"/>
            <a:ext cx="2811817" cy="1061540"/>
          </a:xfrm>
          <a:prstGeom prst="rect">
            <a:avLst/>
          </a:prstGeom>
        </p:spPr>
      </p:pic>
    </p:spTree>
    <p:extLst>
      <p:ext uri="{BB962C8B-B14F-4D97-AF65-F5344CB8AC3E}">
        <p14:creationId xmlns:p14="http://schemas.microsoft.com/office/powerpoint/2010/main" val="3327041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3B4B55-0687-4448-B36D-171984485B22}"/>
              </a:ext>
            </a:extLst>
          </p:cNvPr>
          <p:cNvPicPr>
            <a:picLocks noChangeAspect="1"/>
          </p:cNvPicPr>
          <p:nvPr/>
        </p:nvPicPr>
        <p:blipFill>
          <a:blip r:embed="rId2"/>
          <a:stretch>
            <a:fillRect/>
          </a:stretch>
        </p:blipFill>
        <p:spPr>
          <a:xfrm>
            <a:off x="1524000" y="6509031"/>
            <a:ext cx="1838759" cy="355600"/>
          </a:xfrm>
          <a:prstGeom prst="rect">
            <a:avLst/>
          </a:prstGeom>
        </p:spPr>
      </p:pic>
      <p:pic>
        <p:nvPicPr>
          <p:cNvPr id="4" name="Picture 3">
            <a:extLst>
              <a:ext uri="{FF2B5EF4-FFF2-40B4-BE49-F238E27FC236}">
                <a16:creationId xmlns:a16="http://schemas.microsoft.com/office/drawing/2014/main" id="{2EBE8094-16F8-46DA-8688-46AA86CFCA1A}"/>
              </a:ext>
            </a:extLst>
          </p:cNvPr>
          <p:cNvPicPr>
            <a:picLocks noChangeAspect="1"/>
          </p:cNvPicPr>
          <p:nvPr/>
        </p:nvPicPr>
        <p:blipFill>
          <a:blip r:embed="rId3"/>
          <a:stretch>
            <a:fillRect/>
          </a:stretch>
        </p:blipFill>
        <p:spPr>
          <a:xfrm>
            <a:off x="3351154" y="6513443"/>
            <a:ext cx="1903332" cy="355600"/>
          </a:xfrm>
          <a:prstGeom prst="rect">
            <a:avLst/>
          </a:prstGeom>
        </p:spPr>
      </p:pic>
      <p:pic>
        <p:nvPicPr>
          <p:cNvPr id="5" name="Picture 4">
            <a:extLst>
              <a:ext uri="{FF2B5EF4-FFF2-40B4-BE49-F238E27FC236}">
                <a16:creationId xmlns:a16="http://schemas.microsoft.com/office/drawing/2014/main" id="{58366572-B46E-454F-A1E6-205EF110E380}"/>
              </a:ext>
            </a:extLst>
          </p:cNvPr>
          <p:cNvPicPr>
            <a:picLocks noChangeAspect="1"/>
          </p:cNvPicPr>
          <p:nvPr/>
        </p:nvPicPr>
        <p:blipFill>
          <a:blip r:embed="rId4"/>
          <a:stretch>
            <a:fillRect/>
          </a:stretch>
        </p:blipFill>
        <p:spPr>
          <a:xfrm>
            <a:off x="5243999" y="6509853"/>
            <a:ext cx="1903332" cy="355600"/>
          </a:xfrm>
          <a:prstGeom prst="rect">
            <a:avLst/>
          </a:prstGeom>
        </p:spPr>
      </p:pic>
      <p:pic>
        <p:nvPicPr>
          <p:cNvPr id="6" name="Picture 5">
            <a:extLst>
              <a:ext uri="{FF2B5EF4-FFF2-40B4-BE49-F238E27FC236}">
                <a16:creationId xmlns:a16="http://schemas.microsoft.com/office/drawing/2014/main" id="{6FB9A214-1CD2-498A-A951-50BAB1D9DCA4}"/>
              </a:ext>
            </a:extLst>
          </p:cNvPr>
          <p:cNvPicPr>
            <a:picLocks noChangeAspect="1"/>
          </p:cNvPicPr>
          <p:nvPr/>
        </p:nvPicPr>
        <p:blipFill>
          <a:blip r:embed="rId5"/>
          <a:stretch>
            <a:fillRect/>
          </a:stretch>
        </p:blipFill>
        <p:spPr>
          <a:xfrm>
            <a:off x="7141817" y="6513442"/>
            <a:ext cx="1903332" cy="355600"/>
          </a:xfrm>
          <a:prstGeom prst="rect">
            <a:avLst/>
          </a:prstGeom>
        </p:spPr>
      </p:pic>
      <p:pic>
        <p:nvPicPr>
          <p:cNvPr id="7" name="Picture 6">
            <a:extLst>
              <a:ext uri="{FF2B5EF4-FFF2-40B4-BE49-F238E27FC236}">
                <a16:creationId xmlns:a16="http://schemas.microsoft.com/office/drawing/2014/main" id="{832FAF15-0C5D-43CE-8E39-C4DC351D4AF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40743" y="6513443"/>
            <a:ext cx="1638300" cy="355600"/>
          </a:xfrm>
          <a:prstGeom prst="rect">
            <a:avLst/>
          </a:prstGeom>
        </p:spPr>
      </p:pic>
      <p:sp>
        <p:nvSpPr>
          <p:cNvPr id="10" name="Title 1">
            <a:extLst>
              <a:ext uri="{FF2B5EF4-FFF2-40B4-BE49-F238E27FC236}">
                <a16:creationId xmlns:a16="http://schemas.microsoft.com/office/drawing/2014/main" id="{378E6A9E-0860-4AEA-87F7-F369D6C3F924}"/>
              </a:ext>
            </a:extLst>
          </p:cNvPr>
          <p:cNvSpPr txBox="1">
            <a:spLocks/>
          </p:cNvSpPr>
          <p:nvPr/>
        </p:nvSpPr>
        <p:spPr bwMode="auto">
          <a:xfrm>
            <a:off x="1748324" y="298636"/>
            <a:ext cx="4901162" cy="90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000" kern="1200">
                <a:solidFill>
                  <a:srgbClr val="4E743D"/>
                </a:solidFill>
                <a:latin typeface="Helvetica 65 Medium" pitchFamily="34" charset="0"/>
                <a:ea typeface="+mj-ea"/>
                <a:cs typeface="+mj-cs"/>
              </a:defRPr>
            </a:lvl1pPr>
            <a:lvl2pPr algn="l" rtl="0" eaLnBrk="0" fontAlgn="base" hangingPunct="0">
              <a:spcBef>
                <a:spcPct val="0"/>
              </a:spcBef>
              <a:spcAft>
                <a:spcPct val="0"/>
              </a:spcAft>
              <a:defRPr sz="3000">
                <a:solidFill>
                  <a:srgbClr val="4E743D"/>
                </a:solidFill>
                <a:latin typeface="Helvetica 65 Medium"/>
              </a:defRPr>
            </a:lvl2pPr>
            <a:lvl3pPr algn="l" rtl="0" eaLnBrk="0" fontAlgn="base" hangingPunct="0">
              <a:spcBef>
                <a:spcPct val="0"/>
              </a:spcBef>
              <a:spcAft>
                <a:spcPct val="0"/>
              </a:spcAft>
              <a:defRPr sz="3000">
                <a:solidFill>
                  <a:srgbClr val="4E743D"/>
                </a:solidFill>
                <a:latin typeface="Helvetica 65 Medium"/>
              </a:defRPr>
            </a:lvl3pPr>
            <a:lvl4pPr algn="l" rtl="0" eaLnBrk="0" fontAlgn="base" hangingPunct="0">
              <a:spcBef>
                <a:spcPct val="0"/>
              </a:spcBef>
              <a:spcAft>
                <a:spcPct val="0"/>
              </a:spcAft>
              <a:defRPr sz="3000">
                <a:solidFill>
                  <a:srgbClr val="4E743D"/>
                </a:solidFill>
                <a:latin typeface="Helvetica 65 Medium"/>
              </a:defRPr>
            </a:lvl4pPr>
            <a:lvl5pPr algn="l" rtl="0" eaLnBrk="0" fontAlgn="base" hangingPunct="0">
              <a:spcBef>
                <a:spcPct val="0"/>
              </a:spcBef>
              <a:spcAft>
                <a:spcPct val="0"/>
              </a:spcAft>
              <a:defRPr sz="3000">
                <a:solidFill>
                  <a:srgbClr val="4E743D"/>
                </a:solidFill>
                <a:latin typeface="Helvetica 65 Medium"/>
              </a:defRPr>
            </a:lvl5pPr>
            <a:lvl6pPr marL="457200" algn="l" rtl="0" fontAlgn="base">
              <a:spcBef>
                <a:spcPct val="0"/>
              </a:spcBef>
              <a:spcAft>
                <a:spcPct val="0"/>
              </a:spcAft>
              <a:defRPr sz="3000">
                <a:solidFill>
                  <a:srgbClr val="4E743D"/>
                </a:solidFill>
                <a:latin typeface="Helvetica 65 Medium"/>
              </a:defRPr>
            </a:lvl6pPr>
            <a:lvl7pPr marL="914400" algn="l" rtl="0" fontAlgn="base">
              <a:spcBef>
                <a:spcPct val="0"/>
              </a:spcBef>
              <a:spcAft>
                <a:spcPct val="0"/>
              </a:spcAft>
              <a:defRPr sz="3000">
                <a:solidFill>
                  <a:srgbClr val="4E743D"/>
                </a:solidFill>
                <a:latin typeface="Helvetica 65 Medium"/>
              </a:defRPr>
            </a:lvl7pPr>
            <a:lvl8pPr marL="1371600" algn="l" rtl="0" fontAlgn="base">
              <a:spcBef>
                <a:spcPct val="0"/>
              </a:spcBef>
              <a:spcAft>
                <a:spcPct val="0"/>
              </a:spcAft>
              <a:defRPr sz="3000">
                <a:solidFill>
                  <a:srgbClr val="4E743D"/>
                </a:solidFill>
                <a:latin typeface="Helvetica 65 Medium"/>
              </a:defRPr>
            </a:lvl8pPr>
            <a:lvl9pPr marL="1828800" algn="l" rtl="0" fontAlgn="base">
              <a:spcBef>
                <a:spcPct val="0"/>
              </a:spcBef>
              <a:spcAft>
                <a:spcPct val="0"/>
              </a:spcAft>
              <a:defRPr sz="3000">
                <a:solidFill>
                  <a:srgbClr val="4E743D"/>
                </a:solidFill>
                <a:latin typeface="Helvetica 65 Medium"/>
              </a:defRPr>
            </a:lvl9pPr>
          </a:lstStyle>
          <a:p>
            <a:r>
              <a:rPr lang="en-US" sz="4400" b="1" dirty="0"/>
              <a:t>Breakout Rooms</a:t>
            </a:r>
          </a:p>
        </p:txBody>
      </p:sp>
      <p:sp>
        <p:nvSpPr>
          <p:cNvPr id="11" name="Content Placeholder 2">
            <a:extLst>
              <a:ext uri="{FF2B5EF4-FFF2-40B4-BE49-F238E27FC236}">
                <a16:creationId xmlns:a16="http://schemas.microsoft.com/office/drawing/2014/main" id="{84634A6B-122D-4956-ACEE-3186EC219DFA}"/>
              </a:ext>
            </a:extLst>
          </p:cNvPr>
          <p:cNvSpPr txBox="1">
            <a:spLocks/>
          </p:cNvSpPr>
          <p:nvPr/>
        </p:nvSpPr>
        <p:spPr>
          <a:xfrm>
            <a:off x="1827873" y="1382090"/>
            <a:ext cx="4595814" cy="48736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When it’s time, you’ll be asked to join a breakout room. </a:t>
            </a:r>
          </a:p>
          <a:p>
            <a:endParaRPr lang="en-US" sz="2400" dirty="0"/>
          </a:p>
          <a:p>
            <a:endParaRPr lang="en-US" sz="2400" dirty="0"/>
          </a:p>
          <a:p>
            <a:endParaRPr lang="en-US" sz="2400" dirty="0"/>
          </a:p>
          <a:p>
            <a:pPr marL="0" indent="0">
              <a:buNone/>
            </a:pPr>
            <a:endParaRPr lang="en-US" sz="2400" dirty="0"/>
          </a:p>
          <a:p>
            <a:pPr marL="0" indent="0">
              <a:buNone/>
            </a:pPr>
            <a:endParaRPr lang="en-US" sz="2400" dirty="0"/>
          </a:p>
          <a:p>
            <a:r>
              <a:rPr lang="en-US" sz="2400" dirty="0"/>
              <a:t>Click the “Join” button to enter the breakout room</a:t>
            </a:r>
          </a:p>
        </p:txBody>
      </p:sp>
      <p:pic>
        <p:nvPicPr>
          <p:cNvPr id="12" name="Picture 2">
            <a:extLst>
              <a:ext uri="{FF2B5EF4-FFF2-40B4-BE49-F238E27FC236}">
                <a16:creationId xmlns:a16="http://schemas.microsoft.com/office/drawing/2014/main" id="{6BF2D3FC-59A9-49AA-91C3-5BD8C51FB14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620817" y="2299224"/>
            <a:ext cx="4901162" cy="1909763"/>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E2749B9E-926E-469B-B610-F518ECC6E4F4}"/>
              </a:ext>
            </a:extLst>
          </p:cNvPr>
          <p:cNvSpPr txBox="1">
            <a:spLocks/>
          </p:cNvSpPr>
          <p:nvPr/>
        </p:nvSpPr>
        <p:spPr>
          <a:xfrm>
            <a:off x="6925488" y="2641384"/>
            <a:ext cx="3460410" cy="38047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sz="2400" dirty="0"/>
              <a:t>You’ll be able to Chat and speak with those in your Breakout Room only.</a:t>
            </a:r>
          </a:p>
          <a:p>
            <a:endParaRPr lang="en-US" sz="2400" dirty="0"/>
          </a:p>
          <a:p>
            <a:endParaRPr lang="en-US" sz="2400" dirty="0"/>
          </a:p>
          <a:p>
            <a:r>
              <a:rPr lang="en-US" sz="2400" dirty="0"/>
              <a:t>Keep an eye out for </a:t>
            </a:r>
            <a:r>
              <a:rPr lang="en-US" sz="2400" dirty="0">
                <a:solidFill>
                  <a:schemeClr val="bg1"/>
                </a:solidFill>
                <a:highlight>
                  <a:srgbClr val="0000FF"/>
                </a:highlight>
              </a:rPr>
              <a:t>blue messages </a:t>
            </a:r>
            <a:r>
              <a:rPr lang="en-US" sz="2400" dirty="0"/>
              <a:t>from the Webinar host while in the Breakout Room</a:t>
            </a:r>
          </a:p>
        </p:txBody>
      </p:sp>
      <p:pic>
        <p:nvPicPr>
          <p:cNvPr id="14" name="Picture 13" descr="A picture containing food&#10;&#10;Description automatically generated">
            <a:extLst>
              <a:ext uri="{FF2B5EF4-FFF2-40B4-BE49-F238E27FC236}">
                <a16:creationId xmlns:a16="http://schemas.microsoft.com/office/drawing/2014/main" id="{8747AB71-260B-BA41-95D3-AA61EBF33C79}"/>
              </a:ext>
            </a:extLst>
          </p:cNvPr>
          <p:cNvPicPr>
            <a:picLocks noChangeAspect="1"/>
          </p:cNvPicPr>
          <p:nvPr/>
        </p:nvPicPr>
        <p:blipFill>
          <a:blip r:embed="rId8"/>
          <a:stretch>
            <a:fillRect/>
          </a:stretch>
        </p:blipFill>
        <p:spPr>
          <a:xfrm>
            <a:off x="8396491" y="523816"/>
            <a:ext cx="2811817" cy="1061540"/>
          </a:xfrm>
          <a:prstGeom prst="rect">
            <a:avLst/>
          </a:prstGeom>
        </p:spPr>
      </p:pic>
    </p:spTree>
    <p:extLst>
      <p:ext uri="{BB962C8B-B14F-4D97-AF65-F5344CB8AC3E}">
        <p14:creationId xmlns:p14="http://schemas.microsoft.com/office/powerpoint/2010/main" val="1773616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8638" y="1086961"/>
            <a:ext cx="6343650" cy="4663440"/>
          </a:xfrm>
        </p:spPr>
        <p:txBody>
          <a:bodyPr>
            <a:normAutofit/>
          </a:bodyPr>
          <a:lstStyle/>
          <a:p>
            <a:pPr marL="0" indent="0" algn="ctr">
              <a:buNone/>
            </a:pPr>
            <a:endParaRPr lang="en-US" sz="4400" dirty="0">
              <a:latin typeface="Helvetica" pitchFamily="2" charset="0"/>
            </a:endParaRPr>
          </a:p>
          <a:p>
            <a:pPr marL="0" indent="0" algn="ctr">
              <a:buNone/>
            </a:pPr>
            <a:r>
              <a:rPr lang="en-US" sz="4400" dirty="0">
                <a:latin typeface="Overpass" pitchFamily="2" charset="77"/>
              </a:rPr>
              <a:t>Who’s in the </a:t>
            </a:r>
          </a:p>
          <a:p>
            <a:pPr marL="0" indent="0" algn="ctr">
              <a:buNone/>
            </a:pPr>
            <a:r>
              <a:rPr lang="en-US" sz="4400" dirty="0">
                <a:latin typeface="Overpass" pitchFamily="2" charset="77"/>
              </a:rPr>
              <a:t>room?</a:t>
            </a:r>
          </a:p>
        </p:txBody>
      </p:sp>
      <p:pic>
        <p:nvPicPr>
          <p:cNvPr id="7" name="Content Placeholder 6" descr="Intro.jpg"/>
          <p:cNvPicPr>
            <a:picLocks noGrp="1" noChangeAspect="1"/>
          </p:cNvPicPr>
          <p:nvPr>
            <p:ph sz="half" idx="2"/>
          </p:nvPr>
        </p:nvPicPr>
        <p:blipFill rotWithShape="1">
          <a:blip r:embed="rId3">
            <a:alphaModFix amt="83000"/>
            <a:extLst>
              <a:ext uri="{28A0092B-C50C-407E-A947-70E740481C1C}">
                <a14:useLocalDpi xmlns:a14="http://schemas.microsoft.com/office/drawing/2010/main" val="0"/>
              </a:ext>
            </a:extLst>
          </a:blip>
          <a:srcRect l="-189" r="-189"/>
          <a:stretch/>
        </p:blipFill>
        <p:spPr>
          <a:xfrm>
            <a:off x="7583488" y="0"/>
            <a:ext cx="4608512" cy="6878638"/>
          </a:xfrm>
        </p:spPr>
      </p:pic>
      <p:pic>
        <p:nvPicPr>
          <p:cNvPr id="4" name="Picture 3" descr="A screenshot of a cell phone&#10;&#10;Description automatically generated">
            <a:extLst>
              <a:ext uri="{FF2B5EF4-FFF2-40B4-BE49-F238E27FC236}">
                <a16:creationId xmlns:a16="http://schemas.microsoft.com/office/drawing/2014/main" id="{DA752339-C2F2-1F4E-97EF-0F254CEA75A5}"/>
              </a:ext>
            </a:extLst>
          </p:cNvPr>
          <p:cNvPicPr>
            <a:picLocks noChangeAspect="1"/>
          </p:cNvPicPr>
          <p:nvPr/>
        </p:nvPicPr>
        <p:blipFill>
          <a:blip r:embed="rId4"/>
          <a:stretch>
            <a:fillRect/>
          </a:stretch>
        </p:blipFill>
        <p:spPr>
          <a:xfrm>
            <a:off x="1439862" y="3429000"/>
            <a:ext cx="5003800" cy="3143265"/>
          </a:xfrm>
          <a:prstGeom prst="rect">
            <a:avLst/>
          </a:prstGeom>
        </p:spPr>
      </p:pic>
    </p:spTree>
    <p:extLst>
      <p:ext uri="{BB962C8B-B14F-4D97-AF65-F5344CB8AC3E}">
        <p14:creationId xmlns:p14="http://schemas.microsoft.com/office/powerpoint/2010/main" val="134410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6D6A0196-D280-DE4C-9AE4-1BA7505ECA95}"/>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04020" y="-119756"/>
            <a:ext cx="12379316" cy="6977755"/>
          </a:xfrm>
          <a:prstGeom prst="rect">
            <a:avLst/>
          </a:prstGeom>
          <a:solidFill>
            <a:schemeClr val="bg1">
              <a:alpha val="62000"/>
            </a:schemeClr>
          </a:solidFill>
        </p:spPr>
      </p:pic>
      <p:sp>
        <p:nvSpPr>
          <p:cNvPr id="4" name="Rectangle 3">
            <a:extLst>
              <a:ext uri="{FF2B5EF4-FFF2-40B4-BE49-F238E27FC236}">
                <a16:creationId xmlns:a16="http://schemas.microsoft.com/office/drawing/2014/main" id="{A8FEAC2C-E914-944C-8DE5-6E20D3528F52}"/>
              </a:ext>
            </a:extLst>
          </p:cNvPr>
          <p:cNvSpPr/>
          <p:nvPr/>
        </p:nvSpPr>
        <p:spPr>
          <a:xfrm>
            <a:off x="-104020" y="1452161"/>
            <a:ext cx="12379316" cy="646331"/>
          </a:xfrm>
          <a:prstGeom prst="rect">
            <a:avLst/>
          </a:prstGeom>
          <a:solidFill>
            <a:schemeClr val="bg1">
              <a:alpha val="74000"/>
            </a:schemeClr>
          </a:solidFill>
        </p:spPr>
        <p:txBody>
          <a:bodyPr wrap="square">
            <a:spAutoFit/>
          </a:bodyPr>
          <a:lstStyle/>
          <a:p>
            <a:r>
              <a:rPr lang="en-US" sz="3600" dirty="0">
                <a:solidFill>
                  <a:schemeClr val="tx2"/>
                </a:solidFill>
                <a:latin typeface="Overpass" pitchFamily="2" charset="77"/>
              </a:rPr>
              <a:t>      A Context for Today’s Webinar</a:t>
            </a:r>
          </a:p>
        </p:txBody>
      </p:sp>
      <p:sp>
        <p:nvSpPr>
          <p:cNvPr id="5" name="TextBox 4">
            <a:extLst>
              <a:ext uri="{FF2B5EF4-FFF2-40B4-BE49-F238E27FC236}">
                <a16:creationId xmlns:a16="http://schemas.microsoft.com/office/drawing/2014/main" id="{7068A43C-C776-9343-BDF9-1526B2001703}"/>
              </a:ext>
            </a:extLst>
          </p:cNvPr>
          <p:cNvSpPr txBox="1"/>
          <p:nvPr/>
        </p:nvSpPr>
        <p:spPr>
          <a:xfrm>
            <a:off x="6791337" y="6413863"/>
            <a:ext cx="5296643" cy="338554"/>
          </a:xfrm>
          <a:prstGeom prst="rect">
            <a:avLst/>
          </a:prstGeom>
          <a:noFill/>
        </p:spPr>
        <p:txBody>
          <a:bodyPr wrap="none" rtlCol="0">
            <a:spAutoFit/>
          </a:bodyPr>
          <a:lstStyle/>
          <a:p>
            <a:r>
              <a:rPr lang="en-US" sz="1600" dirty="0">
                <a:solidFill>
                  <a:schemeClr val="tx2">
                    <a:lumMod val="20000"/>
                    <a:lumOff val="80000"/>
                  </a:schemeClr>
                </a:solidFill>
                <a:latin typeface="Overpass" pitchFamily="2" charset="77"/>
              </a:rPr>
              <a:t>Artistic Rendering of COVID-19 by Artist David </a:t>
            </a:r>
            <a:r>
              <a:rPr lang="en-US" sz="1600" dirty="0" err="1">
                <a:solidFill>
                  <a:schemeClr val="tx2">
                    <a:lumMod val="20000"/>
                    <a:lumOff val="80000"/>
                  </a:schemeClr>
                </a:solidFill>
                <a:latin typeface="Overpass" pitchFamily="2" charset="77"/>
              </a:rPr>
              <a:t>Goodsell</a:t>
            </a:r>
            <a:endParaRPr lang="en-US" sz="1600" dirty="0">
              <a:solidFill>
                <a:schemeClr val="tx2">
                  <a:lumMod val="20000"/>
                  <a:lumOff val="80000"/>
                </a:schemeClr>
              </a:solidFill>
              <a:latin typeface="Overpass" pitchFamily="2" charset="77"/>
            </a:endParaRPr>
          </a:p>
        </p:txBody>
      </p:sp>
    </p:spTree>
    <p:extLst>
      <p:ext uri="{BB962C8B-B14F-4D97-AF65-F5344CB8AC3E}">
        <p14:creationId xmlns:p14="http://schemas.microsoft.com/office/powerpoint/2010/main" val="1536951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3F984C-BAE7-7341-ACD1-3A380F8AEB00}"/>
              </a:ext>
            </a:extLst>
          </p:cNvPr>
          <p:cNvPicPr>
            <a:picLocks noChangeAspect="1"/>
          </p:cNvPicPr>
          <p:nvPr/>
        </p:nvPicPr>
        <p:blipFill rotWithShape="1">
          <a:blip r:embed="rId2"/>
          <a:srcRect t="14943" b="16039"/>
          <a:stretch/>
        </p:blipFill>
        <p:spPr>
          <a:xfrm>
            <a:off x="20" y="10"/>
            <a:ext cx="12191980" cy="6857990"/>
          </a:xfrm>
          <a:prstGeom prst="rect">
            <a:avLst/>
          </a:prstGeom>
        </p:spPr>
      </p:pic>
      <p:sp>
        <p:nvSpPr>
          <p:cNvPr id="3" name="Rectangle 2">
            <a:extLst>
              <a:ext uri="{FF2B5EF4-FFF2-40B4-BE49-F238E27FC236}">
                <a16:creationId xmlns:a16="http://schemas.microsoft.com/office/drawing/2014/main" id="{3A747D44-4259-0449-B4CC-045223558EB7}"/>
              </a:ext>
            </a:extLst>
          </p:cNvPr>
          <p:cNvSpPr/>
          <p:nvPr/>
        </p:nvSpPr>
        <p:spPr>
          <a:xfrm>
            <a:off x="-93658" y="4810658"/>
            <a:ext cx="12379316" cy="646331"/>
          </a:xfrm>
          <a:prstGeom prst="rect">
            <a:avLst/>
          </a:prstGeom>
          <a:solidFill>
            <a:schemeClr val="bg1">
              <a:alpha val="74000"/>
            </a:schemeClr>
          </a:solidFill>
        </p:spPr>
        <p:txBody>
          <a:bodyPr wrap="square">
            <a:spAutoFit/>
          </a:bodyPr>
          <a:lstStyle/>
          <a:p>
            <a:r>
              <a:rPr lang="en-US" sz="3600" dirty="0">
                <a:solidFill>
                  <a:schemeClr val="tx2"/>
                </a:solidFill>
                <a:latin typeface="Overpass" pitchFamily="2" charset="77"/>
              </a:rPr>
              <a:t>      How Do We Define Philanthropy?</a:t>
            </a:r>
          </a:p>
        </p:txBody>
      </p:sp>
    </p:spTree>
    <p:extLst>
      <p:ext uri="{BB962C8B-B14F-4D97-AF65-F5344CB8AC3E}">
        <p14:creationId xmlns:p14="http://schemas.microsoft.com/office/powerpoint/2010/main" val="42848101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1974</Words>
  <Application>Microsoft Office PowerPoint</Application>
  <PresentationFormat>Widescreen</PresentationFormat>
  <Paragraphs>251</Paragraphs>
  <Slides>47</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Calibri</vt:lpstr>
      <vt:lpstr>Calibri Light</vt:lpstr>
      <vt:lpstr>Helvetica</vt:lpstr>
      <vt:lpstr>Helvetica 65 Medium</vt:lpstr>
      <vt:lpstr>Overpass</vt:lpstr>
      <vt:lpstr>Overpass Light</vt:lpstr>
      <vt:lpstr>Rockwell</vt:lpstr>
      <vt:lpstr>Office Theme</vt:lpstr>
      <vt:lpstr>A Culture of Philanthropy: Building on What Works in Challenging Times</vt:lpstr>
      <vt:lpstr>PowerPoint Presentation</vt:lpstr>
      <vt:lpstr>Purpose &amp; Intended Result:  To have clear ideas of how you can strengthen your organization now, in the midst of a crisis, with the foundations and practices of a Culture of Philanthropy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Strengthening a Culture of Philanthropy in  Times Like These  </dc:title>
  <dc:creator>Laurie Herrick</dc:creator>
  <cp:lastModifiedBy>Kevin Martone</cp:lastModifiedBy>
  <cp:revision>9</cp:revision>
  <dcterms:created xsi:type="dcterms:W3CDTF">2020-03-31T21:08:11Z</dcterms:created>
  <dcterms:modified xsi:type="dcterms:W3CDTF">2020-04-01T20:31:25Z</dcterms:modified>
</cp:coreProperties>
</file>