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753600" cy="7315200"/>
  <p:notesSz cx="6858000" cy="9144000"/>
  <p:embeddedFontLst>
    <p:embeddedFont>
      <p:font typeface="Big Shoulders Display Bold" panose="020B0604020202020204" charset="0"/>
      <p:regular r:id="rId21"/>
      <p:bold r:id="rId22"/>
    </p:embeddedFont>
    <p:embeddedFont>
      <p:font typeface="Calibri" panose="020F0502020204030204" pitchFamily="34" charset="0"/>
      <p:regular r:id="rId23"/>
      <p:bold r:id="rId24"/>
      <p:italic r:id="rId25"/>
      <p:boldItalic r:id="rId26"/>
    </p:embeddedFont>
    <p:embeddedFont>
      <p:font typeface="Glacial Indifference" panose="020B0604020202020204" charset="0"/>
      <p:regular r:id="rId27"/>
    </p:embeddedFont>
    <p:embeddedFont>
      <p:font typeface="Glacial Indifference Bold" panose="020B0604020202020204" charset="0"/>
      <p:regular r:id="rId28"/>
      <p:bold r:id="rId29"/>
    </p:embeddedFont>
    <p:embeddedFont>
      <p:font typeface="Glacial Indifference Bold Italics" panose="020B0604020202020204" charset="0"/>
      <p:regular r:id="rId30"/>
      <p:bold r:id="rId31"/>
      <p:italic r:id="rId32"/>
      <p:boldItalic r:id="rId33"/>
    </p:embeddedFont>
    <p:embeddedFont>
      <p:font typeface="Glacial Indifference Italics" panose="020B0604020202020204" charset="0"/>
      <p:regular r:id="rId34"/>
      <p:italic r:id="rId35"/>
    </p:embeddedFont>
    <p:embeddedFont>
      <p:font typeface="Open Sans" panose="020B0606030504020204" pitchFamily="34" charset="0"/>
      <p:regular r:id="rId36"/>
      <p:bold r:id="rId37"/>
      <p:italic r:id="rId38"/>
      <p:boldItalic r:id="rId39"/>
    </p:embeddedFont>
    <p:embeddedFont>
      <p:font typeface="Open Sans Bold Italics" panose="020B0604020202020204" charset="0"/>
      <p:regular r:id="rId40"/>
      <p:bold r:id="rId41"/>
      <p:italic r:id="rId42"/>
      <p:boldItalic r:id="rId43"/>
    </p:embeddedFont>
    <p:embeddedFont>
      <p:font typeface="Open Sans Light Bold Italics" panose="020B0604020202020204" charset="0"/>
      <p:regular r:id="rId44"/>
      <p:bold r:id="rId45"/>
      <p:italic r:id="rId46"/>
      <p:boldItalic r:id="rId47"/>
    </p:embeddedFont>
    <p:embeddedFont>
      <p:font typeface="Oswald" panose="00000500000000000000" pitchFamily="2" charset="0"/>
      <p:regular r:id="rId48"/>
      <p:bold r:id="rId49"/>
    </p:embeddedFont>
    <p:embeddedFont>
      <p:font typeface="Oswald Bold" panose="00000800000000000000" charset="0"/>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8" autoAdjust="0"/>
  </p:normalViewPr>
  <p:slideViewPr>
    <p:cSldViewPr>
      <p:cViewPr varScale="1">
        <p:scale>
          <a:sx n="72" d="100"/>
          <a:sy n="72" d="100"/>
        </p:scale>
        <p:origin x="84"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font" Target="fonts/font2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31.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Martone" userId="e1537abd-8337-4a2e-ae5f-da1c70d2ec85" providerId="ADAL" clId="{0975C30C-07AE-447B-BD57-265414B7C115}"/>
    <pc:docChg chg="modSld">
      <pc:chgData name="Kevin Martone" userId="e1537abd-8337-4a2e-ae5f-da1c70d2ec85" providerId="ADAL" clId="{0975C30C-07AE-447B-BD57-265414B7C115}" dt="2022-04-27T16:07:50.608" v="8" actId="14100"/>
      <pc:docMkLst>
        <pc:docMk/>
      </pc:docMkLst>
      <pc:sldChg chg="modSp mod">
        <pc:chgData name="Kevin Martone" userId="e1537abd-8337-4a2e-ae5f-da1c70d2ec85" providerId="ADAL" clId="{0975C30C-07AE-447B-BD57-265414B7C115}" dt="2022-04-27T16:07:50.608" v="8" actId="14100"/>
        <pc:sldMkLst>
          <pc:docMk/>
          <pc:sldMk cId="0" sldId="261"/>
        </pc:sldMkLst>
        <pc:spChg chg="mod">
          <ac:chgData name="Kevin Martone" userId="e1537abd-8337-4a2e-ae5f-da1c70d2ec85" providerId="ADAL" clId="{0975C30C-07AE-447B-BD57-265414B7C115}" dt="2022-04-27T16:07:50.608" v="8" actId="14100"/>
          <ac:spMkLst>
            <pc:docMk/>
            <pc:sldMk cId="0" sldId="261"/>
            <ac:spMk id="1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612059" y="1647349"/>
            <a:ext cx="8814478" cy="4144328"/>
          </a:xfrm>
          <a:prstGeom prst="rect">
            <a:avLst/>
          </a:prstGeom>
        </p:spPr>
        <p:txBody>
          <a:bodyPr lIns="0" tIns="0" rIns="0" bIns="0" rtlCol="0" anchor="t">
            <a:spAutoFit/>
          </a:bodyPr>
          <a:lstStyle/>
          <a:p>
            <a:pPr algn="ctr">
              <a:lnSpc>
                <a:spcPts val="10867"/>
              </a:lnSpc>
            </a:pPr>
            <a:r>
              <a:rPr lang="en-US" sz="10062" spc="301" dirty="0">
                <a:solidFill>
                  <a:srgbClr val="000000"/>
                </a:solidFill>
                <a:latin typeface="Oswald"/>
              </a:rPr>
              <a:t>DON'T THROW AWAY YOUR SHOT</a:t>
            </a:r>
          </a:p>
        </p:txBody>
      </p:sp>
      <p:grpSp>
        <p:nvGrpSpPr>
          <p:cNvPr id="3" name="Group 3"/>
          <p:cNvGrpSpPr>
            <a:grpSpLocks noChangeAspect="1"/>
          </p:cNvGrpSpPr>
          <p:nvPr/>
        </p:nvGrpSpPr>
        <p:grpSpPr>
          <a:xfrm rot="-5400000">
            <a:off x="-4481979" y="3646827"/>
            <a:ext cx="9385011" cy="422748"/>
            <a:chOff x="0" y="0"/>
            <a:chExt cx="14061440" cy="635000"/>
          </a:xfrm>
        </p:grpSpPr>
        <p:sp>
          <p:nvSpPr>
            <p:cNvPr id="4" name="Freeform 4"/>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grpSp>
        <p:nvGrpSpPr>
          <p:cNvPr id="5" name="Group 5"/>
          <p:cNvGrpSpPr>
            <a:grpSpLocks noChangeAspect="1"/>
          </p:cNvGrpSpPr>
          <p:nvPr/>
        </p:nvGrpSpPr>
        <p:grpSpPr>
          <a:xfrm rot="-5400000">
            <a:off x="4854046" y="3646827"/>
            <a:ext cx="9385011" cy="422748"/>
            <a:chOff x="0" y="0"/>
            <a:chExt cx="14061440" cy="635000"/>
          </a:xfrm>
        </p:grpSpPr>
        <p:sp>
          <p:nvSpPr>
            <p:cNvPr id="6" name="Freeform 6"/>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7" name="Picture 7"/>
          <p:cNvPicPr>
            <a:picLocks noChangeAspect="1"/>
          </p:cNvPicPr>
          <p:nvPr/>
        </p:nvPicPr>
        <p:blipFill>
          <a:blip r:embed="rId2"/>
          <a:srcRect/>
          <a:stretch>
            <a:fillRect/>
          </a:stretch>
        </p:blipFill>
        <p:spPr>
          <a:xfrm>
            <a:off x="8213848" y="6217950"/>
            <a:ext cx="1021050" cy="1021050"/>
          </a:xfrm>
          <a:prstGeom prst="rect">
            <a:avLst/>
          </a:prstGeom>
        </p:spPr>
      </p:pic>
      <p:sp>
        <p:nvSpPr>
          <p:cNvPr id="8" name="TextBox 8"/>
          <p:cNvSpPr txBox="1"/>
          <p:nvPr/>
        </p:nvSpPr>
        <p:spPr>
          <a:xfrm>
            <a:off x="1355725" y="5933786"/>
            <a:ext cx="6934200" cy="727424"/>
          </a:xfrm>
          <a:prstGeom prst="rect">
            <a:avLst/>
          </a:prstGeom>
        </p:spPr>
        <p:txBody>
          <a:bodyPr lIns="0" tIns="0" rIns="0" bIns="0" rtlCol="0" anchor="t">
            <a:spAutoFit/>
          </a:bodyPr>
          <a:lstStyle/>
          <a:p>
            <a:pPr algn="ctr">
              <a:lnSpc>
                <a:spcPts val="2955"/>
              </a:lnSpc>
            </a:pPr>
            <a:r>
              <a:rPr lang="en-US" sz="2111" spc="168">
                <a:solidFill>
                  <a:srgbClr val="000000"/>
                </a:solidFill>
                <a:latin typeface="Glacial Indifference Italics"/>
              </a:rPr>
              <a:t>marketing and recruiting during the summer to hit the ground running for Summer 2023</a:t>
            </a:r>
          </a:p>
        </p:txBody>
      </p:sp>
      <p:sp>
        <p:nvSpPr>
          <p:cNvPr id="9" name="TextBox 9"/>
          <p:cNvSpPr txBox="1"/>
          <p:nvPr/>
        </p:nvSpPr>
        <p:spPr>
          <a:xfrm>
            <a:off x="1479550" y="1041770"/>
            <a:ext cx="6934200" cy="355902"/>
          </a:xfrm>
          <a:prstGeom prst="rect">
            <a:avLst/>
          </a:prstGeom>
        </p:spPr>
        <p:txBody>
          <a:bodyPr lIns="0" tIns="0" rIns="0" bIns="0" rtlCol="0" anchor="t">
            <a:spAutoFit/>
          </a:bodyPr>
          <a:lstStyle/>
          <a:p>
            <a:pPr algn="ctr">
              <a:lnSpc>
                <a:spcPts val="2958"/>
              </a:lnSpc>
            </a:pPr>
            <a:r>
              <a:rPr lang="en-US" sz="2113" spc="570">
                <a:solidFill>
                  <a:srgbClr val="000000"/>
                </a:solidFill>
                <a:latin typeface="Glacial Indifference Bold"/>
              </a:rPr>
              <a:t>BEBER THEATER PRESENTS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1768475" y="1956816"/>
            <a:ext cx="6343650" cy="4074757"/>
          </a:xfrm>
          <a:prstGeom prst="rect">
            <a:avLst/>
          </a:prstGeom>
        </p:spPr>
        <p:txBody>
          <a:bodyPr lIns="0" tIns="0" rIns="0" bIns="0" rtlCol="0" anchor="t">
            <a:spAutoFit/>
          </a:bodyPr>
          <a:lstStyle/>
          <a:p>
            <a:pPr algn="ctr">
              <a:lnSpc>
                <a:spcPts val="5361"/>
              </a:lnSpc>
            </a:pPr>
            <a:r>
              <a:rPr lang="en-US" sz="4830" spc="386">
                <a:solidFill>
                  <a:srgbClr val="000000"/>
                </a:solidFill>
                <a:latin typeface="Oswald Bold"/>
              </a:rPr>
              <a:t>WHAT TRADITION AT YOUR CAMP DO CAMPERS LOOK FORWARD TO SEVERAL YEARS DOWN THE ROAD?</a:t>
            </a:r>
          </a:p>
        </p:txBody>
      </p:sp>
      <p:sp>
        <p:nvSpPr>
          <p:cNvPr id="3" name="TextBox 3"/>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ASK YOURSELF </a:t>
            </a:r>
          </a:p>
        </p:txBody>
      </p:sp>
      <p:sp>
        <p:nvSpPr>
          <p:cNvPr id="4" name="TextBox 4"/>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09</a:t>
            </a:r>
          </a:p>
        </p:txBody>
      </p:sp>
      <p:grpSp>
        <p:nvGrpSpPr>
          <p:cNvPr id="5" name="Group 5"/>
          <p:cNvGrpSpPr>
            <a:grpSpLocks noChangeAspect="1"/>
          </p:cNvGrpSpPr>
          <p:nvPr/>
        </p:nvGrpSpPr>
        <p:grpSpPr>
          <a:xfrm>
            <a:off x="-8835" y="6891331"/>
            <a:ext cx="9771281" cy="422748"/>
            <a:chOff x="0" y="0"/>
            <a:chExt cx="14061440" cy="635000"/>
          </a:xfrm>
        </p:grpSpPr>
        <p:sp>
          <p:nvSpPr>
            <p:cNvPr id="6" name="Freeform 6"/>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7" name="Picture 6">
            <a:extLst>
              <a:ext uri="{FF2B5EF4-FFF2-40B4-BE49-F238E27FC236}">
                <a16:creationId xmlns:a16="http://schemas.microsoft.com/office/drawing/2014/main" id="{9EE09B95-6081-A2C5-EC5D-DB65BE82AF4F}"/>
              </a:ext>
            </a:extLst>
          </p:cNvPr>
          <p:cNvPicPr>
            <a:picLocks noChangeAspect="1"/>
          </p:cNvPicPr>
          <p:nvPr/>
        </p:nvPicPr>
        <p:blipFill>
          <a:blip r:embed="rId2"/>
          <a:srcRect/>
          <a:stretch>
            <a:fillRect/>
          </a:stretch>
        </p:blipFill>
        <p:spPr>
          <a:xfrm>
            <a:off x="404786" y="5241275"/>
            <a:ext cx="1220177" cy="12201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46565" y="225742"/>
            <a:ext cx="2016772" cy="201677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7597" b="-42403"/>
              </a:stretch>
            </a:blipFill>
          </p:spPr>
        </p:sp>
      </p:grpSp>
      <p:pic>
        <p:nvPicPr>
          <p:cNvPr id="4" name="Picture 4"/>
          <p:cNvPicPr>
            <a:picLocks noChangeAspect="1"/>
          </p:cNvPicPr>
          <p:nvPr/>
        </p:nvPicPr>
        <p:blipFill>
          <a:blip r:embed="rId3"/>
          <a:srcRect/>
          <a:stretch>
            <a:fillRect/>
          </a:stretch>
        </p:blipFill>
        <p:spPr>
          <a:xfrm>
            <a:off x="628624" y="1853493"/>
            <a:ext cx="3566173" cy="227343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11847" y="4076409"/>
            <a:ext cx="3901440" cy="2802759"/>
          </a:xfrm>
          <a:prstGeom prst="rect">
            <a:avLst/>
          </a:prstGeom>
        </p:spPr>
      </p:pic>
      <p:sp>
        <p:nvSpPr>
          <p:cNvPr id="6" name="TextBox 6"/>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DEBBIE TIME</a:t>
            </a:r>
          </a:p>
        </p:txBody>
      </p:sp>
      <p:sp>
        <p:nvSpPr>
          <p:cNvPr id="7" name="TextBox 7"/>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09</a:t>
            </a:r>
          </a:p>
        </p:txBody>
      </p:sp>
      <p:sp>
        <p:nvSpPr>
          <p:cNvPr id="8" name="TextBox 8"/>
          <p:cNvSpPr txBox="1"/>
          <p:nvPr/>
        </p:nvSpPr>
        <p:spPr>
          <a:xfrm>
            <a:off x="6645251" y="2575890"/>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Bold"/>
              </a:rPr>
              <a:t>DEBBIE MORRIS</a:t>
            </a:r>
          </a:p>
        </p:txBody>
      </p:sp>
      <p:sp>
        <p:nvSpPr>
          <p:cNvPr id="9" name="TextBox 9"/>
          <p:cNvSpPr txBox="1"/>
          <p:nvPr/>
        </p:nvSpPr>
        <p:spPr>
          <a:xfrm>
            <a:off x="6789390" y="2961635"/>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Italics"/>
              </a:rPr>
              <a:t>as HERSELF </a:t>
            </a:r>
          </a:p>
        </p:txBody>
      </p:sp>
      <p:sp>
        <p:nvSpPr>
          <p:cNvPr id="10" name="TextBox 10"/>
          <p:cNvSpPr txBox="1"/>
          <p:nvPr/>
        </p:nvSpPr>
        <p:spPr>
          <a:xfrm>
            <a:off x="3242229" y="1517919"/>
            <a:ext cx="3535843" cy="421611"/>
          </a:xfrm>
          <a:prstGeom prst="rect">
            <a:avLst/>
          </a:prstGeom>
        </p:spPr>
        <p:txBody>
          <a:bodyPr lIns="0" tIns="0" rIns="0" bIns="0" rtlCol="0" anchor="t">
            <a:spAutoFit/>
          </a:bodyPr>
          <a:lstStyle/>
          <a:p>
            <a:pPr algn="ctr">
              <a:lnSpc>
                <a:spcPts val="3450"/>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1768475" y="1956816"/>
            <a:ext cx="6343650" cy="2722207"/>
          </a:xfrm>
          <a:prstGeom prst="rect">
            <a:avLst/>
          </a:prstGeom>
        </p:spPr>
        <p:txBody>
          <a:bodyPr lIns="0" tIns="0" rIns="0" bIns="0" rtlCol="0" anchor="t">
            <a:spAutoFit/>
          </a:bodyPr>
          <a:lstStyle/>
          <a:p>
            <a:pPr algn="ctr">
              <a:lnSpc>
                <a:spcPts val="5361"/>
              </a:lnSpc>
            </a:pPr>
            <a:r>
              <a:rPr lang="en-US" sz="4830" spc="386">
                <a:solidFill>
                  <a:srgbClr val="000000"/>
                </a:solidFill>
                <a:latin typeface="Oswald Bold"/>
              </a:rPr>
              <a:t>DO YOU HAVE A  WRITTEN DOWN SOCIAL MEDIA STRATEGY?</a:t>
            </a:r>
          </a:p>
        </p:txBody>
      </p:sp>
      <p:sp>
        <p:nvSpPr>
          <p:cNvPr id="3" name="TextBox 3"/>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ASK YOURSELF </a:t>
            </a:r>
          </a:p>
        </p:txBody>
      </p:sp>
      <p:sp>
        <p:nvSpPr>
          <p:cNvPr id="4" name="TextBox 4"/>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10</a:t>
            </a:r>
          </a:p>
        </p:txBody>
      </p:sp>
      <p:grpSp>
        <p:nvGrpSpPr>
          <p:cNvPr id="5" name="Group 5"/>
          <p:cNvGrpSpPr>
            <a:grpSpLocks noChangeAspect="1"/>
          </p:cNvGrpSpPr>
          <p:nvPr/>
        </p:nvGrpSpPr>
        <p:grpSpPr>
          <a:xfrm>
            <a:off x="-8835" y="6891331"/>
            <a:ext cx="9771281" cy="422748"/>
            <a:chOff x="0" y="0"/>
            <a:chExt cx="14061440" cy="635000"/>
          </a:xfrm>
        </p:grpSpPr>
        <p:sp>
          <p:nvSpPr>
            <p:cNvPr id="6" name="Freeform 6"/>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7" name="Picture 6">
            <a:extLst>
              <a:ext uri="{FF2B5EF4-FFF2-40B4-BE49-F238E27FC236}">
                <a16:creationId xmlns:a16="http://schemas.microsoft.com/office/drawing/2014/main" id="{B540D5C5-CB9C-8085-A6A2-8F6B9F39BB8E}"/>
              </a:ext>
            </a:extLst>
          </p:cNvPr>
          <p:cNvPicPr>
            <a:picLocks noChangeAspect="1"/>
          </p:cNvPicPr>
          <p:nvPr/>
        </p:nvPicPr>
        <p:blipFill>
          <a:blip r:embed="rId2"/>
          <a:srcRect/>
          <a:stretch>
            <a:fillRect/>
          </a:stretch>
        </p:blipFill>
        <p:spPr>
          <a:xfrm>
            <a:off x="8112125" y="5175088"/>
            <a:ext cx="1220177" cy="122017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46565" y="225742"/>
            <a:ext cx="2016772" cy="201677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4579" b="-45420"/>
              </a:stretch>
            </a:blipFill>
          </p:spPr>
        </p:sp>
      </p:grpSp>
      <p:sp>
        <p:nvSpPr>
          <p:cNvPr id="4" name="TextBox 4"/>
          <p:cNvSpPr txBox="1"/>
          <p:nvPr/>
        </p:nvSpPr>
        <p:spPr>
          <a:xfrm>
            <a:off x="3242229" y="1517919"/>
            <a:ext cx="3535843" cy="421611"/>
          </a:xfrm>
          <a:prstGeom prst="rect">
            <a:avLst/>
          </a:prstGeom>
        </p:spPr>
        <p:txBody>
          <a:bodyPr lIns="0" tIns="0" rIns="0" bIns="0" rtlCol="0" anchor="t">
            <a:spAutoFit/>
          </a:bodyPr>
          <a:lstStyle/>
          <a:p>
            <a:pPr algn="ctr">
              <a:lnSpc>
                <a:spcPts val="3450"/>
              </a:lnSpc>
            </a:pPr>
            <a:endParaRPr/>
          </a:p>
        </p:txBody>
      </p:sp>
      <p:pic>
        <p:nvPicPr>
          <p:cNvPr id="5" name="Picture 5"/>
          <p:cNvPicPr>
            <a:picLocks noChangeAspect="1"/>
          </p:cNvPicPr>
          <p:nvPr/>
        </p:nvPicPr>
        <p:blipFill>
          <a:blip r:embed="rId3"/>
          <a:srcRect/>
          <a:stretch>
            <a:fillRect/>
          </a:stretch>
        </p:blipFill>
        <p:spPr>
          <a:xfrm>
            <a:off x="628624" y="1033625"/>
            <a:ext cx="3628936" cy="241777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70880" y="4065066"/>
            <a:ext cx="3251200" cy="292608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91116" y="4065066"/>
            <a:ext cx="2424839" cy="2424839"/>
          </a:xfrm>
          <a:prstGeom prst="rect">
            <a:avLst/>
          </a:prstGeom>
        </p:spPr>
      </p:pic>
      <p:sp>
        <p:nvSpPr>
          <p:cNvPr id="8" name="TextBox 8"/>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WILL'S WORLD, WILL'S WORLD</a:t>
            </a:r>
          </a:p>
        </p:txBody>
      </p:sp>
      <p:sp>
        <p:nvSpPr>
          <p:cNvPr id="9" name="TextBox 9"/>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11</a:t>
            </a:r>
          </a:p>
        </p:txBody>
      </p:sp>
      <p:sp>
        <p:nvSpPr>
          <p:cNvPr id="10" name="TextBox 10"/>
          <p:cNvSpPr txBox="1"/>
          <p:nvPr/>
        </p:nvSpPr>
        <p:spPr>
          <a:xfrm>
            <a:off x="6645251" y="2575890"/>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Bold"/>
              </a:rPr>
              <a:t>WILL JARVIS</a:t>
            </a:r>
          </a:p>
        </p:txBody>
      </p:sp>
      <p:sp>
        <p:nvSpPr>
          <p:cNvPr id="11" name="TextBox 11"/>
          <p:cNvSpPr txBox="1"/>
          <p:nvPr/>
        </p:nvSpPr>
        <p:spPr>
          <a:xfrm>
            <a:off x="6789390" y="2961635"/>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Italics"/>
              </a:rPr>
              <a:t>as THE TECHIE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4854046" y="3646827"/>
            <a:ext cx="9385011" cy="422748"/>
            <a:chOff x="0" y="0"/>
            <a:chExt cx="14061440" cy="635000"/>
          </a:xfrm>
        </p:grpSpPr>
        <p:sp>
          <p:nvSpPr>
            <p:cNvPr id="3" name="Freeform 3"/>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grpSp>
        <p:nvGrpSpPr>
          <p:cNvPr id="4" name="Group 4"/>
          <p:cNvGrpSpPr/>
          <p:nvPr/>
        </p:nvGrpSpPr>
        <p:grpSpPr>
          <a:xfrm>
            <a:off x="3011424" y="1792224"/>
            <a:ext cx="6323753" cy="3315116"/>
            <a:chOff x="0" y="0"/>
            <a:chExt cx="1550458" cy="812800"/>
          </a:xfrm>
        </p:grpSpPr>
        <p:sp>
          <p:nvSpPr>
            <p:cNvPr id="5" name="Freeform 5"/>
            <p:cNvSpPr/>
            <p:nvPr/>
          </p:nvSpPr>
          <p:spPr>
            <a:xfrm>
              <a:off x="0" y="0"/>
              <a:ext cx="1550458" cy="812800"/>
            </a:xfrm>
            <a:custGeom>
              <a:avLst/>
              <a:gdLst/>
              <a:ahLst/>
              <a:cxnLst/>
              <a:rect l="l" t="t" r="r" b="b"/>
              <a:pathLst>
                <a:path w="1550458" h="812800">
                  <a:moveTo>
                    <a:pt x="0" y="0"/>
                  </a:moveTo>
                  <a:lnTo>
                    <a:pt x="1550458" y="0"/>
                  </a:lnTo>
                  <a:lnTo>
                    <a:pt x="1550458" y="812800"/>
                  </a:lnTo>
                  <a:lnTo>
                    <a:pt x="0" y="812800"/>
                  </a:lnTo>
                  <a:close/>
                </a:path>
              </a:pathLst>
            </a:custGeom>
            <a:solidFill>
              <a:srgbClr val="EFEAE5"/>
            </a:solidFill>
          </p:spPr>
        </p:sp>
      </p:grpSp>
      <p:sp>
        <p:nvSpPr>
          <p:cNvPr id="6" name="TextBox 6"/>
          <p:cNvSpPr txBox="1"/>
          <p:nvPr/>
        </p:nvSpPr>
        <p:spPr>
          <a:xfrm>
            <a:off x="138087" y="1792387"/>
            <a:ext cx="5029200" cy="449123"/>
          </a:xfrm>
          <a:prstGeom prst="rect">
            <a:avLst/>
          </a:prstGeom>
        </p:spPr>
        <p:txBody>
          <a:bodyPr lIns="0" tIns="0" rIns="0" bIns="0" rtlCol="0" anchor="t">
            <a:spAutoFit/>
          </a:bodyPr>
          <a:lstStyle/>
          <a:p>
            <a:pPr>
              <a:lnSpc>
                <a:spcPts val="3477"/>
              </a:lnSpc>
            </a:pPr>
            <a:r>
              <a:rPr lang="en-US" sz="3219" spc="257">
                <a:solidFill>
                  <a:srgbClr val="000000"/>
                </a:solidFill>
                <a:latin typeface="Oswald Bold"/>
              </a:rPr>
              <a:t>DAILY BLOG</a:t>
            </a:r>
          </a:p>
        </p:txBody>
      </p:sp>
      <p:sp>
        <p:nvSpPr>
          <p:cNvPr id="7" name="TextBox 7"/>
          <p:cNvSpPr txBox="1"/>
          <p:nvPr/>
        </p:nvSpPr>
        <p:spPr>
          <a:xfrm>
            <a:off x="80937" y="2661489"/>
            <a:ext cx="4819650" cy="2213277"/>
          </a:xfrm>
          <a:prstGeom prst="rect">
            <a:avLst/>
          </a:prstGeom>
        </p:spPr>
        <p:txBody>
          <a:bodyPr lIns="0" tIns="0" rIns="0" bIns="0" rtlCol="0" anchor="t">
            <a:spAutoFit/>
          </a:bodyPr>
          <a:lstStyle/>
          <a:p>
            <a:pPr marL="348877" lvl="1" indent="-174438">
              <a:lnSpc>
                <a:spcPts val="2958"/>
              </a:lnSpc>
              <a:buFont typeface="Arial"/>
              <a:buChar char="•"/>
            </a:pPr>
            <a:r>
              <a:rPr lang="en-US" sz="2113" spc="105">
                <a:solidFill>
                  <a:srgbClr val="000000"/>
                </a:solidFill>
                <a:latin typeface="Glacial Indifference"/>
              </a:rPr>
              <a:t>Intentional writing</a:t>
            </a:r>
          </a:p>
          <a:p>
            <a:pPr>
              <a:lnSpc>
                <a:spcPts val="2958"/>
              </a:lnSpc>
            </a:pPr>
            <a:endParaRPr lang="en-US" sz="2113" spc="105">
              <a:solidFill>
                <a:srgbClr val="000000"/>
              </a:solidFill>
              <a:latin typeface="Glacial Indifference"/>
            </a:endParaRPr>
          </a:p>
          <a:p>
            <a:pPr marL="348877" lvl="1" indent="-174438">
              <a:lnSpc>
                <a:spcPts val="2958"/>
              </a:lnSpc>
              <a:buFont typeface="Arial"/>
              <a:buChar char="•"/>
            </a:pPr>
            <a:r>
              <a:rPr lang="en-US" sz="2113" spc="105">
                <a:solidFill>
                  <a:srgbClr val="000000"/>
                </a:solidFill>
                <a:latin typeface="Glacial Indifference"/>
              </a:rPr>
              <a:t>Interactive</a:t>
            </a:r>
          </a:p>
          <a:p>
            <a:pPr>
              <a:lnSpc>
                <a:spcPts val="2958"/>
              </a:lnSpc>
            </a:pPr>
            <a:endParaRPr lang="en-US" sz="2113" spc="105">
              <a:solidFill>
                <a:srgbClr val="000000"/>
              </a:solidFill>
              <a:latin typeface="Glacial Indifference"/>
            </a:endParaRPr>
          </a:p>
          <a:p>
            <a:pPr marL="348877" lvl="1" indent="-174438">
              <a:lnSpc>
                <a:spcPts val="2958"/>
              </a:lnSpc>
              <a:buFont typeface="Arial"/>
              <a:buChar char="•"/>
            </a:pPr>
            <a:r>
              <a:rPr lang="en-US" sz="2113" spc="105">
                <a:solidFill>
                  <a:srgbClr val="000000"/>
                </a:solidFill>
                <a:latin typeface="Glacial Indifference"/>
              </a:rPr>
              <a:t>Video Blog</a:t>
            </a:r>
          </a:p>
          <a:p>
            <a:pPr>
              <a:lnSpc>
                <a:spcPts val="2958"/>
              </a:lnSpc>
            </a:pPr>
            <a:endParaRPr lang="en-US" sz="2113" spc="105">
              <a:solidFill>
                <a:srgbClr val="000000"/>
              </a:solidFill>
              <a:latin typeface="Glacial Indifference"/>
            </a:endParaRPr>
          </a:p>
        </p:txBody>
      </p:sp>
      <p:sp>
        <p:nvSpPr>
          <p:cNvPr id="8" name="TextBox 8"/>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WILL'S WORLD, WILL'S WORLD</a:t>
            </a:r>
          </a:p>
        </p:txBody>
      </p:sp>
      <p:sp>
        <p:nvSpPr>
          <p:cNvPr id="9" name="TextBox 9"/>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12</a:t>
            </a:r>
          </a:p>
        </p:txBody>
      </p:sp>
      <p:sp>
        <p:nvSpPr>
          <p:cNvPr id="10" name="TextBox 10"/>
          <p:cNvSpPr txBox="1"/>
          <p:nvPr/>
        </p:nvSpPr>
        <p:spPr>
          <a:xfrm>
            <a:off x="3148806" y="2483123"/>
            <a:ext cx="5873274" cy="1987871"/>
          </a:xfrm>
          <a:prstGeom prst="rect">
            <a:avLst/>
          </a:prstGeom>
        </p:spPr>
        <p:txBody>
          <a:bodyPr lIns="0" tIns="0" rIns="0" bIns="0" rtlCol="0" anchor="t">
            <a:spAutoFit/>
          </a:bodyPr>
          <a:lstStyle/>
          <a:p>
            <a:pPr>
              <a:lnSpc>
                <a:spcPts val="2257"/>
              </a:lnSpc>
              <a:spcBef>
                <a:spcPct val="0"/>
              </a:spcBef>
            </a:pPr>
            <a:r>
              <a:rPr lang="en-US" sz="1612" spc="128">
                <a:solidFill>
                  <a:srgbClr val="000000"/>
                </a:solidFill>
                <a:latin typeface="Glacial Indifference Bold Italics"/>
              </a:rPr>
              <a:t>“TODAY WAS THE LAST FULL DAY OF CABIN ACTIVITIES AS THERE IS ONLY ONE TOMORROW DUE TO THE BANQUET FESTIVITIES. CAMPERS HAVE REALLY ENJOYED THEIR OPPORTUNITY TO SAMPLE ALL THE ACTIVITIES THAT WE HAVE TO OFFER HERE AT CAMP. FROM THE FARM TO THE WATERFRONT, THEY HAVE DONE IT ALL."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835" y="6891331"/>
            <a:ext cx="9771281" cy="422748"/>
            <a:chOff x="0" y="0"/>
            <a:chExt cx="14061440" cy="635000"/>
          </a:xfrm>
        </p:grpSpPr>
        <p:sp>
          <p:nvSpPr>
            <p:cNvPr id="3" name="Freeform 3"/>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2373" y="1666057"/>
            <a:ext cx="5946420" cy="3983086"/>
          </a:xfrm>
          <a:prstGeom prst="rect">
            <a:avLst/>
          </a:prstGeom>
        </p:spPr>
      </p:pic>
      <p:pic>
        <p:nvPicPr>
          <p:cNvPr id="5" name="Picture 5"/>
          <p:cNvPicPr>
            <a:picLocks noChangeAspect="1"/>
          </p:cNvPicPr>
          <p:nvPr/>
        </p:nvPicPr>
        <p:blipFill>
          <a:blip r:embed="rId4"/>
          <a:srcRect/>
          <a:stretch>
            <a:fillRect/>
          </a:stretch>
        </p:blipFill>
        <p:spPr>
          <a:xfrm>
            <a:off x="7160029" y="424103"/>
            <a:ext cx="2238760" cy="1512473"/>
          </a:xfrm>
          <a:prstGeom prst="rect">
            <a:avLst/>
          </a:prstGeom>
        </p:spPr>
      </p:pic>
      <p:grpSp>
        <p:nvGrpSpPr>
          <p:cNvPr id="6" name="Group 6"/>
          <p:cNvGrpSpPr>
            <a:grpSpLocks noChangeAspect="1"/>
          </p:cNvGrpSpPr>
          <p:nvPr/>
        </p:nvGrpSpPr>
        <p:grpSpPr>
          <a:xfrm>
            <a:off x="180949" y="4640757"/>
            <a:ext cx="2016772" cy="2016772"/>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2589" b="-2589"/>
              </a:stretch>
            </a:blipFill>
          </p:spPr>
        </p:sp>
      </p:grpSp>
      <p:sp>
        <p:nvSpPr>
          <p:cNvPr id="8" name="TextBox 8"/>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WILL'S WORLD, WILL'S WORLD</a:t>
            </a:r>
          </a:p>
        </p:txBody>
      </p:sp>
      <p:sp>
        <p:nvSpPr>
          <p:cNvPr id="9" name="TextBox 9"/>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13</a:t>
            </a:r>
          </a:p>
        </p:txBody>
      </p:sp>
      <p:sp>
        <p:nvSpPr>
          <p:cNvPr id="10" name="TextBox 10"/>
          <p:cNvSpPr txBox="1"/>
          <p:nvPr/>
        </p:nvSpPr>
        <p:spPr>
          <a:xfrm>
            <a:off x="1564898" y="2974975"/>
            <a:ext cx="2270347" cy="1308099"/>
          </a:xfrm>
          <a:prstGeom prst="rect">
            <a:avLst/>
          </a:prstGeom>
        </p:spPr>
        <p:txBody>
          <a:bodyPr lIns="0" tIns="0" rIns="0" bIns="0" rtlCol="0" anchor="t">
            <a:spAutoFit/>
          </a:bodyPr>
          <a:lstStyle/>
          <a:p>
            <a:pPr algn="ctr">
              <a:lnSpc>
                <a:spcPts val="3500"/>
              </a:lnSpc>
            </a:pPr>
            <a:r>
              <a:rPr lang="en-US" sz="2500">
                <a:solidFill>
                  <a:srgbClr val="000000"/>
                </a:solidFill>
                <a:latin typeface="Open Sans"/>
              </a:rPr>
              <a:t>Photos</a:t>
            </a:r>
          </a:p>
          <a:p>
            <a:pPr algn="ctr">
              <a:lnSpc>
                <a:spcPts val="3500"/>
              </a:lnSpc>
            </a:pPr>
            <a:r>
              <a:rPr lang="en-US" sz="2500">
                <a:solidFill>
                  <a:srgbClr val="000000"/>
                </a:solidFill>
                <a:latin typeface="Open Sans"/>
              </a:rPr>
              <a:t>For the</a:t>
            </a:r>
          </a:p>
          <a:p>
            <a:pPr algn="ctr">
              <a:lnSpc>
                <a:spcPts val="3500"/>
              </a:lnSpc>
            </a:pPr>
            <a:r>
              <a:rPr lang="en-US" sz="2500">
                <a:solidFill>
                  <a:srgbClr val="000000"/>
                </a:solidFill>
                <a:latin typeface="Open Sans"/>
              </a:rPr>
              <a:t>Parents</a:t>
            </a:r>
          </a:p>
        </p:txBody>
      </p:sp>
      <p:sp>
        <p:nvSpPr>
          <p:cNvPr id="11" name="TextBox 11"/>
          <p:cNvSpPr txBox="1"/>
          <p:nvPr/>
        </p:nvSpPr>
        <p:spPr>
          <a:xfrm>
            <a:off x="5499589" y="2974975"/>
            <a:ext cx="2270347" cy="1308099"/>
          </a:xfrm>
          <a:prstGeom prst="rect">
            <a:avLst/>
          </a:prstGeom>
        </p:spPr>
        <p:txBody>
          <a:bodyPr lIns="0" tIns="0" rIns="0" bIns="0" rtlCol="0" anchor="t">
            <a:spAutoFit/>
          </a:bodyPr>
          <a:lstStyle/>
          <a:p>
            <a:pPr algn="ctr">
              <a:lnSpc>
                <a:spcPts val="3500"/>
              </a:lnSpc>
            </a:pPr>
            <a:r>
              <a:rPr lang="en-US" sz="2500">
                <a:solidFill>
                  <a:srgbClr val="000000"/>
                </a:solidFill>
                <a:latin typeface="Open Sans"/>
              </a:rPr>
              <a:t>Photos</a:t>
            </a:r>
          </a:p>
          <a:p>
            <a:pPr algn="ctr">
              <a:lnSpc>
                <a:spcPts val="3500"/>
              </a:lnSpc>
            </a:pPr>
            <a:r>
              <a:rPr lang="en-US" sz="2500">
                <a:solidFill>
                  <a:srgbClr val="000000"/>
                </a:solidFill>
                <a:latin typeface="Open Sans"/>
              </a:rPr>
              <a:t>For</a:t>
            </a:r>
          </a:p>
          <a:p>
            <a:pPr algn="ctr">
              <a:lnSpc>
                <a:spcPts val="3500"/>
              </a:lnSpc>
            </a:pPr>
            <a:r>
              <a:rPr lang="en-US" sz="2500">
                <a:solidFill>
                  <a:srgbClr val="000000"/>
                </a:solidFill>
                <a:latin typeface="Open Sans"/>
              </a:rPr>
              <a:t>Marketing</a:t>
            </a:r>
          </a:p>
        </p:txBody>
      </p:sp>
      <p:sp>
        <p:nvSpPr>
          <p:cNvPr id="12" name="TextBox 12"/>
          <p:cNvSpPr txBox="1"/>
          <p:nvPr/>
        </p:nvSpPr>
        <p:spPr>
          <a:xfrm>
            <a:off x="3550409" y="3423920"/>
            <a:ext cx="2270347" cy="372744"/>
          </a:xfrm>
          <a:prstGeom prst="rect">
            <a:avLst/>
          </a:prstGeom>
        </p:spPr>
        <p:txBody>
          <a:bodyPr lIns="0" tIns="0" rIns="0" bIns="0" rtlCol="0" anchor="t">
            <a:spAutoFit/>
          </a:bodyPr>
          <a:lstStyle/>
          <a:p>
            <a:pPr algn="ctr">
              <a:lnSpc>
                <a:spcPts val="3080"/>
              </a:lnSpc>
            </a:pPr>
            <a:r>
              <a:rPr lang="en-US" sz="2200">
                <a:solidFill>
                  <a:srgbClr val="000000"/>
                </a:solidFill>
                <a:latin typeface="Open Sans Bold Italics"/>
              </a:rPr>
              <a:t>PERFECTION!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903918"/>
            <a:ext cx="9771281" cy="422748"/>
            <a:chOff x="0" y="0"/>
            <a:chExt cx="14061440" cy="635000"/>
          </a:xfrm>
        </p:grpSpPr>
        <p:sp>
          <p:nvSpPr>
            <p:cNvPr id="3" name="Freeform 3"/>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4" name="Picture 4"/>
          <p:cNvPicPr>
            <a:picLocks noChangeAspect="1"/>
          </p:cNvPicPr>
          <p:nvPr/>
        </p:nvPicPr>
        <p:blipFill>
          <a:blip r:embed="rId2"/>
          <a:srcRect/>
          <a:stretch>
            <a:fillRect/>
          </a:stretch>
        </p:blipFill>
        <p:spPr>
          <a:xfrm>
            <a:off x="2985038" y="1840267"/>
            <a:ext cx="6638461" cy="1582139"/>
          </a:xfrm>
          <a:prstGeom prst="rect">
            <a:avLst/>
          </a:prstGeom>
        </p:spPr>
      </p:pic>
      <p:pic>
        <p:nvPicPr>
          <p:cNvPr id="5" name="Picture 5"/>
          <p:cNvPicPr>
            <a:picLocks noChangeAspect="1"/>
          </p:cNvPicPr>
          <p:nvPr/>
        </p:nvPicPr>
        <p:blipFill>
          <a:blip r:embed="rId3"/>
          <a:srcRect/>
          <a:stretch>
            <a:fillRect/>
          </a:stretch>
        </p:blipFill>
        <p:spPr>
          <a:xfrm>
            <a:off x="180949" y="1840267"/>
            <a:ext cx="2662972" cy="3875576"/>
          </a:xfrm>
          <a:prstGeom prst="rect">
            <a:avLst/>
          </a:prstGeom>
        </p:spPr>
      </p:pic>
      <p:sp>
        <p:nvSpPr>
          <p:cNvPr id="6" name="TextBox 6"/>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WILL'S WORLD, WILL'S WORLD</a:t>
            </a:r>
          </a:p>
        </p:txBody>
      </p:sp>
      <p:sp>
        <p:nvSpPr>
          <p:cNvPr id="7" name="TextBox 7"/>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14</a:t>
            </a:r>
          </a:p>
        </p:txBody>
      </p:sp>
      <p:sp>
        <p:nvSpPr>
          <p:cNvPr id="8" name="TextBox 8"/>
          <p:cNvSpPr txBox="1"/>
          <p:nvPr/>
        </p:nvSpPr>
        <p:spPr>
          <a:xfrm>
            <a:off x="2707409" y="940871"/>
            <a:ext cx="4819650" cy="449123"/>
          </a:xfrm>
          <a:prstGeom prst="rect">
            <a:avLst/>
          </a:prstGeom>
        </p:spPr>
        <p:txBody>
          <a:bodyPr lIns="0" tIns="0" rIns="0" bIns="0" rtlCol="0" anchor="t">
            <a:spAutoFit/>
          </a:bodyPr>
          <a:lstStyle/>
          <a:p>
            <a:pPr>
              <a:lnSpc>
                <a:spcPts val="3477"/>
              </a:lnSpc>
            </a:pPr>
            <a:r>
              <a:rPr lang="en-US" sz="3219" spc="257">
                <a:solidFill>
                  <a:srgbClr val="000000"/>
                </a:solidFill>
                <a:latin typeface="Oswald Bold"/>
              </a:rPr>
              <a:t>SOCIAL MEDIA </a:t>
            </a:r>
          </a:p>
        </p:txBody>
      </p:sp>
      <p:sp>
        <p:nvSpPr>
          <p:cNvPr id="9" name="TextBox 9"/>
          <p:cNvSpPr txBox="1"/>
          <p:nvPr/>
        </p:nvSpPr>
        <p:spPr>
          <a:xfrm>
            <a:off x="2985038" y="3546231"/>
            <a:ext cx="6037042" cy="3256581"/>
          </a:xfrm>
          <a:prstGeom prst="rect">
            <a:avLst/>
          </a:prstGeom>
        </p:spPr>
        <p:txBody>
          <a:bodyPr lIns="0" tIns="0" rIns="0" bIns="0" rtlCol="0" anchor="t">
            <a:spAutoFit/>
          </a:bodyPr>
          <a:lstStyle/>
          <a:p>
            <a:pPr marL="348877" lvl="1" indent="-174438">
              <a:lnSpc>
                <a:spcPts val="2958"/>
              </a:lnSpc>
              <a:buFont typeface="Arial"/>
              <a:buChar char="•"/>
            </a:pPr>
            <a:r>
              <a:rPr lang="en-US" sz="2113" spc="105">
                <a:solidFill>
                  <a:srgbClr val="000000"/>
                </a:solidFill>
                <a:latin typeface="Glacial Indifference"/>
              </a:rPr>
              <a:t>Facebook - Parents + Older Demograhics</a:t>
            </a:r>
          </a:p>
          <a:p>
            <a:pPr marL="348877" lvl="1" indent="-174438">
              <a:lnSpc>
                <a:spcPts val="2958"/>
              </a:lnSpc>
              <a:buFont typeface="Arial"/>
              <a:buChar char="•"/>
            </a:pPr>
            <a:r>
              <a:rPr lang="en-US" sz="2113" spc="105">
                <a:solidFill>
                  <a:srgbClr val="000000"/>
                </a:solidFill>
                <a:latin typeface="Glacial Indifference"/>
              </a:rPr>
              <a:t>Instagram &amp; TikTok - Young Parents/Alumni</a:t>
            </a:r>
          </a:p>
          <a:p>
            <a:pPr>
              <a:lnSpc>
                <a:spcPts val="2958"/>
              </a:lnSpc>
            </a:pPr>
            <a:r>
              <a:rPr lang="en-US" sz="2113" spc="105">
                <a:solidFill>
                  <a:srgbClr val="000000"/>
                </a:solidFill>
                <a:latin typeface="Glacial Indifference"/>
              </a:rPr>
              <a:t>    AND THE SURVEY SAYS....</a:t>
            </a:r>
          </a:p>
          <a:p>
            <a:pPr marL="348877" lvl="1" indent="-174438">
              <a:lnSpc>
                <a:spcPts val="2958"/>
              </a:lnSpc>
              <a:buFont typeface="Arial"/>
              <a:buChar char="•"/>
            </a:pPr>
            <a:r>
              <a:rPr lang="en-US" sz="2113" spc="105">
                <a:solidFill>
                  <a:srgbClr val="000000"/>
                </a:solidFill>
                <a:latin typeface="Glacial Indifference"/>
              </a:rPr>
              <a:t>98% of marketers say Instagram is the most influential platform for marketing, which is 44% higher than Facebook.</a:t>
            </a:r>
          </a:p>
          <a:p>
            <a:pPr marL="348877" lvl="1" indent="-174438">
              <a:lnSpc>
                <a:spcPts val="2958"/>
              </a:lnSpc>
              <a:buFont typeface="Arial"/>
              <a:buChar char="•"/>
            </a:pPr>
            <a:r>
              <a:rPr lang="en-US" sz="2113" spc="105">
                <a:solidFill>
                  <a:srgbClr val="000000"/>
                </a:solidFill>
                <a:latin typeface="Glacial Indifference"/>
              </a:rPr>
              <a:t>TikTok was the most downloaded app in 2020</a:t>
            </a:r>
          </a:p>
          <a:p>
            <a:pPr>
              <a:lnSpc>
                <a:spcPts val="2398"/>
              </a:lnSpc>
            </a:pPr>
            <a:r>
              <a:rPr lang="en-US" sz="1713" spc="105">
                <a:solidFill>
                  <a:srgbClr val="000000"/>
                </a:solidFill>
                <a:latin typeface="Glacial Indifference"/>
              </a:rPr>
              <a:t>Hubspot - "Social Media Marketing Statistics for 2021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1704980" y="1301134"/>
            <a:ext cx="6343650" cy="4751032"/>
          </a:xfrm>
          <a:prstGeom prst="rect">
            <a:avLst/>
          </a:prstGeom>
        </p:spPr>
        <p:txBody>
          <a:bodyPr lIns="0" tIns="0" rIns="0" bIns="0" rtlCol="0" anchor="t">
            <a:spAutoFit/>
          </a:bodyPr>
          <a:lstStyle/>
          <a:p>
            <a:pPr algn="ctr">
              <a:lnSpc>
                <a:spcPts val="5361"/>
              </a:lnSpc>
            </a:pPr>
            <a:r>
              <a:rPr lang="en-US" sz="4830" spc="386">
                <a:solidFill>
                  <a:srgbClr val="000000"/>
                </a:solidFill>
                <a:latin typeface="Oswald Bold"/>
              </a:rPr>
              <a:t>DO YOU HAVE YOUR DATES FOR SUMMER 2023?</a:t>
            </a:r>
          </a:p>
          <a:p>
            <a:pPr algn="ctr">
              <a:lnSpc>
                <a:spcPts val="5361"/>
              </a:lnSpc>
            </a:pPr>
            <a:r>
              <a:rPr lang="en-US" sz="4830" spc="386">
                <a:solidFill>
                  <a:srgbClr val="000000"/>
                </a:solidFill>
                <a:latin typeface="Oswald Bold"/>
              </a:rPr>
              <a:t>DO YOU HAVE YOUR REGISTRATION DATES SET FOR SUMMER 2023?</a:t>
            </a:r>
          </a:p>
        </p:txBody>
      </p:sp>
      <p:sp>
        <p:nvSpPr>
          <p:cNvPr id="3" name="TextBox 3"/>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ASK YOURSELF </a:t>
            </a:r>
          </a:p>
        </p:txBody>
      </p:sp>
      <p:sp>
        <p:nvSpPr>
          <p:cNvPr id="4" name="TextBox 4"/>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15</a:t>
            </a:r>
          </a:p>
        </p:txBody>
      </p:sp>
      <p:grpSp>
        <p:nvGrpSpPr>
          <p:cNvPr id="5" name="Group 5"/>
          <p:cNvGrpSpPr>
            <a:grpSpLocks noChangeAspect="1"/>
          </p:cNvGrpSpPr>
          <p:nvPr/>
        </p:nvGrpSpPr>
        <p:grpSpPr>
          <a:xfrm>
            <a:off x="-8835" y="6891331"/>
            <a:ext cx="9771281" cy="422748"/>
            <a:chOff x="0" y="0"/>
            <a:chExt cx="14061440" cy="635000"/>
          </a:xfrm>
        </p:grpSpPr>
        <p:sp>
          <p:nvSpPr>
            <p:cNvPr id="6" name="Freeform 6"/>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7" name="Picture 6">
            <a:extLst>
              <a:ext uri="{FF2B5EF4-FFF2-40B4-BE49-F238E27FC236}">
                <a16:creationId xmlns:a16="http://schemas.microsoft.com/office/drawing/2014/main" id="{7530A637-6A08-5D48-9003-50682E8BA25F}"/>
              </a:ext>
            </a:extLst>
          </p:cNvPr>
          <p:cNvPicPr>
            <a:picLocks noChangeAspect="1"/>
          </p:cNvPicPr>
          <p:nvPr/>
        </p:nvPicPr>
        <p:blipFill>
          <a:blip r:embed="rId2"/>
          <a:srcRect/>
          <a:stretch>
            <a:fillRect/>
          </a:stretch>
        </p:blipFill>
        <p:spPr>
          <a:xfrm>
            <a:off x="412406" y="5251571"/>
            <a:ext cx="1220177" cy="12201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881100" y="1282651"/>
            <a:ext cx="6340764" cy="449123"/>
          </a:xfrm>
          <a:prstGeom prst="rect">
            <a:avLst/>
          </a:prstGeom>
        </p:spPr>
        <p:txBody>
          <a:bodyPr lIns="0" tIns="0" rIns="0" bIns="0" rtlCol="0" anchor="t">
            <a:spAutoFit/>
          </a:bodyPr>
          <a:lstStyle/>
          <a:p>
            <a:pPr>
              <a:lnSpc>
                <a:spcPts val="3477"/>
              </a:lnSpc>
            </a:pPr>
            <a:r>
              <a:rPr lang="en-US" sz="3219" spc="257" dirty="0">
                <a:solidFill>
                  <a:srgbClr val="000000"/>
                </a:solidFill>
                <a:latin typeface="Oswald Bold"/>
              </a:rPr>
              <a:t>BEFORE THE CURTAIN CLOSES </a:t>
            </a:r>
          </a:p>
        </p:txBody>
      </p:sp>
      <p:sp>
        <p:nvSpPr>
          <p:cNvPr id="3" name="TextBox 3"/>
          <p:cNvSpPr txBox="1"/>
          <p:nvPr/>
        </p:nvSpPr>
        <p:spPr>
          <a:xfrm>
            <a:off x="865860" y="2179486"/>
            <a:ext cx="4819650" cy="2956227"/>
          </a:xfrm>
          <a:prstGeom prst="rect">
            <a:avLst/>
          </a:prstGeom>
        </p:spPr>
        <p:txBody>
          <a:bodyPr lIns="0" tIns="0" rIns="0" bIns="0" rtlCol="0" anchor="t">
            <a:spAutoFit/>
          </a:bodyPr>
          <a:lstStyle/>
          <a:p>
            <a:pPr marL="348877" lvl="1" indent="-174438">
              <a:lnSpc>
                <a:spcPts val="2958"/>
              </a:lnSpc>
              <a:buFont typeface="Arial"/>
              <a:buChar char="•"/>
            </a:pPr>
            <a:r>
              <a:rPr lang="en-US" sz="2113" spc="105" dirty="0">
                <a:solidFill>
                  <a:srgbClr val="000000"/>
                </a:solidFill>
                <a:latin typeface="Glacial Indifference"/>
              </a:rPr>
              <a:t>Announcement of Dates before Summer</a:t>
            </a:r>
          </a:p>
          <a:p>
            <a:pPr marL="348877" lvl="1" indent="-174438">
              <a:lnSpc>
                <a:spcPts val="2958"/>
              </a:lnSpc>
              <a:buFont typeface="Arial"/>
              <a:buChar char="•"/>
            </a:pPr>
            <a:r>
              <a:rPr lang="en-US" sz="2113" spc="105" dirty="0">
                <a:solidFill>
                  <a:srgbClr val="000000"/>
                </a:solidFill>
                <a:latin typeface="Glacial Indifference"/>
              </a:rPr>
              <a:t>Visiting Families before registration</a:t>
            </a:r>
          </a:p>
          <a:p>
            <a:pPr marL="348877" lvl="1" indent="-174438">
              <a:lnSpc>
                <a:spcPts val="2958"/>
              </a:lnSpc>
              <a:buFont typeface="Arial"/>
              <a:buChar char="•"/>
            </a:pPr>
            <a:r>
              <a:rPr lang="en-US" sz="2113" spc="105" dirty="0">
                <a:solidFill>
                  <a:srgbClr val="000000"/>
                </a:solidFill>
                <a:latin typeface="Glacial Indifference"/>
              </a:rPr>
              <a:t>Following up with leads (tours and non-tours)</a:t>
            </a:r>
          </a:p>
          <a:p>
            <a:pPr marL="348877" lvl="1" indent="-174438">
              <a:lnSpc>
                <a:spcPts val="2958"/>
              </a:lnSpc>
              <a:buFont typeface="Arial"/>
              <a:buChar char="•"/>
            </a:pPr>
            <a:r>
              <a:rPr lang="en-US" sz="2113" spc="105" dirty="0">
                <a:solidFill>
                  <a:srgbClr val="000000"/>
                </a:solidFill>
                <a:latin typeface="Glacial Indifference"/>
              </a:rPr>
              <a:t>Surveys</a:t>
            </a:r>
          </a:p>
          <a:p>
            <a:pPr marL="348877" lvl="1" indent="-174438">
              <a:lnSpc>
                <a:spcPts val="2958"/>
              </a:lnSpc>
              <a:buFont typeface="Arial"/>
              <a:buChar char="•"/>
            </a:pPr>
            <a:r>
              <a:rPr lang="en-US" sz="2113" spc="105" dirty="0">
                <a:solidFill>
                  <a:srgbClr val="000000"/>
                </a:solidFill>
                <a:latin typeface="Glacial Indifference"/>
              </a:rPr>
              <a:t>Phone Calls</a:t>
            </a:r>
          </a:p>
        </p:txBody>
      </p:sp>
      <p:sp>
        <p:nvSpPr>
          <p:cNvPr id="4" name="TextBox 4"/>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A WALK TO THE MOON</a:t>
            </a:r>
          </a:p>
        </p:txBody>
      </p:sp>
      <p:sp>
        <p:nvSpPr>
          <p:cNvPr id="5" name="TextBox 5"/>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16</a:t>
            </a:r>
          </a:p>
        </p:txBody>
      </p:sp>
      <p:grpSp>
        <p:nvGrpSpPr>
          <p:cNvPr id="6" name="Group 6"/>
          <p:cNvGrpSpPr>
            <a:grpSpLocks noChangeAspect="1"/>
          </p:cNvGrpSpPr>
          <p:nvPr/>
        </p:nvGrpSpPr>
        <p:grpSpPr>
          <a:xfrm rot="-5400000">
            <a:off x="4854046" y="3646827"/>
            <a:ext cx="9385011" cy="422748"/>
            <a:chOff x="0" y="0"/>
            <a:chExt cx="14061440" cy="635000"/>
          </a:xfrm>
        </p:grpSpPr>
        <p:sp>
          <p:nvSpPr>
            <p:cNvPr id="7" name="Freeform 7"/>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sp>
        <p:nvSpPr>
          <p:cNvPr id="8" name="TextBox 8"/>
          <p:cNvSpPr txBox="1"/>
          <p:nvPr/>
        </p:nvSpPr>
        <p:spPr>
          <a:xfrm>
            <a:off x="209524" y="5687377"/>
            <a:ext cx="8645236" cy="763270"/>
          </a:xfrm>
          <a:prstGeom prst="rect">
            <a:avLst/>
          </a:prstGeom>
        </p:spPr>
        <p:txBody>
          <a:bodyPr lIns="0" tIns="0" rIns="0" bIns="0" rtlCol="0" anchor="t">
            <a:spAutoFit/>
          </a:bodyPr>
          <a:lstStyle/>
          <a:p>
            <a:pPr algn="ctr">
              <a:lnSpc>
                <a:spcPts val="3079"/>
              </a:lnSpc>
            </a:pPr>
            <a:r>
              <a:rPr lang="en-US" sz="2199">
                <a:solidFill>
                  <a:srgbClr val="000000"/>
                </a:solidFill>
                <a:latin typeface="Open Sans Light Bold Italics"/>
              </a:rPr>
              <a:t>Genius marketing will work and helps you get new campers BUT, you still have to keep them!!!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533759" y="3011304"/>
            <a:ext cx="8814478" cy="1411288"/>
          </a:xfrm>
          <a:prstGeom prst="rect">
            <a:avLst/>
          </a:prstGeom>
        </p:spPr>
        <p:txBody>
          <a:bodyPr lIns="0" tIns="0" rIns="0" bIns="0" rtlCol="0" anchor="t">
            <a:spAutoFit/>
          </a:bodyPr>
          <a:lstStyle/>
          <a:p>
            <a:pPr algn="ctr">
              <a:lnSpc>
                <a:spcPts val="10867"/>
              </a:lnSpc>
            </a:pPr>
            <a:r>
              <a:rPr lang="en-US" sz="10062" spc="301">
                <a:solidFill>
                  <a:srgbClr val="000000"/>
                </a:solidFill>
                <a:latin typeface="Oswald"/>
              </a:rPr>
              <a:t>THANK YOU!</a:t>
            </a:r>
          </a:p>
        </p:txBody>
      </p:sp>
      <p:sp>
        <p:nvSpPr>
          <p:cNvPr id="3" name="TextBox 3"/>
          <p:cNvSpPr txBox="1"/>
          <p:nvPr/>
        </p:nvSpPr>
        <p:spPr>
          <a:xfrm>
            <a:off x="1355725" y="5933786"/>
            <a:ext cx="6934200" cy="306419"/>
          </a:xfrm>
          <a:prstGeom prst="rect">
            <a:avLst/>
          </a:prstGeom>
        </p:spPr>
        <p:txBody>
          <a:bodyPr lIns="0" tIns="0" rIns="0" bIns="0" rtlCol="0" anchor="t">
            <a:spAutoFit/>
          </a:bodyPr>
          <a:lstStyle/>
          <a:p>
            <a:pPr algn="ctr">
              <a:lnSpc>
                <a:spcPts val="2535"/>
              </a:lnSpc>
            </a:pPr>
            <a:r>
              <a:rPr lang="en-US" sz="1811" spc="144">
                <a:solidFill>
                  <a:srgbClr val="000000"/>
                </a:solidFill>
                <a:latin typeface="Glacial Indifference"/>
              </a:rPr>
              <a:t>good luck this summer!</a:t>
            </a:r>
          </a:p>
        </p:txBody>
      </p:sp>
      <p:sp>
        <p:nvSpPr>
          <p:cNvPr id="4" name="TextBox 4"/>
          <p:cNvSpPr txBox="1"/>
          <p:nvPr/>
        </p:nvSpPr>
        <p:spPr>
          <a:xfrm>
            <a:off x="1479550" y="1041770"/>
            <a:ext cx="6934200" cy="355902"/>
          </a:xfrm>
          <a:prstGeom prst="rect">
            <a:avLst/>
          </a:prstGeom>
        </p:spPr>
        <p:txBody>
          <a:bodyPr lIns="0" tIns="0" rIns="0" bIns="0" rtlCol="0" anchor="t">
            <a:spAutoFit/>
          </a:bodyPr>
          <a:lstStyle/>
          <a:p>
            <a:pPr algn="ctr">
              <a:lnSpc>
                <a:spcPts val="2958"/>
              </a:lnSpc>
            </a:pPr>
            <a:r>
              <a:rPr lang="en-US" sz="2113" spc="570">
                <a:solidFill>
                  <a:srgbClr val="000000"/>
                </a:solidFill>
                <a:latin typeface="Glacial Indifference Bold"/>
              </a:rPr>
              <a:t>BEBER THEATER PRESENTS</a:t>
            </a:r>
          </a:p>
        </p:txBody>
      </p:sp>
      <p:grpSp>
        <p:nvGrpSpPr>
          <p:cNvPr id="5" name="Group 5"/>
          <p:cNvGrpSpPr>
            <a:grpSpLocks noChangeAspect="1"/>
          </p:cNvGrpSpPr>
          <p:nvPr/>
        </p:nvGrpSpPr>
        <p:grpSpPr>
          <a:xfrm rot="-5400000">
            <a:off x="-4481979" y="3646827"/>
            <a:ext cx="9385011" cy="422748"/>
            <a:chOff x="0" y="0"/>
            <a:chExt cx="14061440" cy="635000"/>
          </a:xfrm>
        </p:grpSpPr>
        <p:sp>
          <p:nvSpPr>
            <p:cNvPr id="6" name="Freeform 6"/>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grpSp>
        <p:nvGrpSpPr>
          <p:cNvPr id="7" name="Group 7"/>
          <p:cNvGrpSpPr>
            <a:grpSpLocks noChangeAspect="1"/>
          </p:cNvGrpSpPr>
          <p:nvPr/>
        </p:nvGrpSpPr>
        <p:grpSpPr>
          <a:xfrm rot="-5400000">
            <a:off x="4854046" y="3646827"/>
            <a:ext cx="9385011" cy="422748"/>
            <a:chOff x="0" y="0"/>
            <a:chExt cx="14061440" cy="635000"/>
          </a:xfrm>
        </p:grpSpPr>
        <p:sp>
          <p:nvSpPr>
            <p:cNvPr id="8" name="Freeform 8"/>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9" name="Picture 6">
            <a:extLst>
              <a:ext uri="{FF2B5EF4-FFF2-40B4-BE49-F238E27FC236}">
                <a16:creationId xmlns:a16="http://schemas.microsoft.com/office/drawing/2014/main" id="{CFB141F6-0F48-E098-1428-79E32227207B}"/>
              </a:ext>
            </a:extLst>
          </p:cNvPr>
          <p:cNvPicPr>
            <a:picLocks noChangeAspect="1"/>
          </p:cNvPicPr>
          <p:nvPr/>
        </p:nvPicPr>
        <p:blipFill>
          <a:blip r:embed="rId2"/>
          <a:srcRect/>
          <a:stretch>
            <a:fillRect/>
          </a:stretch>
        </p:blipFill>
        <p:spPr>
          <a:xfrm>
            <a:off x="990600" y="5476906"/>
            <a:ext cx="1220177" cy="12201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DON'T THROW AWAY YOUR SHOT</a:t>
            </a:r>
          </a:p>
        </p:txBody>
      </p:sp>
      <p:sp>
        <p:nvSpPr>
          <p:cNvPr id="3" name="TextBox 3"/>
          <p:cNvSpPr txBox="1"/>
          <p:nvPr/>
        </p:nvSpPr>
        <p:spPr>
          <a:xfrm>
            <a:off x="180949" y="443153"/>
            <a:ext cx="447675" cy="225806"/>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01</a:t>
            </a:r>
          </a:p>
        </p:txBody>
      </p:sp>
      <p:sp>
        <p:nvSpPr>
          <p:cNvPr id="4" name="TextBox 4"/>
          <p:cNvSpPr txBox="1"/>
          <p:nvPr/>
        </p:nvSpPr>
        <p:spPr>
          <a:xfrm>
            <a:off x="4000500" y="2215489"/>
            <a:ext cx="4819650" cy="449123"/>
          </a:xfrm>
          <a:prstGeom prst="rect">
            <a:avLst/>
          </a:prstGeom>
        </p:spPr>
        <p:txBody>
          <a:bodyPr lIns="0" tIns="0" rIns="0" bIns="0" rtlCol="0" anchor="t">
            <a:spAutoFit/>
          </a:bodyPr>
          <a:lstStyle/>
          <a:p>
            <a:pPr>
              <a:lnSpc>
                <a:spcPts val="3477"/>
              </a:lnSpc>
            </a:pPr>
            <a:r>
              <a:rPr lang="en-US" sz="3219" spc="257">
                <a:solidFill>
                  <a:srgbClr val="000000"/>
                </a:solidFill>
                <a:latin typeface="Oswald Bold"/>
              </a:rPr>
              <a:t>ABOUT THE MARKETING</a:t>
            </a:r>
          </a:p>
        </p:txBody>
      </p:sp>
      <p:sp>
        <p:nvSpPr>
          <p:cNvPr id="5" name="TextBox 5"/>
          <p:cNvSpPr txBox="1"/>
          <p:nvPr/>
        </p:nvSpPr>
        <p:spPr>
          <a:xfrm>
            <a:off x="4000500" y="3077732"/>
            <a:ext cx="4819650" cy="1470327"/>
          </a:xfrm>
          <a:prstGeom prst="rect">
            <a:avLst/>
          </a:prstGeom>
        </p:spPr>
        <p:txBody>
          <a:bodyPr lIns="0" tIns="0" rIns="0" bIns="0" rtlCol="0" anchor="t">
            <a:spAutoFit/>
          </a:bodyPr>
          <a:lstStyle/>
          <a:p>
            <a:pPr>
              <a:lnSpc>
                <a:spcPts val="2958"/>
              </a:lnSpc>
            </a:pPr>
            <a:r>
              <a:rPr lang="en-US" sz="2113" spc="105">
                <a:solidFill>
                  <a:srgbClr val="000000"/>
                </a:solidFill>
                <a:latin typeface="Glacial Indifference"/>
              </a:rPr>
              <a:t>This is a dramatic, comedic, and action packed summer that The Beber Camp Team (Trudy, Stacy, Debbie, Will and Michael) will present to you! </a:t>
            </a:r>
          </a:p>
        </p:txBody>
      </p:sp>
      <p:grpSp>
        <p:nvGrpSpPr>
          <p:cNvPr id="6" name="Group 6"/>
          <p:cNvGrpSpPr>
            <a:grpSpLocks noChangeAspect="1"/>
          </p:cNvGrpSpPr>
          <p:nvPr/>
        </p:nvGrpSpPr>
        <p:grpSpPr>
          <a:xfrm>
            <a:off x="0" y="6903918"/>
            <a:ext cx="9771281" cy="422748"/>
            <a:chOff x="0" y="0"/>
            <a:chExt cx="14061440" cy="635000"/>
          </a:xfrm>
        </p:grpSpPr>
        <p:sp>
          <p:nvSpPr>
            <p:cNvPr id="7" name="Freeform 7"/>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8" name="Picture 8"/>
          <p:cNvPicPr>
            <a:picLocks noChangeAspect="1"/>
          </p:cNvPicPr>
          <p:nvPr/>
        </p:nvPicPr>
        <p:blipFill>
          <a:blip r:embed="rId2"/>
          <a:srcRect/>
          <a:stretch>
            <a:fillRect/>
          </a:stretch>
        </p:blipFill>
        <p:spPr>
          <a:xfrm>
            <a:off x="271012" y="5452404"/>
            <a:ext cx="1220177" cy="12201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876909" y="1792387"/>
            <a:ext cx="5029200" cy="449123"/>
          </a:xfrm>
          <a:prstGeom prst="rect">
            <a:avLst/>
          </a:prstGeom>
        </p:spPr>
        <p:txBody>
          <a:bodyPr lIns="0" tIns="0" rIns="0" bIns="0" rtlCol="0" anchor="t">
            <a:spAutoFit/>
          </a:bodyPr>
          <a:lstStyle/>
          <a:p>
            <a:pPr>
              <a:lnSpc>
                <a:spcPts val="3477"/>
              </a:lnSpc>
            </a:pPr>
            <a:r>
              <a:rPr lang="en-US" sz="3219" spc="257">
                <a:solidFill>
                  <a:srgbClr val="000000"/>
                </a:solidFill>
                <a:latin typeface="Oswald Bold"/>
              </a:rPr>
              <a:t>WHAT'S THIS ABOUT?</a:t>
            </a:r>
          </a:p>
        </p:txBody>
      </p:sp>
      <p:sp>
        <p:nvSpPr>
          <p:cNvPr id="3" name="TextBox 3"/>
          <p:cNvSpPr txBox="1"/>
          <p:nvPr/>
        </p:nvSpPr>
        <p:spPr>
          <a:xfrm>
            <a:off x="882602" y="2661489"/>
            <a:ext cx="4819650" cy="2584752"/>
          </a:xfrm>
          <a:prstGeom prst="rect">
            <a:avLst/>
          </a:prstGeom>
        </p:spPr>
        <p:txBody>
          <a:bodyPr lIns="0" tIns="0" rIns="0" bIns="0" rtlCol="0" anchor="t">
            <a:spAutoFit/>
          </a:bodyPr>
          <a:lstStyle/>
          <a:p>
            <a:pPr marL="456224" lvl="1" indent="-228112">
              <a:lnSpc>
                <a:spcPts val="2958"/>
              </a:lnSpc>
              <a:buFont typeface="Arial"/>
              <a:buChar char="•"/>
            </a:pPr>
            <a:r>
              <a:rPr lang="en-US" sz="2113" spc="105">
                <a:solidFill>
                  <a:srgbClr val="000000"/>
                </a:solidFill>
                <a:latin typeface="Glacial Indifference"/>
              </a:rPr>
              <a:t>Utilizing the facility</a:t>
            </a:r>
          </a:p>
          <a:p>
            <a:pPr marL="912447" lvl="2" indent="-304149">
              <a:lnSpc>
                <a:spcPts val="2958"/>
              </a:lnSpc>
              <a:buFont typeface="Arial"/>
              <a:buChar char="⚬"/>
            </a:pPr>
            <a:r>
              <a:rPr lang="en-US" sz="2113" spc="105">
                <a:solidFill>
                  <a:srgbClr val="000000"/>
                </a:solidFill>
                <a:latin typeface="Glacial Indifference"/>
              </a:rPr>
              <a:t>Tours</a:t>
            </a:r>
          </a:p>
          <a:p>
            <a:pPr marL="912447" lvl="2" indent="-304149">
              <a:lnSpc>
                <a:spcPts val="2958"/>
              </a:lnSpc>
              <a:buFont typeface="Arial"/>
              <a:buChar char="⚬"/>
            </a:pPr>
            <a:r>
              <a:rPr lang="en-US" sz="2113" spc="105">
                <a:solidFill>
                  <a:srgbClr val="000000"/>
                </a:solidFill>
                <a:latin typeface="Glacial Indifference"/>
              </a:rPr>
              <a:t>Family Camp</a:t>
            </a:r>
          </a:p>
          <a:p>
            <a:pPr>
              <a:lnSpc>
                <a:spcPts val="2958"/>
              </a:lnSpc>
            </a:pPr>
            <a:endParaRPr lang="en-US" sz="2113" spc="105">
              <a:solidFill>
                <a:srgbClr val="000000"/>
              </a:solidFill>
              <a:latin typeface="Glacial Indifference"/>
            </a:endParaRPr>
          </a:p>
          <a:p>
            <a:pPr marL="456224" lvl="1" indent="-228112">
              <a:lnSpc>
                <a:spcPts val="2958"/>
              </a:lnSpc>
              <a:buFont typeface="Arial"/>
              <a:buChar char="•"/>
            </a:pPr>
            <a:r>
              <a:rPr lang="en-US" sz="2113" spc="105">
                <a:solidFill>
                  <a:srgbClr val="000000"/>
                </a:solidFill>
                <a:latin typeface="Glacial Indifference"/>
              </a:rPr>
              <a:t>In camp marketing</a:t>
            </a:r>
          </a:p>
          <a:p>
            <a:pPr marL="912447" lvl="2" indent="-304149">
              <a:lnSpc>
                <a:spcPts val="2958"/>
              </a:lnSpc>
              <a:buFont typeface="Arial"/>
              <a:buChar char="⚬"/>
            </a:pPr>
            <a:r>
              <a:rPr lang="en-US" sz="2113" spc="105">
                <a:solidFill>
                  <a:srgbClr val="000000"/>
                </a:solidFill>
                <a:latin typeface="Glacial Indifference"/>
              </a:rPr>
              <a:t>Rites of passage/recognition </a:t>
            </a:r>
          </a:p>
          <a:p>
            <a:pPr marL="912447" lvl="2" indent="-304149">
              <a:lnSpc>
                <a:spcPts val="2958"/>
              </a:lnSpc>
              <a:buFont typeface="Arial"/>
              <a:buChar char="⚬"/>
            </a:pPr>
            <a:r>
              <a:rPr lang="en-US" sz="2113" spc="105">
                <a:solidFill>
                  <a:srgbClr val="000000"/>
                </a:solidFill>
                <a:latin typeface="Glacial Indifference"/>
              </a:rPr>
              <a:t>Photos/social media</a:t>
            </a:r>
          </a:p>
        </p:txBody>
      </p:sp>
      <p:sp>
        <p:nvSpPr>
          <p:cNvPr id="4" name="TextBox 4"/>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DON'T THROW AWAY YOUR SHOT</a:t>
            </a:r>
          </a:p>
        </p:txBody>
      </p:sp>
      <p:sp>
        <p:nvSpPr>
          <p:cNvPr id="5" name="TextBox 5"/>
          <p:cNvSpPr txBox="1"/>
          <p:nvPr/>
        </p:nvSpPr>
        <p:spPr>
          <a:xfrm>
            <a:off x="180949" y="443153"/>
            <a:ext cx="447675" cy="225806"/>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02</a:t>
            </a:r>
          </a:p>
        </p:txBody>
      </p:sp>
      <p:grpSp>
        <p:nvGrpSpPr>
          <p:cNvPr id="6" name="Group 6"/>
          <p:cNvGrpSpPr>
            <a:grpSpLocks noChangeAspect="1"/>
          </p:cNvGrpSpPr>
          <p:nvPr/>
        </p:nvGrpSpPr>
        <p:grpSpPr>
          <a:xfrm rot="-5400000">
            <a:off x="4854046" y="3646827"/>
            <a:ext cx="9385011" cy="422748"/>
            <a:chOff x="0" y="0"/>
            <a:chExt cx="14061440" cy="635000"/>
          </a:xfrm>
        </p:grpSpPr>
        <p:sp>
          <p:nvSpPr>
            <p:cNvPr id="7" name="Freeform 7"/>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8" name="Picture 8"/>
          <p:cNvPicPr>
            <a:picLocks noChangeAspect="1"/>
          </p:cNvPicPr>
          <p:nvPr/>
        </p:nvPicPr>
        <p:blipFill>
          <a:blip r:embed="rId2"/>
          <a:srcRect/>
          <a:stretch>
            <a:fillRect/>
          </a:stretch>
        </p:blipFill>
        <p:spPr>
          <a:xfrm>
            <a:off x="8014721" y="6018823"/>
            <a:ext cx="1220177" cy="12201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587220" y="2647366"/>
            <a:ext cx="3248025" cy="1644952"/>
          </a:xfrm>
          <a:prstGeom prst="rect">
            <a:avLst/>
          </a:prstGeom>
        </p:spPr>
        <p:txBody>
          <a:bodyPr lIns="0" tIns="0" rIns="0" bIns="0" rtlCol="0" anchor="t">
            <a:spAutoFit/>
          </a:bodyPr>
          <a:lstStyle/>
          <a:p>
            <a:pPr algn="ctr">
              <a:lnSpc>
                <a:spcPts val="4358"/>
              </a:lnSpc>
            </a:pPr>
            <a:r>
              <a:rPr lang="en-US" sz="3113" spc="155">
                <a:solidFill>
                  <a:srgbClr val="000000"/>
                </a:solidFill>
                <a:latin typeface="Glacial Indifference"/>
              </a:rPr>
              <a:t>"You're only as good as your last summer!"</a:t>
            </a:r>
          </a:p>
        </p:txBody>
      </p:sp>
      <p:sp>
        <p:nvSpPr>
          <p:cNvPr id="3" name="TextBox 3"/>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TESTIMONIALS</a:t>
            </a:r>
          </a:p>
        </p:txBody>
      </p:sp>
      <p:sp>
        <p:nvSpPr>
          <p:cNvPr id="4" name="TextBox 4"/>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03</a:t>
            </a:r>
          </a:p>
        </p:txBody>
      </p:sp>
      <p:sp>
        <p:nvSpPr>
          <p:cNvPr id="5" name="TextBox 5"/>
          <p:cNvSpPr txBox="1"/>
          <p:nvPr/>
        </p:nvSpPr>
        <p:spPr>
          <a:xfrm>
            <a:off x="731520" y="4489513"/>
            <a:ext cx="3019552" cy="273431"/>
          </a:xfrm>
          <a:prstGeom prst="rect">
            <a:avLst/>
          </a:prstGeom>
        </p:spPr>
        <p:txBody>
          <a:bodyPr lIns="0" tIns="0" rIns="0" bIns="0" rtlCol="0" anchor="t">
            <a:spAutoFit/>
          </a:bodyPr>
          <a:lstStyle/>
          <a:p>
            <a:pPr algn="ctr">
              <a:lnSpc>
                <a:spcPts val="2253"/>
              </a:lnSpc>
            </a:pPr>
            <a:r>
              <a:rPr lang="en-US" sz="1609" spc="193">
                <a:solidFill>
                  <a:srgbClr val="000000"/>
                </a:solidFill>
                <a:latin typeface="Glacial Indifference Bold"/>
              </a:rPr>
              <a:t>JEWISH CAMP TRIBUNE</a:t>
            </a:r>
          </a:p>
        </p:txBody>
      </p:sp>
      <p:pic>
        <p:nvPicPr>
          <p:cNvPr id="6" name="Picture 6"/>
          <p:cNvPicPr>
            <a:picLocks noChangeAspect="1"/>
          </p:cNvPicPr>
          <p:nvPr/>
        </p:nvPicPr>
        <p:blipFill>
          <a:blip r:embed="rId2"/>
          <a:srcRect/>
          <a:stretch>
            <a:fillRect/>
          </a:stretch>
        </p:blipFill>
        <p:spPr>
          <a:xfrm>
            <a:off x="404787" y="5973592"/>
            <a:ext cx="1220177" cy="1220177"/>
          </a:xfrm>
          <a:prstGeom prst="rect">
            <a:avLst/>
          </a:prstGeom>
        </p:spPr>
      </p:pic>
      <p:sp>
        <p:nvSpPr>
          <p:cNvPr id="7" name="TextBox 7"/>
          <p:cNvSpPr txBox="1"/>
          <p:nvPr/>
        </p:nvSpPr>
        <p:spPr>
          <a:xfrm>
            <a:off x="5340484" y="2952166"/>
            <a:ext cx="3248025" cy="1092502"/>
          </a:xfrm>
          <a:prstGeom prst="rect">
            <a:avLst/>
          </a:prstGeom>
        </p:spPr>
        <p:txBody>
          <a:bodyPr lIns="0" tIns="0" rIns="0" bIns="0" rtlCol="0" anchor="t">
            <a:spAutoFit/>
          </a:bodyPr>
          <a:lstStyle/>
          <a:p>
            <a:pPr algn="ctr">
              <a:lnSpc>
                <a:spcPts val="4358"/>
              </a:lnSpc>
            </a:pPr>
            <a:r>
              <a:rPr lang="en-US" sz="3113" spc="155">
                <a:solidFill>
                  <a:srgbClr val="000000"/>
                </a:solidFill>
                <a:latin typeface="Glacial Indifference"/>
              </a:rPr>
              <a:t>"Run a great program!"</a:t>
            </a:r>
          </a:p>
        </p:txBody>
      </p:sp>
      <p:sp>
        <p:nvSpPr>
          <p:cNvPr id="8" name="TextBox 8"/>
          <p:cNvSpPr txBox="1"/>
          <p:nvPr/>
        </p:nvSpPr>
        <p:spPr>
          <a:xfrm>
            <a:off x="5568956" y="4489513"/>
            <a:ext cx="3019552" cy="273431"/>
          </a:xfrm>
          <a:prstGeom prst="rect">
            <a:avLst/>
          </a:prstGeom>
        </p:spPr>
        <p:txBody>
          <a:bodyPr lIns="0" tIns="0" rIns="0" bIns="0" rtlCol="0" anchor="t">
            <a:spAutoFit/>
          </a:bodyPr>
          <a:lstStyle/>
          <a:p>
            <a:pPr algn="ctr">
              <a:lnSpc>
                <a:spcPts val="2253"/>
              </a:lnSpc>
            </a:pPr>
            <a:r>
              <a:rPr lang="en-US" sz="1609" spc="193">
                <a:solidFill>
                  <a:srgbClr val="000000"/>
                </a:solidFill>
                <a:latin typeface="Glacial Indifference Bold"/>
              </a:rPr>
              <a:t>JEWISH CAMP DIRECTORS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1768475" y="1956816"/>
            <a:ext cx="6343650" cy="1369657"/>
          </a:xfrm>
          <a:prstGeom prst="rect">
            <a:avLst/>
          </a:prstGeom>
        </p:spPr>
        <p:txBody>
          <a:bodyPr lIns="0" tIns="0" rIns="0" bIns="0" rtlCol="0" anchor="t">
            <a:spAutoFit/>
          </a:bodyPr>
          <a:lstStyle/>
          <a:p>
            <a:pPr algn="ctr">
              <a:lnSpc>
                <a:spcPts val="5361"/>
              </a:lnSpc>
            </a:pPr>
            <a:r>
              <a:rPr lang="en-US" sz="4830" spc="386">
                <a:solidFill>
                  <a:srgbClr val="000000"/>
                </a:solidFill>
                <a:latin typeface="Oswald Bold"/>
              </a:rPr>
              <a:t>WHAT IS YOUR TOUR CLOSE RATE?</a:t>
            </a:r>
          </a:p>
        </p:txBody>
      </p:sp>
      <p:sp>
        <p:nvSpPr>
          <p:cNvPr id="3" name="TextBox 3"/>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ASK YOURSELF </a:t>
            </a:r>
          </a:p>
        </p:txBody>
      </p:sp>
      <p:sp>
        <p:nvSpPr>
          <p:cNvPr id="4" name="TextBox 4"/>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04</a:t>
            </a:r>
          </a:p>
        </p:txBody>
      </p:sp>
      <p:grpSp>
        <p:nvGrpSpPr>
          <p:cNvPr id="5" name="Group 5"/>
          <p:cNvGrpSpPr>
            <a:grpSpLocks noChangeAspect="1"/>
          </p:cNvGrpSpPr>
          <p:nvPr/>
        </p:nvGrpSpPr>
        <p:grpSpPr>
          <a:xfrm>
            <a:off x="-8835" y="6891331"/>
            <a:ext cx="9771281" cy="422748"/>
            <a:chOff x="0" y="0"/>
            <a:chExt cx="14061440" cy="635000"/>
          </a:xfrm>
        </p:grpSpPr>
        <p:sp>
          <p:nvSpPr>
            <p:cNvPr id="6" name="Freeform 6"/>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7" name="Picture 6">
            <a:extLst>
              <a:ext uri="{FF2B5EF4-FFF2-40B4-BE49-F238E27FC236}">
                <a16:creationId xmlns:a16="http://schemas.microsoft.com/office/drawing/2014/main" id="{2F697D0A-9603-74AA-DB64-5A85F51F1A0F}"/>
              </a:ext>
            </a:extLst>
          </p:cNvPr>
          <p:cNvPicPr>
            <a:picLocks noChangeAspect="1"/>
          </p:cNvPicPr>
          <p:nvPr/>
        </p:nvPicPr>
        <p:blipFill>
          <a:blip r:embed="rId2"/>
          <a:srcRect/>
          <a:stretch>
            <a:fillRect/>
          </a:stretch>
        </p:blipFill>
        <p:spPr>
          <a:xfrm>
            <a:off x="8112125" y="5334000"/>
            <a:ext cx="1220177" cy="12201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46565" y="264137"/>
            <a:ext cx="2016772" cy="201677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079" r="-16079"/>
              </a:stretch>
            </a:blip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83887" y="4029914"/>
            <a:ext cx="2942128" cy="2926080"/>
          </a:xfrm>
          <a:prstGeom prst="rect">
            <a:avLst/>
          </a:prstGeom>
        </p:spPr>
      </p:pic>
      <p:pic>
        <p:nvPicPr>
          <p:cNvPr id="5" name="Picture 5"/>
          <p:cNvPicPr>
            <a:picLocks noChangeAspect="1"/>
          </p:cNvPicPr>
          <p:nvPr/>
        </p:nvPicPr>
        <p:blipFill>
          <a:blip r:embed="rId5"/>
          <a:srcRect/>
          <a:stretch>
            <a:fillRect/>
          </a:stretch>
        </p:blipFill>
        <p:spPr>
          <a:xfrm>
            <a:off x="440809" y="1393935"/>
            <a:ext cx="3394436" cy="2263665"/>
          </a:xfrm>
          <a:prstGeom prst="rect">
            <a:avLst/>
          </a:prstGeom>
        </p:spPr>
      </p:pic>
      <p:sp>
        <p:nvSpPr>
          <p:cNvPr id="6" name="TextBox 6"/>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TOURS AND TRUDY</a:t>
            </a:r>
          </a:p>
        </p:txBody>
      </p:sp>
      <p:sp>
        <p:nvSpPr>
          <p:cNvPr id="7" name="TextBox 7"/>
          <p:cNvSpPr txBox="1"/>
          <p:nvPr/>
        </p:nvSpPr>
        <p:spPr>
          <a:xfrm>
            <a:off x="190474"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05</a:t>
            </a:r>
          </a:p>
        </p:txBody>
      </p:sp>
      <p:sp>
        <p:nvSpPr>
          <p:cNvPr id="8" name="TextBox 8"/>
          <p:cNvSpPr txBox="1"/>
          <p:nvPr/>
        </p:nvSpPr>
        <p:spPr>
          <a:xfrm>
            <a:off x="6645251" y="2575890"/>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Bold"/>
              </a:rPr>
              <a:t>TRUDY SIRKIS</a:t>
            </a:r>
          </a:p>
        </p:txBody>
      </p:sp>
      <p:sp>
        <p:nvSpPr>
          <p:cNvPr id="9" name="TextBox 9"/>
          <p:cNvSpPr txBox="1"/>
          <p:nvPr/>
        </p:nvSpPr>
        <p:spPr>
          <a:xfrm>
            <a:off x="6789390" y="2933060"/>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Italics"/>
              </a:rPr>
              <a:t>as TOUR COORDINATOR</a:t>
            </a:r>
          </a:p>
        </p:txBody>
      </p:sp>
      <p:sp>
        <p:nvSpPr>
          <p:cNvPr id="10" name="TextBox 10"/>
          <p:cNvSpPr txBox="1"/>
          <p:nvPr/>
        </p:nvSpPr>
        <p:spPr>
          <a:xfrm>
            <a:off x="2874356" y="1443973"/>
            <a:ext cx="3307515" cy="2385513"/>
          </a:xfrm>
          <a:prstGeom prst="rect">
            <a:avLst/>
          </a:prstGeom>
        </p:spPr>
        <p:txBody>
          <a:bodyPr lIns="0" tIns="0" rIns="0" bIns="0" rtlCol="0" anchor="t">
            <a:spAutoFit/>
          </a:bodyPr>
          <a:lstStyle/>
          <a:p>
            <a:pPr algn="ctr">
              <a:lnSpc>
                <a:spcPts val="9167"/>
              </a:lnSpc>
            </a:pPr>
            <a:r>
              <a:rPr lang="en-US" sz="9167">
                <a:solidFill>
                  <a:srgbClr val="FF0099"/>
                </a:solidFill>
                <a:latin typeface="Big Shoulders Display Bold"/>
              </a:rPr>
              <a:t>DETAILS MATTER</a:t>
            </a:r>
          </a:p>
        </p:txBody>
      </p:sp>
      <p:sp>
        <p:nvSpPr>
          <p:cNvPr id="11" name="TextBox 11"/>
          <p:cNvSpPr txBox="1"/>
          <p:nvPr/>
        </p:nvSpPr>
        <p:spPr>
          <a:xfrm>
            <a:off x="190474" y="4524007"/>
            <a:ext cx="6286526" cy="2063770"/>
          </a:xfrm>
          <a:prstGeom prst="rect">
            <a:avLst/>
          </a:prstGeom>
        </p:spPr>
        <p:txBody>
          <a:bodyPr wrap="square" lIns="0" tIns="0" rIns="0" bIns="0" rtlCol="0" anchor="t">
            <a:spAutoFit/>
          </a:bodyPr>
          <a:lstStyle/>
          <a:p>
            <a:pPr algn="ctr">
              <a:lnSpc>
                <a:spcPts val="16611"/>
              </a:lnSpc>
            </a:pPr>
            <a:r>
              <a:rPr lang="en-US" sz="11500" dirty="0">
                <a:solidFill>
                  <a:srgbClr val="28FF0D"/>
                </a:solidFill>
                <a:latin typeface="Horta Bold"/>
              </a:rPr>
              <a:t>TRAINING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sp>
        <p:nvSpPr>
          <p:cNvPr id="2" name="TextBox 2"/>
          <p:cNvSpPr txBox="1"/>
          <p:nvPr/>
        </p:nvSpPr>
        <p:spPr>
          <a:xfrm>
            <a:off x="1768475" y="1956816"/>
            <a:ext cx="6343650" cy="2722207"/>
          </a:xfrm>
          <a:prstGeom prst="rect">
            <a:avLst/>
          </a:prstGeom>
        </p:spPr>
        <p:txBody>
          <a:bodyPr lIns="0" tIns="0" rIns="0" bIns="0" rtlCol="0" anchor="t">
            <a:spAutoFit/>
          </a:bodyPr>
          <a:lstStyle/>
          <a:p>
            <a:pPr algn="ctr">
              <a:lnSpc>
                <a:spcPts val="5361"/>
              </a:lnSpc>
            </a:pPr>
            <a:r>
              <a:rPr lang="en-US" sz="4830" spc="386">
                <a:solidFill>
                  <a:srgbClr val="000000"/>
                </a:solidFill>
                <a:latin typeface="Oswald Bold"/>
              </a:rPr>
              <a:t>WHAT PERCENTAGE OF LOCAL FAMILIES HAVE VISITED YOUR CAMP FACILITY?</a:t>
            </a:r>
          </a:p>
        </p:txBody>
      </p:sp>
      <p:sp>
        <p:nvSpPr>
          <p:cNvPr id="3" name="TextBox 3"/>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ASK YOURSELF </a:t>
            </a:r>
          </a:p>
        </p:txBody>
      </p:sp>
      <p:sp>
        <p:nvSpPr>
          <p:cNvPr id="4" name="TextBox 4"/>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06</a:t>
            </a:r>
          </a:p>
        </p:txBody>
      </p:sp>
      <p:grpSp>
        <p:nvGrpSpPr>
          <p:cNvPr id="5" name="Group 5"/>
          <p:cNvGrpSpPr>
            <a:grpSpLocks noChangeAspect="1"/>
          </p:cNvGrpSpPr>
          <p:nvPr/>
        </p:nvGrpSpPr>
        <p:grpSpPr>
          <a:xfrm>
            <a:off x="-8835" y="6891331"/>
            <a:ext cx="9771281" cy="422748"/>
            <a:chOff x="0" y="0"/>
            <a:chExt cx="14061440" cy="635000"/>
          </a:xfrm>
        </p:grpSpPr>
        <p:sp>
          <p:nvSpPr>
            <p:cNvPr id="6" name="Freeform 6"/>
            <p:cNvSpPr/>
            <p:nvPr/>
          </p:nvSpPr>
          <p:spPr>
            <a:xfrm>
              <a:off x="0" y="0"/>
              <a:ext cx="13759180" cy="636270"/>
            </a:xfrm>
            <a:custGeom>
              <a:avLst/>
              <a:gdLst/>
              <a:ahLst/>
              <a:cxnLst/>
              <a:rect l="l" t="t" r="r" b="b"/>
              <a:pathLst>
                <a:path w="13759180" h="636270">
                  <a:moveTo>
                    <a:pt x="1572260" y="20320"/>
                  </a:moveTo>
                  <a:lnTo>
                    <a:pt x="1551940" y="0"/>
                  </a:lnTo>
                  <a:lnTo>
                    <a:pt x="1254760" y="297180"/>
                  </a:lnTo>
                  <a:lnTo>
                    <a:pt x="957580" y="0"/>
                  </a:lnTo>
                  <a:lnTo>
                    <a:pt x="937260" y="20320"/>
                  </a:lnTo>
                  <a:lnTo>
                    <a:pt x="1234440" y="317500"/>
                  </a:lnTo>
                  <a:lnTo>
                    <a:pt x="938530" y="614680"/>
                  </a:lnTo>
                  <a:lnTo>
                    <a:pt x="958850" y="635000"/>
                  </a:lnTo>
                  <a:lnTo>
                    <a:pt x="1256030" y="337820"/>
                  </a:lnTo>
                  <a:lnTo>
                    <a:pt x="1551940" y="635000"/>
                  </a:lnTo>
                  <a:lnTo>
                    <a:pt x="1572260" y="614680"/>
                  </a:lnTo>
                  <a:lnTo>
                    <a:pt x="1275080" y="317500"/>
                  </a:lnTo>
                  <a:lnTo>
                    <a:pt x="1572260" y="20320"/>
                  </a:lnTo>
                  <a:close/>
                  <a:moveTo>
                    <a:pt x="614680" y="0"/>
                  </a:moveTo>
                  <a:lnTo>
                    <a:pt x="317500" y="297180"/>
                  </a:lnTo>
                  <a:lnTo>
                    <a:pt x="20320" y="0"/>
                  </a:lnTo>
                  <a:lnTo>
                    <a:pt x="0" y="20320"/>
                  </a:lnTo>
                  <a:lnTo>
                    <a:pt x="297180" y="317500"/>
                  </a:lnTo>
                  <a:lnTo>
                    <a:pt x="0" y="614680"/>
                  </a:lnTo>
                  <a:lnTo>
                    <a:pt x="20320" y="635000"/>
                  </a:lnTo>
                  <a:lnTo>
                    <a:pt x="317500" y="337820"/>
                  </a:lnTo>
                  <a:lnTo>
                    <a:pt x="614680" y="635000"/>
                  </a:lnTo>
                  <a:lnTo>
                    <a:pt x="635000" y="614680"/>
                  </a:lnTo>
                  <a:lnTo>
                    <a:pt x="336550" y="317500"/>
                  </a:lnTo>
                  <a:lnTo>
                    <a:pt x="635000" y="20320"/>
                  </a:lnTo>
                  <a:lnTo>
                    <a:pt x="614680" y="0"/>
                  </a:lnTo>
                  <a:close/>
                  <a:moveTo>
                    <a:pt x="3426460" y="0"/>
                  </a:moveTo>
                  <a:lnTo>
                    <a:pt x="3129280" y="297180"/>
                  </a:lnTo>
                  <a:lnTo>
                    <a:pt x="2832100" y="0"/>
                  </a:lnTo>
                  <a:lnTo>
                    <a:pt x="2811780" y="20320"/>
                  </a:lnTo>
                  <a:lnTo>
                    <a:pt x="3110230" y="317500"/>
                  </a:lnTo>
                  <a:lnTo>
                    <a:pt x="2813050" y="614680"/>
                  </a:lnTo>
                  <a:lnTo>
                    <a:pt x="2833370" y="635000"/>
                  </a:lnTo>
                  <a:lnTo>
                    <a:pt x="3130550" y="337820"/>
                  </a:lnTo>
                  <a:lnTo>
                    <a:pt x="3426460" y="635000"/>
                  </a:lnTo>
                  <a:lnTo>
                    <a:pt x="3446780" y="615950"/>
                  </a:lnTo>
                  <a:lnTo>
                    <a:pt x="3149600" y="317500"/>
                  </a:lnTo>
                  <a:lnTo>
                    <a:pt x="3446780" y="20320"/>
                  </a:lnTo>
                  <a:lnTo>
                    <a:pt x="3426460" y="0"/>
                  </a:lnTo>
                  <a:close/>
                  <a:moveTo>
                    <a:pt x="2490470" y="0"/>
                  </a:moveTo>
                  <a:lnTo>
                    <a:pt x="2193290" y="297180"/>
                  </a:lnTo>
                  <a:lnTo>
                    <a:pt x="1894840" y="0"/>
                  </a:lnTo>
                  <a:lnTo>
                    <a:pt x="1874520" y="20320"/>
                  </a:lnTo>
                  <a:lnTo>
                    <a:pt x="2172970" y="317500"/>
                  </a:lnTo>
                  <a:lnTo>
                    <a:pt x="1875790" y="614680"/>
                  </a:lnTo>
                  <a:lnTo>
                    <a:pt x="1896110" y="635000"/>
                  </a:lnTo>
                  <a:lnTo>
                    <a:pt x="2193290" y="337820"/>
                  </a:lnTo>
                  <a:lnTo>
                    <a:pt x="2489200" y="635000"/>
                  </a:lnTo>
                  <a:lnTo>
                    <a:pt x="2509520" y="614680"/>
                  </a:lnTo>
                  <a:lnTo>
                    <a:pt x="2212340" y="317500"/>
                  </a:lnTo>
                  <a:lnTo>
                    <a:pt x="2509520" y="20320"/>
                  </a:lnTo>
                  <a:lnTo>
                    <a:pt x="2490470" y="0"/>
                  </a:lnTo>
                  <a:close/>
                  <a:moveTo>
                    <a:pt x="5321300" y="20320"/>
                  </a:moveTo>
                  <a:lnTo>
                    <a:pt x="5302250" y="0"/>
                  </a:lnTo>
                  <a:lnTo>
                    <a:pt x="5005070" y="297180"/>
                  </a:lnTo>
                  <a:lnTo>
                    <a:pt x="4706620" y="0"/>
                  </a:lnTo>
                  <a:lnTo>
                    <a:pt x="4686300" y="20320"/>
                  </a:lnTo>
                  <a:lnTo>
                    <a:pt x="4984750" y="317500"/>
                  </a:lnTo>
                  <a:lnTo>
                    <a:pt x="4687570" y="614680"/>
                  </a:lnTo>
                  <a:lnTo>
                    <a:pt x="4707890" y="635000"/>
                  </a:lnTo>
                  <a:lnTo>
                    <a:pt x="5005070" y="337820"/>
                  </a:lnTo>
                  <a:lnTo>
                    <a:pt x="5302250" y="635000"/>
                  </a:lnTo>
                  <a:lnTo>
                    <a:pt x="5322570" y="614680"/>
                  </a:lnTo>
                  <a:lnTo>
                    <a:pt x="5024120" y="317500"/>
                  </a:lnTo>
                  <a:lnTo>
                    <a:pt x="5321300" y="20320"/>
                  </a:lnTo>
                  <a:close/>
                  <a:moveTo>
                    <a:pt x="4384040" y="20320"/>
                  </a:moveTo>
                  <a:lnTo>
                    <a:pt x="4364990" y="0"/>
                  </a:lnTo>
                  <a:lnTo>
                    <a:pt x="4067810" y="297180"/>
                  </a:lnTo>
                  <a:lnTo>
                    <a:pt x="3769360" y="0"/>
                  </a:lnTo>
                  <a:lnTo>
                    <a:pt x="3749040" y="20320"/>
                  </a:lnTo>
                  <a:lnTo>
                    <a:pt x="4047490" y="317500"/>
                  </a:lnTo>
                  <a:lnTo>
                    <a:pt x="3750310" y="614680"/>
                  </a:lnTo>
                  <a:lnTo>
                    <a:pt x="3770630" y="635000"/>
                  </a:lnTo>
                  <a:lnTo>
                    <a:pt x="4067810" y="337820"/>
                  </a:lnTo>
                  <a:lnTo>
                    <a:pt x="4364990" y="635000"/>
                  </a:lnTo>
                  <a:lnTo>
                    <a:pt x="4385310" y="614680"/>
                  </a:lnTo>
                  <a:lnTo>
                    <a:pt x="4086860" y="317500"/>
                  </a:lnTo>
                  <a:lnTo>
                    <a:pt x="4384040" y="20320"/>
                  </a:lnTo>
                  <a:close/>
                  <a:moveTo>
                    <a:pt x="7176770" y="0"/>
                  </a:moveTo>
                  <a:lnTo>
                    <a:pt x="6879589" y="297180"/>
                  </a:lnTo>
                  <a:lnTo>
                    <a:pt x="6582410" y="0"/>
                  </a:lnTo>
                  <a:lnTo>
                    <a:pt x="6562090" y="20320"/>
                  </a:lnTo>
                  <a:lnTo>
                    <a:pt x="6859270" y="317500"/>
                  </a:lnTo>
                  <a:lnTo>
                    <a:pt x="6560820" y="614680"/>
                  </a:lnTo>
                  <a:lnTo>
                    <a:pt x="6581139" y="635000"/>
                  </a:lnTo>
                  <a:lnTo>
                    <a:pt x="6879589" y="337820"/>
                  </a:lnTo>
                  <a:lnTo>
                    <a:pt x="7176770" y="635000"/>
                  </a:lnTo>
                  <a:lnTo>
                    <a:pt x="7197089" y="614680"/>
                  </a:lnTo>
                  <a:lnTo>
                    <a:pt x="6898640" y="317500"/>
                  </a:lnTo>
                  <a:lnTo>
                    <a:pt x="7195820" y="20320"/>
                  </a:lnTo>
                  <a:lnTo>
                    <a:pt x="7176770" y="0"/>
                  </a:lnTo>
                  <a:close/>
                  <a:moveTo>
                    <a:pt x="6239510" y="0"/>
                  </a:moveTo>
                  <a:lnTo>
                    <a:pt x="5941060" y="297180"/>
                  </a:lnTo>
                  <a:lnTo>
                    <a:pt x="5645150" y="1270"/>
                  </a:lnTo>
                  <a:lnTo>
                    <a:pt x="5624830" y="20320"/>
                  </a:lnTo>
                  <a:lnTo>
                    <a:pt x="5922010" y="317500"/>
                  </a:lnTo>
                  <a:lnTo>
                    <a:pt x="5624830" y="614680"/>
                  </a:lnTo>
                  <a:lnTo>
                    <a:pt x="5645150" y="635000"/>
                  </a:lnTo>
                  <a:lnTo>
                    <a:pt x="5942330" y="337820"/>
                  </a:lnTo>
                  <a:lnTo>
                    <a:pt x="6239510" y="635000"/>
                  </a:lnTo>
                  <a:lnTo>
                    <a:pt x="6259830" y="614680"/>
                  </a:lnTo>
                  <a:lnTo>
                    <a:pt x="5961380" y="317500"/>
                  </a:lnTo>
                  <a:lnTo>
                    <a:pt x="6259830" y="20320"/>
                  </a:lnTo>
                  <a:lnTo>
                    <a:pt x="6239510" y="0"/>
                  </a:lnTo>
                  <a:close/>
                  <a:moveTo>
                    <a:pt x="9070339" y="19050"/>
                  </a:moveTo>
                  <a:lnTo>
                    <a:pt x="9051290" y="0"/>
                  </a:lnTo>
                  <a:lnTo>
                    <a:pt x="8754110" y="298450"/>
                  </a:lnTo>
                  <a:lnTo>
                    <a:pt x="8456930" y="0"/>
                  </a:lnTo>
                  <a:lnTo>
                    <a:pt x="8436611" y="20320"/>
                  </a:lnTo>
                  <a:lnTo>
                    <a:pt x="8733790" y="317500"/>
                  </a:lnTo>
                  <a:lnTo>
                    <a:pt x="8436610" y="614680"/>
                  </a:lnTo>
                  <a:lnTo>
                    <a:pt x="8456930" y="635000"/>
                  </a:lnTo>
                  <a:lnTo>
                    <a:pt x="8754110" y="337820"/>
                  </a:lnTo>
                  <a:lnTo>
                    <a:pt x="9051290" y="635000"/>
                  </a:lnTo>
                  <a:lnTo>
                    <a:pt x="9071610" y="614680"/>
                  </a:lnTo>
                  <a:lnTo>
                    <a:pt x="8773160" y="317500"/>
                  </a:lnTo>
                  <a:lnTo>
                    <a:pt x="9070340" y="19050"/>
                  </a:lnTo>
                  <a:close/>
                  <a:moveTo>
                    <a:pt x="8114030" y="1270"/>
                  </a:moveTo>
                  <a:lnTo>
                    <a:pt x="7816850" y="297180"/>
                  </a:lnTo>
                  <a:lnTo>
                    <a:pt x="7519670" y="0"/>
                  </a:lnTo>
                  <a:lnTo>
                    <a:pt x="7499350" y="20320"/>
                  </a:lnTo>
                  <a:lnTo>
                    <a:pt x="7796530" y="317500"/>
                  </a:lnTo>
                  <a:lnTo>
                    <a:pt x="7498080" y="614680"/>
                  </a:lnTo>
                  <a:lnTo>
                    <a:pt x="7517130" y="635000"/>
                  </a:lnTo>
                  <a:lnTo>
                    <a:pt x="7815580" y="337820"/>
                  </a:lnTo>
                  <a:lnTo>
                    <a:pt x="8114030" y="635000"/>
                  </a:lnTo>
                  <a:lnTo>
                    <a:pt x="8133080" y="614680"/>
                  </a:lnTo>
                  <a:lnTo>
                    <a:pt x="7835900" y="317500"/>
                  </a:lnTo>
                  <a:lnTo>
                    <a:pt x="8133080" y="21590"/>
                  </a:lnTo>
                  <a:lnTo>
                    <a:pt x="8114030" y="1270"/>
                  </a:lnTo>
                  <a:close/>
                  <a:moveTo>
                    <a:pt x="10946130" y="20320"/>
                  </a:moveTo>
                  <a:lnTo>
                    <a:pt x="10925810" y="0"/>
                  </a:lnTo>
                  <a:lnTo>
                    <a:pt x="10628630" y="297180"/>
                  </a:lnTo>
                  <a:lnTo>
                    <a:pt x="10331450" y="0"/>
                  </a:lnTo>
                  <a:lnTo>
                    <a:pt x="10312400" y="20320"/>
                  </a:lnTo>
                  <a:lnTo>
                    <a:pt x="10609580" y="317500"/>
                  </a:lnTo>
                  <a:lnTo>
                    <a:pt x="10312400" y="614680"/>
                  </a:lnTo>
                  <a:lnTo>
                    <a:pt x="10332720" y="635000"/>
                  </a:lnTo>
                  <a:lnTo>
                    <a:pt x="10629900" y="337820"/>
                  </a:lnTo>
                  <a:lnTo>
                    <a:pt x="10927080" y="635000"/>
                  </a:lnTo>
                  <a:lnTo>
                    <a:pt x="10947400" y="614680"/>
                  </a:lnTo>
                  <a:lnTo>
                    <a:pt x="10648950" y="317500"/>
                  </a:lnTo>
                  <a:lnTo>
                    <a:pt x="10946130" y="20320"/>
                  </a:lnTo>
                  <a:close/>
                  <a:moveTo>
                    <a:pt x="9989820" y="1270"/>
                  </a:moveTo>
                  <a:lnTo>
                    <a:pt x="9691370" y="298450"/>
                  </a:lnTo>
                  <a:lnTo>
                    <a:pt x="9394190" y="0"/>
                  </a:lnTo>
                  <a:lnTo>
                    <a:pt x="9375140" y="20320"/>
                  </a:lnTo>
                  <a:lnTo>
                    <a:pt x="9671050" y="317500"/>
                  </a:lnTo>
                  <a:lnTo>
                    <a:pt x="9373870" y="613410"/>
                  </a:lnTo>
                  <a:lnTo>
                    <a:pt x="9392920" y="633730"/>
                  </a:lnTo>
                  <a:lnTo>
                    <a:pt x="9690100" y="336550"/>
                  </a:lnTo>
                  <a:lnTo>
                    <a:pt x="9988550" y="635000"/>
                  </a:lnTo>
                  <a:lnTo>
                    <a:pt x="10008870" y="614680"/>
                  </a:lnTo>
                  <a:lnTo>
                    <a:pt x="9710420" y="317500"/>
                  </a:lnTo>
                  <a:lnTo>
                    <a:pt x="10008870" y="20320"/>
                  </a:lnTo>
                  <a:lnTo>
                    <a:pt x="9989820" y="1270"/>
                  </a:lnTo>
                  <a:close/>
                  <a:moveTo>
                    <a:pt x="12820650" y="20320"/>
                  </a:moveTo>
                  <a:lnTo>
                    <a:pt x="12801600" y="0"/>
                  </a:lnTo>
                  <a:lnTo>
                    <a:pt x="12504420" y="297180"/>
                  </a:lnTo>
                  <a:lnTo>
                    <a:pt x="12205970" y="0"/>
                  </a:lnTo>
                  <a:lnTo>
                    <a:pt x="12185650" y="20320"/>
                  </a:lnTo>
                  <a:lnTo>
                    <a:pt x="12484100" y="317500"/>
                  </a:lnTo>
                  <a:lnTo>
                    <a:pt x="12186920" y="614680"/>
                  </a:lnTo>
                  <a:lnTo>
                    <a:pt x="12207239" y="635000"/>
                  </a:lnTo>
                  <a:lnTo>
                    <a:pt x="12504420" y="337820"/>
                  </a:lnTo>
                  <a:lnTo>
                    <a:pt x="12801600" y="635000"/>
                  </a:lnTo>
                  <a:lnTo>
                    <a:pt x="12821920" y="614680"/>
                  </a:lnTo>
                  <a:lnTo>
                    <a:pt x="12523470" y="317500"/>
                  </a:lnTo>
                  <a:lnTo>
                    <a:pt x="12820650" y="20320"/>
                  </a:lnTo>
                  <a:close/>
                  <a:moveTo>
                    <a:pt x="11863070" y="0"/>
                  </a:moveTo>
                  <a:lnTo>
                    <a:pt x="11565889" y="297180"/>
                  </a:lnTo>
                  <a:lnTo>
                    <a:pt x="11268710" y="0"/>
                  </a:lnTo>
                  <a:lnTo>
                    <a:pt x="11249660" y="20320"/>
                  </a:lnTo>
                  <a:lnTo>
                    <a:pt x="11546840" y="317500"/>
                  </a:lnTo>
                  <a:lnTo>
                    <a:pt x="11249660" y="614680"/>
                  </a:lnTo>
                  <a:lnTo>
                    <a:pt x="11269980" y="635000"/>
                  </a:lnTo>
                  <a:lnTo>
                    <a:pt x="11567160" y="337820"/>
                  </a:lnTo>
                  <a:lnTo>
                    <a:pt x="11863070" y="635000"/>
                  </a:lnTo>
                  <a:lnTo>
                    <a:pt x="11883389" y="614680"/>
                  </a:lnTo>
                  <a:lnTo>
                    <a:pt x="11586210" y="317500"/>
                  </a:lnTo>
                  <a:lnTo>
                    <a:pt x="11883390" y="20320"/>
                  </a:lnTo>
                  <a:lnTo>
                    <a:pt x="11863070" y="0"/>
                  </a:lnTo>
                  <a:close/>
                  <a:moveTo>
                    <a:pt x="13460730" y="317500"/>
                  </a:moveTo>
                  <a:lnTo>
                    <a:pt x="13757911" y="20320"/>
                  </a:lnTo>
                  <a:lnTo>
                    <a:pt x="13737591" y="0"/>
                  </a:lnTo>
                  <a:lnTo>
                    <a:pt x="13440411" y="297180"/>
                  </a:lnTo>
                  <a:lnTo>
                    <a:pt x="13144500" y="0"/>
                  </a:lnTo>
                  <a:lnTo>
                    <a:pt x="13124180" y="20320"/>
                  </a:lnTo>
                  <a:lnTo>
                    <a:pt x="13421361" y="317500"/>
                  </a:lnTo>
                  <a:lnTo>
                    <a:pt x="13124180" y="615950"/>
                  </a:lnTo>
                  <a:lnTo>
                    <a:pt x="13144500" y="636270"/>
                  </a:lnTo>
                  <a:lnTo>
                    <a:pt x="13441680" y="337820"/>
                  </a:lnTo>
                  <a:lnTo>
                    <a:pt x="13738861" y="635000"/>
                  </a:lnTo>
                  <a:lnTo>
                    <a:pt x="13759180" y="614680"/>
                  </a:lnTo>
                  <a:lnTo>
                    <a:pt x="13460730" y="317500"/>
                  </a:lnTo>
                  <a:close/>
                </a:path>
              </a:pathLst>
            </a:custGeom>
            <a:solidFill>
              <a:srgbClr val="000000"/>
            </a:solidFill>
          </p:spPr>
        </p:sp>
      </p:grpSp>
      <p:pic>
        <p:nvPicPr>
          <p:cNvPr id="7" name="Picture 6">
            <a:extLst>
              <a:ext uri="{FF2B5EF4-FFF2-40B4-BE49-F238E27FC236}">
                <a16:creationId xmlns:a16="http://schemas.microsoft.com/office/drawing/2014/main" id="{490A5546-08F6-5C14-0213-CAD2B94778D7}"/>
              </a:ext>
            </a:extLst>
          </p:cNvPr>
          <p:cNvPicPr>
            <a:picLocks noChangeAspect="1"/>
          </p:cNvPicPr>
          <p:nvPr/>
        </p:nvPicPr>
        <p:blipFill>
          <a:blip r:embed="rId2"/>
          <a:srcRect/>
          <a:stretch>
            <a:fillRect/>
          </a:stretch>
        </p:blipFill>
        <p:spPr>
          <a:xfrm>
            <a:off x="271011" y="5156039"/>
            <a:ext cx="1220177" cy="12201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46565" y="225742"/>
            <a:ext cx="2016772" cy="201677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4069" b="-46203"/>
              </a:stretch>
            </a:blipFill>
          </p:spPr>
        </p:sp>
      </p:grpSp>
      <p:pic>
        <p:nvPicPr>
          <p:cNvPr id="4" name="Picture 4"/>
          <p:cNvPicPr>
            <a:picLocks noChangeAspect="1"/>
          </p:cNvPicPr>
          <p:nvPr/>
        </p:nvPicPr>
        <p:blipFill>
          <a:blip r:embed="rId3"/>
          <a:srcRect/>
          <a:stretch>
            <a:fillRect/>
          </a:stretch>
        </p:blipFill>
        <p:spPr>
          <a:xfrm>
            <a:off x="628624" y="1100329"/>
            <a:ext cx="5401101" cy="5483351"/>
          </a:xfrm>
          <a:prstGeom prst="rect">
            <a:avLst/>
          </a:prstGeom>
        </p:spPr>
      </p:pic>
      <p:sp>
        <p:nvSpPr>
          <p:cNvPr id="5" name="TextBox 5"/>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FAMILY FUN AND STACY</a:t>
            </a:r>
          </a:p>
        </p:txBody>
      </p:sp>
      <p:sp>
        <p:nvSpPr>
          <p:cNvPr id="6" name="TextBox 6"/>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07</a:t>
            </a:r>
          </a:p>
        </p:txBody>
      </p:sp>
      <p:sp>
        <p:nvSpPr>
          <p:cNvPr id="7" name="TextBox 7"/>
          <p:cNvSpPr txBox="1"/>
          <p:nvPr/>
        </p:nvSpPr>
        <p:spPr>
          <a:xfrm>
            <a:off x="6645251" y="2575890"/>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Bold"/>
              </a:rPr>
              <a:t>STACY GREENBERG</a:t>
            </a:r>
          </a:p>
        </p:txBody>
      </p:sp>
      <p:sp>
        <p:nvSpPr>
          <p:cNvPr id="8" name="TextBox 8"/>
          <p:cNvSpPr txBox="1"/>
          <p:nvPr/>
        </p:nvSpPr>
        <p:spPr>
          <a:xfrm>
            <a:off x="6645251" y="2924690"/>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Italics"/>
              </a:rPr>
              <a:t>as AUTHOR</a:t>
            </a:r>
          </a:p>
        </p:txBody>
      </p:sp>
      <p:sp>
        <p:nvSpPr>
          <p:cNvPr id="9" name="TextBox 9"/>
          <p:cNvSpPr txBox="1"/>
          <p:nvPr/>
        </p:nvSpPr>
        <p:spPr>
          <a:xfrm>
            <a:off x="3242229" y="1517919"/>
            <a:ext cx="3535843" cy="421611"/>
          </a:xfrm>
          <a:prstGeom prst="rect">
            <a:avLst/>
          </a:prstGeom>
        </p:spPr>
        <p:txBody>
          <a:bodyPr lIns="0" tIns="0" rIns="0" bIns="0" rtlCol="0" anchor="t">
            <a:spAutoFit/>
          </a:bodyPr>
          <a:lstStyle/>
          <a:p>
            <a:pPr algn="ctr">
              <a:lnSpc>
                <a:spcPts val="3450"/>
              </a:lnSpc>
            </a:pPr>
            <a:endParaRPr/>
          </a:p>
        </p:txBody>
      </p:sp>
      <p:pic>
        <p:nvPicPr>
          <p:cNvPr id="10" name="Picture 6">
            <a:extLst>
              <a:ext uri="{FF2B5EF4-FFF2-40B4-BE49-F238E27FC236}">
                <a16:creationId xmlns:a16="http://schemas.microsoft.com/office/drawing/2014/main" id="{3D8BD3FD-00B6-B14A-8FEB-EFCA61682B6D}"/>
              </a:ext>
            </a:extLst>
          </p:cNvPr>
          <p:cNvPicPr>
            <a:picLocks noChangeAspect="1"/>
          </p:cNvPicPr>
          <p:nvPr/>
        </p:nvPicPr>
        <p:blipFill>
          <a:blip r:embed="rId4"/>
          <a:srcRect/>
          <a:stretch>
            <a:fillRect/>
          </a:stretch>
        </p:blipFill>
        <p:spPr>
          <a:xfrm>
            <a:off x="8093051" y="5562600"/>
            <a:ext cx="1220177" cy="1220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86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046565" y="225742"/>
            <a:ext cx="2016772" cy="201677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4069" b="-46203"/>
              </a:stretch>
            </a:blipFill>
          </p:spPr>
        </p:sp>
      </p:grpSp>
      <p:pic>
        <p:nvPicPr>
          <p:cNvPr id="4" name="Picture 4"/>
          <p:cNvPicPr>
            <a:picLocks noChangeAspect="1"/>
          </p:cNvPicPr>
          <p:nvPr/>
        </p:nvPicPr>
        <p:blipFill>
          <a:blip r:embed="rId3"/>
          <a:srcRect/>
          <a:stretch>
            <a:fillRect/>
          </a:stretch>
        </p:blipFill>
        <p:spPr>
          <a:xfrm>
            <a:off x="180949" y="2326713"/>
            <a:ext cx="2662422" cy="1773839"/>
          </a:xfrm>
          <a:prstGeom prst="rect">
            <a:avLst/>
          </a:prstGeom>
        </p:spPr>
      </p:pic>
      <p:pic>
        <p:nvPicPr>
          <p:cNvPr id="5" name="Picture 5"/>
          <p:cNvPicPr>
            <a:picLocks noChangeAspect="1"/>
          </p:cNvPicPr>
          <p:nvPr/>
        </p:nvPicPr>
        <p:blipFill>
          <a:blip r:embed="rId4"/>
          <a:srcRect/>
          <a:stretch>
            <a:fillRect/>
          </a:stretch>
        </p:blipFill>
        <p:spPr>
          <a:xfrm>
            <a:off x="5918355" y="5334621"/>
            <a:ext cx="3103725" cy="1745845"/>
          </a:xfrm>
          <a:prstGeom prst="rect">
            <a:avLst/>
          </a:prstGeom>
        </p:spPr>
      </p:pic>
      <p:sp>
        <p:nvSpPr>
          <p:cNvPr id="6" name="TextBox 6"/>
          <p:cNvSpPr txBox="1"/>
          <p:nvPr/>
        </p:nvSpPr>
        <p:spPr>
          <a:xfrm>
            <a:off x="881100" y="398501"/>
            <a:ext cx="5908290" cy="273431"/>
          </a:xfrm>
          <a:prstGeom prst="rect">
            <a:avLst/>
          </a:prstGeom>
        </p:spPr>
        <p:txBody>
          <a:bodyPr lIns="0" tIns="0" rIns="0" bIns="0" rtlCol="0" anchor="t">
            <a:spAutoFit/>
          </a:bodyPr>
          <a:lstStyle/>
          <a:p>
            <a:pPr>
              <a:lnSpc>
                <a:spcPts val="2253"/>
              </a:lnSpc>
            </a:pPr>
            <a:r>
              <a:rPr lang="en-US" sz="1609" spc="128">
                <a:solidFill>
                  <a:srgbClr val="000000"/>
                </a:solidFill>
                <a:latin typeface="Glacial Indifference Bold"/>
              </a:rPr>
              <a:t>FAMILY FUN AND STACY</a:t>
            </a:r>
          </a:p>
        </p:txBody>
      </p:sp>
      <p:sp>
        <p:nvSpPr>
          <p:cNvPr id="7" name="TextBox 7"/>
          <p:cNvSpPr txBox="1"/>
          <p:nvPr/>
        </p:nvSpPr>
        <p:spPr>
          <a:xfrm>
            <a:off x="180949" y="443153"/>
            <a:ext cx="447675" cy="224561"/>
          </a:xfrm>
          <a:prstGeom prst="rect">
            <a:avLst/>
          </a:prstGeom>
        </p:spPr>
        <p:txBody>
          <a:bodyPr lIns="0" tIns="0" rIns="0" bIns="0" rtlCol="0" anchor="t">
            <a:spAutoFit/>
          </a:bodyPr>
          <a:lstStyle/>
          <a:p>
            <a:pPr algn="r">
              <a:lnSpc>
                <a:spcPts val="1738"/>
              </a:lnSpc>
            </a:pPr>
            <a:r>
              <a:rPr lang="en-US" sz="1609" spc="16">
                <a:solidFill>
                  <a:srgbClr val="000000"/>
                </a:solidFill>
                <a:latin typeface="Oswald"/>
              </a:rPr>
              <a:t>08</a:t>
            </a:r>
          </a:p>
        </p:txBody>
      </p:sp>
      <p:sp>
        <p:nvSpPr>
          <p:cNvPr id="8" name="TextBox 8"/>
          <p:cNvSpPr txBox="1"/>
          <p:nvPr/>
        </p:nvSpPr>
        <p:spPr>
          <a:xfrm>
            <a:off x="6645251" y="2575890"/>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Bold"/>
              </a:rPr>
              <a:t>STACY GREENBERG</a:t>
            </a:r>
          </a:p>
        </p:txBody>
      </p:sp>
      <p:sp>
        <p:nvSpPr>
          <p:cNvPr id="9" name="TextBox 9"/>
          <p:cNvSpPr txBox="1"/>
          <p:nvPr/>
        </p:nvSpPr>
        <p:spPr>
          <a:xfrm>
            <a:off x="6789390" y="2961635"/>
            <a:ext cx="2819400" cy="223821"/>
          </a:xfrm>
          <a:prstGeom prst="rect">
            <a:avLst/>
          </a:prstGeom>
        </p:spPr>
        <p:txBody>
          <a:bodyPr lIns="0" tIns="0" rIns="0" bIns="0" rtlCol="0" anchor="t">
            <a:spAutoFit/>
          </a:bodyPr>
          <a:lstStyle/>
          <a:p>
            <a:pPr algn="ctr">
              <a:lnSpc>
                <a:spcPts val="1838"/>
              </a:lnSpc>
            </a:pPr>
            <a:r>
              <a:rPr lang="en-US" sz="1313" spc="157">
                <a:solidFill>
                  <a:srgbClr val="000000"/>
                </a:solidFill>
                <a:latin typeface="Glacial Indifference Italics"/>
              </a:rPr>
              <a:t>as PROGRAM GURU </a:t>
            </a:r>
          </a:p>
        </p:txBody>
      </p:sp>
      <p:grpSp>
        <p:nvGrpSpPr>
          <p:cNvPr id="10" name="Group 10"/>
          <p:cNvGrpSpPr/>
          <p:nvPr/>
        </p:nvGrpSpPr>
        <p:grpSpPr>
          <a:xfrm>
            <a:off x="2459363" y="1584594"/>
            <a:ext cx="5101574" cy="2601683"/>
            <a:chOff x="0" y="0"/>
            <a:chExt cx="6802099" cy="3468911"/>
          </a:xfrm>
        </p:grpSpPr>
        <p:sp>
          <p:nvSpPr>
            <p:cNvPr id="11" name="TextBox 11"/>
            <p:cNvSpPr txBox="1"/>
            <p:nvPr/>
          </p:nvSpPr>
          <p:spPr>
            <a:xfrm>
              <a:off x="0" y="821980"/>
              <a:ext cx="6802099" cy="2646931"/>
            </a:xfrm>
            <a:prstGeom prst="rect">
              <a:avLst/>
            </a:prstGeom>
          </p:spPr>
          <p:txBody>
            <a:bodyPr lIns="0" tIns="0" rIns="0" bIns="0" rtlCol="0" anchor="t">
              <a:spAutoFit/>
            </a:bodyPr>
            <a:lstStyle/>
            <a:p>
              <a:pPr algn="ctr">
                <a:lnSpc>
                  <a:spcPts val="7562"/>
                </a:lnSpc>
              </a:pPr>
              <a:r>
                <a:rPr lang="en-US" sz="7562">
                  <a:solidFill>
                    <a:srgbClr val="000000"/>
                  </a:solidFill>
                  <a:latin typeface="Dancing Script Italics"/>
                </a:rPr>
                <a:t>All in the family</a:t>
              </a:r>
            </a:p>
          </p:txBody>
        </p:sp>
        <p:sp>
          <p:nvSpPr>
            <p:cNvPr id="12" name="TextBox 12"/>
            <p:cNvSpPr txBox="1"/>
            <p:nvPr/>
          </p:nvSpPr>
          <p:spPr>
            <a:xfrm>
              <a:off x="1043821" y="-66675"/>
              <a:ext cx="4714457" cy="539923"/>
            </a:xfrm>
            <a:prstGeom prst="rect">
              <a:avLst/>
            </a:prstGeom>
          </p:spPr>
          <p:txBody>
            <a:bodyPr lIns="0" tIns="0" rIns="0" bIns="0" rtlCol="0" anchor="t">
              <a:spAutoFit/>
            </a:bodyPr>
            <a:lstStyle/>
            <a:p>
              <a:pPr algn="ctr">
                <a:lnSpc>
                  <a:spcPts val="3450"/>
                </a:lnSpc>
              </a:pPr>
              <a:endParaRPr/>
            </a:p>
          </p:txBody>
        </p:sp>
      </p:grpSp>
      <p:grpSp>
        <p:nvGrpSpPr>
          <p:cNvPr id="13" name="Group 13"/>
          <p:cNvGrpSpPr/>
          <p:nvPr/>
        </p:nvGrpSpPr>
        <p:grpSpPr>
          <a:xfrm>
            <a:off x="613736" y="5334621"/>
            <a:ext cx="4405939" cy="2498117"/>
            <a:chOff x="0" y="0"/>
            <a:chExt cx="5874586" cy="3330823"/>
          </a:xfrm>
        </p:grpSpPr>
        <p:sp>
          <p:nvSpPr>
            <p:cNvPr id="14" name="TextBox 14"/>
            <p:cNvSpPr txBox="1"/>
            <p:nvPr/>
          </p:nvSpPr>
          <p:spPr>
            <a:xfrm>
              <a:off x="0" y="3075967"/>
              <a:ext cx="5871880" cy="254856"/>
            </a:xfrm>
            <a:prstGeom prst="rect">
              <a:avLst/>
            </a:prstGeom>
          </p:spPr>
          <p:txBody>
            <a:bodyPr lIns="0" tIns="0" rIns="0" bIns="0" rtlCol="0" anchor="t">
              <a:spAutoFit/>
            </a:bodyPr>
            <a:lstStyle/>
            <a:p>
              <a:pPr algn="l">
                <a:lnSpc>
                  <a:spcPts val="1522"/>
                </a:lnSpc>
              </a:pPr>
              <a:endParaRPr/>
            </a:p>
          </p:txBody>
        </p:sp>
        <p:sp>
          <p:nvSpPr>
            <p:cNvPr id="15" name="TextBox 15"/>
            <p:cNvSpPr txBox="1"/>
            <p:nvPr/>
          </p:nvSpPr>
          <p:spPr>
            <a:xfrm>
              <a:off x="0" y="2731354"/>
              <a:ext cx="5864097" cy="267718"/>
            </a:xfrm>
            <a:prstGeom prst="rect">
              <a:avLst/>
            </a:prstGeom>
          </p:spPr>
          <p:txBody>
            <a:bodyPr lIns="0" tIns="0" rIns="0" bIns="0" rtlCol="0" anchor="t">
              <a:spAutoFit/>
            </a:bodyPr>
            <a:lstStyle/>
            <a:p>
              <a:pPr algn="l">
                <a:lnSpc>
                  <a:spcPts val="1614"/>
                </a:lnSpc>
              </a:pPr>
              <a:endParaRPr/>
            </a:p>
          </p:txBody>
        </p:sp>
        <p:sp>
          <p:nvSpPr>
            <p:cNvPr id="16" name="TextBox 16"/>
            <p:cNvSpPr txBox="1"/>
            <p:nvPr/>
          </p:nvSpPr>
          <p:spPr>
            <a:xfrm>
              <a:off x="0" y="57150"/>
              <a:ext cx="5874586" cy="2285605"/>
            </a:xfrm>
            <a:prstGeom prst="rect">
              <a:avLst/>
            </a:prstGeom>
          </p:spPr>
          <p:txBody>
            <a:bodyPr lIns="0" tIns="0" rIns="0" bIns="0" rtlCol="0" anchor="t">
              <a:spAutoFit/>
            </a:bodyPr>
            <a:lstStyle/>
            <a:p>
              <a:pPr algn="l">
                <a:lnSpc>
                  <a:spcPts val="6659"/>
                </a:lnSpc>
              </a:pPr>
              <a:r>
                <a:rPr lang="en-US" sz="5999">
                  <a:solidFill>
                    <a:srgbClr val="000000"/>
                  </a:solidFill>
                  <a:latin typeface="Glegoo Bold"/>
                </a:rPr>
                <a:t>It's all part of the plan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464</Words>
  <Application>Microsoft Office PowerPoint</Application>
  <PresentationFormat>Custom</PresentationFormat>
  <Paragraphs>102</Paragraphs>
  <Slides>19</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Horta Bold</vt:lpstr>
      <vt:lpstr>Oswald Bold</vt:lpstr>
      <vt:lpstr>Arial</vt:lpstr>
      <vt:lpstr>Open Sans Light Bold Italics</vt:lpstr>
      <vt:lpstr>Big Shoulders Display Bold</vt:lpstr>
      <vt:lpstr>Glacial Indifference</vt:lpstr>
      <vt:lpstr>Glacial Indifference Italics</vt:lpstr>
      <vt:lpstr>Oswald</vt:lpstr>
      <vt:lpstr>Open Sans Bold Italics</vt:lpstr>
      <vt:lpstr>Open Sans</vt:lpstr>
      <vt:lpstr>Glegoo Bold</vt:lpstr>
      <vt:lpstr>Glacial Indifference Bold Italics</vt:lpstr>
      <vt:lpstr>Glacial Indifference Bold</vt:lpstr>
      <vt:lpstr>Calibri</vt:lpstr>
      <vt:lpstr>Dancing Script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Modern Theater Pitch Deck Presentation</dc:title>
  <cp:lastModifiedBy>Kevin Martone</cp:lastModifiedBy>
  <cp:revision>2</cp:revision>
  <dcterms:created xsi:type="dcterms:W3CDTF">2006-08-16T00:00:00Z</dcterms:created>
  <dcterms:modified xsi:type="dcterms:W3CDTF">2022-04-27T16:08:02Z</dcterms:modified>
  <dc:identifier>DAE-RWWElgg</dc:identifier>
</cp:coreProperties>
</file>