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92B0-9507-D443-8D17-447A74878B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546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6EF93C-8F1D-994D-BC73-A9CB7136826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Summation Logo Horz Final.jpe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46799"/>
            <a:ext cx="1447992" cy="6752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518" y="1355573"/>
            <a:ext cx="8021082" cy="2593975"/>
          </a:xfrm>
        </p:spPr>
        <p:txBody>
          <a:bodyPr/>
          <a:lstStyle/>
          <a:p>
            <a:r>
              <a:rPr lang="en-US" sz="5400" dirty="0" smtClean="0"/>
              <a:t>Camper Satisfaction Insights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22573"/>
            <a:ext cx="6461760" cy="106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CSI 2015 Overview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9410" y="6638445"/>
            <a:ext cx="5980414" cy="2702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FJC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937" y="855396"/>
            <a:ext cx="1295400" cy="18135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8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CSI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56" y="1600200"/>
            <a:ext cx="7754944" cy="4546599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400" u="sng" dirty="0" smtClean="0"/>
              <a:t>Objective</a:t>
            </a:r>
            <a:r>
              <a:rPr lang="en-US" sz="2400" dirty="0" smtClean="0"/>
              <a:t> feedback about your campers’ overall experience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Clear </a:t>
            </a:r>
            <a:r>
              <a:rPr lang="en-US" sz="2400" u="sng" dirty="0" smtClean="0"/>
              <a:t>insights</a:t>
            </a:r>
            <a:r>
              <a:rPr lang="en-US" sz="2400" dirty="0" smtClean="0"/>
              <a:t> into your strengths and opportunities.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u="sng" dirty="0" smtClean="0"/>
              <a:t>Guidance</a:t>
            </a:r>
            <a:r>
              <a:rPr lang="en-US" sz="2400" dirty="0" smtClean="0"/>
              <a:t> for allocating your resources.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u="sng" dirty="0" smtClean="0"/>
              <a:t>Perspective</a:t>
            </a:r>
            <a:r>
              <a:rPr lang="en-US" sz="2400" dirty="0" smtClean="0"/>
              <a:t> on your performance compared to other overnight Jewish camps.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400" dirty="0" smtClean="0"/>
              <a:t>Better </a:t>
            </a:r>
            <a:r>
              <a:rPr lang="en-US" sz="2400" u="sng" dirty="0" smtClean="0"/>
              <a:t>retention</a:t>
            </a:r>
            <a:r>
              <a:rPr lang="en-US" sz="2400" dirty="0" smtClean="0"/>
              <a:t>; we’ve seen a pattern of strong enrollment trends accompanied by strong parent advocacy (likelihood to recommend)….and vice versa.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380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43" y="1279455"/>
            <a:ext cx="7792857" cy="4748098"/>
          </a:xfrm>
        </p:spPr>
        <p:txBody>
          <a:bodyPr>
            <a:noAutofit/>
          </a:bodyPr>
          <a:lstStyle/>
          <a:p>
            <a:r>
              <a:rPr lang="en-US" sz="2400" dirty="0" smtClean="0"/>
              <a:t>Online survey; link distributed by camps directly to parents after each session and/or at the end of the summer.</a:t>
            </a:r>
          </a:p>
          <a:p>
            <a:r>
              <a:rPr lang="en-US" sz="2400" dirty="0" smtClean="0"/>
              <a:t>Survey accommodates feedback regarding each </a:t>
            </a:r>
            <a:r>
              <a:rPr lang="en-US" sz="2400" i="1" dirty="0" smtClean="0"/>
              <a:t>individual</a:t>
            </a:r>
            <a:r>
              <a:rPr lang="en-US" sz="2400" dirty="0" smtClean="0"/>
              <a:t> camper when families are sending more than one child.</a:t>
            </a:r>
          </a:p>
          <a:p>
            <a:r>
              <a:rPr lang="en-US" sz="2400" dirty="0" smtClean="0"/>
              <a:t>Data collection typically closes by mid-September, online presentation of findings begins early October and continues through mid/late November.</a:t>
            </a:r>
          </a:p>
          <a:p>
            <a:r>
              <a:rPr lang="en-US" sz="2400" dirty="0" smtClean="0"/>
              <a:t>Results show current vs. previous summer; versus aggregate of North American camps participating in the study (and aggregate of Canadian camps where appropriate).</a:t>
            </a:r>
          </a:p>
        </p:txBody>
      </p:sp>
    </p:spTree>
    <p:extLst>
      <p:ext uri="{BB962C8B-B14F-4D97-AF65-F5344CB8AC3E}">
        <p14:creationId xmlns:p14="http://schemas.microsoft.com/office/powerpoint/2010/main" val="109792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387" y="1211643"/>
            <a:ext cx="7952128" cy="4546599"/>
          </a:xfrm>
        </p:spPr>
        <p:txBody>
          <a:bodyPr>
            <a:noAutofit/>
          </a:bodyPr>
          <a:lstStyle/>
          <a:p>
            <a:r>
              <a:rPr lang="en-US" sz="2400" dirty="0"/>
              <a:t>“Core measures”…overall satisfaction, overall value, likelihood to return, likelihood to recommend (plus overall “fun” added for 2015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/>
              <a:t>Up to 50 detailed ratings focus on 8 “dimensions” of camp…(1) social environment, (2) programming, (3) leadership, (4) communication,(5) spiritual/cultural/religious life, (6) facilities, (7) health/safety/security, and (8) </a:t>
            </a:r>
            <a:r>
              <a:rPr lang="en-US" sz="2400" dirty="0" smtClean="0"/>
              <a:t>cost.</a:t>
            </a:r>
          </a:p>
          <a:p>
            <a:r>
              <a:rPr lang="en-US" sz="2400" dirty="0" smtClean="0"/>
              <a:t>Detailed background/demographics about every camper and every camp family.</a:t>
            </a:r>
            <a:endParaRPr lang="en-US" sz="2400" dirty="0"/>
          </a:p>
          <a:p>
            <a:r>
              <a:rPr lang="en-US" sz="2400" dirty="0"/>
              <a:t>Opportunities to select which detailed ratings are included and excluded; up to 3 “custom questions” can be </a:t>
            </a:r>
            <a:r>
              <a:rPr lang="en-US" sz="2400" dirty="0" smtClean="0"/>
              <a:t>added.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672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Things We’ve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findings have been accurate.</a:t>
            </a:r>
          </a:p>
          <a:p>
            <a:r>
              <a:rPr lang="en-US" sz="2400" dirty="0" smtClean="0"/>
              <a:t>Most families are very satisfied with the camp experience.</a:t>
            </a:r>
          </a:p>
          <a:p>
            <a:r>
              <a:rPr lang="en-US" sz="2400" dirty="0" smtClean="0"/>
              <a:t>“Leadership” is critical to satisfaction and endorsement.</a:t>
            </a:r>
          </a:p>
          <a:p>
            <a:r>
              <a:rPr lang="en-US" sz="2400" dirty="0" smtClean="0"/>
              <a:t>What parents think they want regarding summertime </a:t>
            </a:r>
            <a:r>
              <a:rPr lang="en-US" sz="2400" u="sng" dirty="0" smtClean="0"/>
              <a:t>communication</a:t>
            </a:r>
            <a:r>
              <a:rPr lang="en-US" sz="2400" dirty="0" smtClean="0"/>
              <a:t> is a moving target. Good luck.</a:t>
            </a:r>
          </a:p>
          <a:p>
            <a:r>
              <a:rPr lang="en-US" sz="2400" dirty="0" smtClean="0"/>
              <a:t>No parent is thrilled with the </a:t>
            </a:r>
            <a:r>
              <a:rPr lang="en-US" sz="2400" u="sng" dirty="0" smtClean="0"/>
              <a:t>cost</a:t>
            </a:r>
            <a:r>
              <a:rPr lang="en-US" sz="2400" dirty="0" smtClean="0"/>
              <a:t> of camp but it has little if any impact on overall satisfaction.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86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CSI Going Forward….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Ongoing scrutiny of survey length</a:t>
            </a:r>
          </a:p>
          <a:p>
            <a:r>
              <a:rPr lang="en-US" sz="2400" dirty="0" smtClean="0"/>
              <a:t>To whatever degree possible, additional survey customization.</a:t>
            </a:r>
          </a:p>
          <a:p>
            <a:r>
              <a:rPr lang="en-US" sz="2400" dirty="0"/>
              <a:t>“Real time” feedback to camps </a:t>
            </a:r>
            <a:r>
              <a:rPr lang="en-US" sz="2400" dirty="0" smtClean="0"/>
              <a:t>as we receive parents</a:t>
            </a:r>
            <a:r>
              <a:rPr lang="en-US" sz="2400" dirty="0"/>
              <a:t>’ survey comments </a:t>
            </a:r>
            <a:r>
              <a:rPr lang="en-US" sz="2400" dirty="0" smtClean="0"/>
              <a:t>suggesting </a:t>
            </a:r>
            <a:r>
              <a:rPr lang="en-US" sz="2400" dirty="0"/>
              <a:t>problems or desire to be contacted</a:t>
            </a:r>
          </a:p>
          <a:p>
            <a:r>
              <a:rPr lang="en-US" sz="2400" dirty="0" smtClean="0"/>
              <a:t>Presentations to include perspective on the </a:t>
            </a:r>
            <a:r>
              <a:rPr lang="en-US" sz="2400" i="1" dirty="0" smtClean="0"/>
              <a:t>range</a:t>
            </a:r>
            <a:r>
              <a:rPr lang="en-US" sz="2400" dirty="0" smtClean="0"/>
              <a:t> of results we’re seeing on key measures, not just averages.</a:t>
            </a:r>
          </a:p>
          <a:p>
            <a:r>
              <a:rPr lang="en-US" sz="2400" dirty="0" smtClean="0"/>
              <a:t>Pricing </a:t>
            </a:r>
            <a:r>
              <a:rPr lang="en-US" sz="2400" dirty="0"/>
              <a:t>incentives from the FJC directed at multi-summer commitment to CSI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2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74642"/>
            <a:ext cx="7659687" cy="11684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594" y="767714"/>
            <a:ext cx="4515185" cy="384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G PP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SRG PP Template 1.potx</Template>
  <TotalTime>376</TotalTime>
  <Words>407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SRG PP Template 1</vt:lpstr>
      <vt:lpstr>Camper Satisfaction Insights</vt:lpstr>
      <vt:lpstr>CSI Benefits</vt:lpstr>
      <vt:lpstr>Method and Content</vt:lpstr>
      <vt:lpstr>Method and Content</vt:lpstr>
      <vt:lpstr>A Few Things We’ve Learned</vt:lpstr>
      <vt:lpstr>CSI Going Forward….</vt:lpstr>
      <vt:lpstr>Questions</vt:lpstr>
    </vt:vector>
  </TitlesOfParts>
  <Company>Summation Rsearch Group,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A. Sass</dc:creator>
  <cp:lastModifiedBy>Kevin Martone</cp:lastModifiedBy>
  <cp:revision>20</cp:revision>
  <dcterms:created xsi:type="dcterms:W3CDTF">2015-05-13T16:12:40Z</dcterms:created>
  <dcterms:modified xsi:type="dcterms:W3CDTF">2017-03-30T18:51:30Z</dcterms:modified>
</cp:coreProperties>
</file>