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7" r:id="rId2"/>
    <p:sldId id="392" r:id="rId3"/>
    <p:sldId id="362" r:id="rId4"/>
    <p:sldId id="281" r:id="rId5"/>
    <p:sldId id="481" r:id="rId6"/>
    <p:sldId id="541" r:id="rId7"/>
    <p:sldId id="511" r:id="rId8"/>
    <p:sldId id="457" r:id="rId9"/>
    <p:sldId id="540" r:id="rId10"/>
    <p:sldId id="476" r:id="rId11"/>
    <p:sldId id="498" r:id="rId12"/>
    <p:sldId id="499" r:id="rId13"/>
    <p:sldId id="500" r:id="rId14"/>
    <p:sldId id="501" r:id="rId15"/>
    <p:sldId id="502" r:id="rId16"/>
    <p:sldId id="503" r:id="rId17"/>
    <p:sldId id="504" r:id="rId18"/>
    <p:sldId id="505" r:id="rId19"/>
    <p:sldId id="506" r:id="rId20"/>
    <p:sldId id="507" r:id="rId21"/>
  </p:sldIdLst>
  <p:sldSz cx="9144000" cy="6858000" type="screen4x3"/>
  <p:notesSz cx="9296400" cy="6881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321B"/>
    <a:srgbClr val="176B9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88" autoAdjust="0"/>
    <p:restoredTop sz="99657" autoAdjust="0"/>
  </p:normalViewPr>
  <p:slideViewPr>
    <p:cSldViewPr snapToGrid="0" snapToObjects="1">
      <p:cViewPr varScale="1">
        <p:scale>
          <a:sx n="72" d="100"/>
          <a:sy n="72" d="100"/>
        </p:scale>
        <p:origin x="-1056"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140" d="100"/>
          <a:sy n="140" d="100"/>
        </p:scale>
        <p:origin x="-1692" y="372"/>
      </p:cViewPr>
      <p:guideLst>
        <p:guide orient="horz" pos="216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029513" cy="344326"/>
          </a:xfrm>
          <a:prstGeom prst="rect">
            <a:avLst/>
          </a:prstGeom>
        </p:spPr>
        <p:txBody>
          <a:bodyPr vert="horz" lIns="91438" tIns="45719" rIns="91438" bIns="45719" rtlCol="0"/>
          <a:lstStyle>
            <a:lvl1pPr algn="l">
              <a:defRPr sz="1200"/>
            </a:lvl1pPr>
          </a:lstStyle>
          <a:p>
            <a:endParaRPr lang="en-US"/>
          </a:p>
        </p:txBody>
      </p:sp>
      <p:sp>
        <p:nvSpPr>
          <p:cNvPr id="3" name="Date Placeholder 2"/>
          <p:cNvSpPr>
            <a:spLocks noGrp="1"/>
          </p:cNvSpPr>
          <p:nvPr>
            <p:ph type="dt" sz="quarter" idx="1"/>
          </p:nvPr>
        </p:nvSpPr>
        <p:spPr>
          <a:xfrm>
            <a:off x="5264744" y="1"/>
            <a:ext cx="4029511" cy="344326"/>
          </a:xfrm>
          <a:prstGeom prst="rect">
            <a:avLst/>
          </a:prstGeom>
        </p:spPr>
        <p:txBody>
          <a:bodyPr vert="horz" lIns="91438" tIns="45719" rIns="91438" bIns="45719" rtlCol="0"/>
          <a:lstStyle>
            <a:lvl1pPr algn="r">
              <a:defRPr sz="1200"/>
            </a:lvl1pPr>
          </a:lstStyle>
          <a:p>
            <a:fld id="{3EEFF346-E647-4C9B-8EBA-2D5A5A977C11}" type="datetimeFigureOut">
              <a:rPr lang="en-US" smtClean="0"/>
              <a:t>1/28/2014</a:t>
            </a:fld>
            <a:endParaRPr lang="en-US"/>
          </a:p>
        </p:txBody>
      </p:sp>
      <p:sp>
        <p:nvSpPr>
          <p:cNvPr id="4" name="Footer Placeholder 3"/>
          <p:cNvSpPr>
            <a:spLocks noGrp="1"/>
          </p:cNvSpPr>
          <p:nvPr>
            <p:ph type="ftr" sz="quarter" idx="2"/>
          </p:nvPr>
        </p:nvSpPr>
        <p:spPr>
          <a:xfrm>
            <a:off x="2" y="6536313"/>
            <a:ext cx="4029513" cy="344326"/>
          </a:xfrm>
          <a:prstGeom prst="rect">
            <a:avLst/>
          </a:prstGeom>
        </p:spPr>
        <p:txBody>
          <a:bodyPr vert="horz" lIns="91438" tIns="45719" rIns="91438" bIns="45719" rtlCol="0" anchor="b"/>
          <a:lstStyle>
            <a:lvl1pPr algn="l">
              <a:defRPr sz="1200"/>
            </a:lvl1pPr>
          </a:lstStyle>
          <a:p>
            <a:endParaRPr lang="en-US"/>
          </a:p>
        </p:txBody>
      </p:sp>
      <p:sp>
        <p:nvSpPr>
          <p:cNvPr id="5" name="Slide Number Placeholder 4"/>
          <p:cNvSpPr>
            <a:spLocks noGrp="1"/>
          </p:cNvSpPr>
          <p:nvPr>
            <p:ph type="sldNum" sz="quarter" idx="3"/>
          </p:nvPr>
        </p:nvSpPr>
        <p:spPr>
          <a:xfrm>
            <a:off x="5264744" y="6536313"/>
            <a:ext cx="4029511" cy="344326"/>
          </a:xfrm>
          <a:prstGeom prst="rect">
            <a:avLst/>
          </a:prstGeom>
        </p:spPr>
        <p:txBody>
          <a:bodyPr vert="horz" lIns="91438" tIns="45719" rIns="91438" bIns="45719" rtlCol="0" anchor="b"/>
          <a:lstStyle>
            <a:lvl1pPr algn="r">
              <a:defRPr sz="1200"/>
            </a:lvl1pPr>
          </a:lstStyle>
          <a:p>
            <a:fld id="{5300270A-1A29-439A-B517-F239B3238A13}" type="slidenum">
              <a:rPr lang="en-US" smtClean="0"/>
              <a:t>‹#›</a:t>
            </a:fld>
            <a:endParaRPr lang="en-US"/>
          </a:p>
        </p:txBody>
      </p:sp>
    </p:spTree>
    <p:extLst>
      <p:ext uri="{BB962C8B-B14F-4D97-AF65-F5344CB8AC3E}">
        <p14:creationId xmlns:p14="http://schemas.microsoft.com/office/powerpoint/2010/main" val="1919064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44091"/>
          </a:xfrm>
          <a:prstGeom prst="rect">
            <a:avLst/>
          </a:prstGeom>
        </p:spPr>
        <p:txBody>
          <a:bodyPr vert="horz" lIns="92444" tIns="46222" rIns="92444" bIns="46222" rtlCol="0"/>
          <a:lstStyle>
            <a:lvl1pPr algn="l">
              <a:defRPr sz="1200"/>
            </a:lvl1pPr>
          </a:lstStyle>
          <a:p>
            <a:endParaRPr lang="en-US"/>
          </a:p>
        </p:txBody>
      </p:sp>
      <p:sp>
        <p:nvSpPr>
          <p:cNvPr id="3" name="Date Placeholder 2"/>
          <p:cNvSpPr>
            <a:spLocks noGrp="1"/>
          </p:cNvSpPr>
          <p:nvPr>
            <p:ph type="dt" idx="1"/>
          </p:nvPr>
        </p:nvSpPr>
        <p:spPr>
          <a:xfrm>
            <a:off x="5265810" y="0"/>
            <a:ext cx="4028440" cy="344091"/>
          </a:xfrm>
          <a:prstGeom prst="rect">
            <a:avLst/>
          </a:prstGeom>
        </p:spPr>
        <p:txBody>
          <a:bodyPr vert="horz" lIns="92444" tIns="46222" rIns="92444" bIns="46222" rtlCol="0"/>
          <a:lstStyle>
            <a:lvl1pPr algn="r">
              <a:defRPr sz="1200"/>
            </a:lvl1pPr>
          </a:lstStyle>
          <a:p>
            <a:fld id="{50B21344-C2AD-C541-B3EB-4FD00FD32097}" type="datetimeFigureOut">
              <a:rPr lang="en-US" smtClean="0"/>
              <a:t>1/28/2014</a:t>
            </a:fld>
            <a:endParaRPr lang="en-US"/>
          </a:p>
        </p:txBody>
      </p:sp>
      <p:sp>
        <p:nvSpPr>
          <p:cNvPr id="4" name="Slide Image Placeholder 3"/>
          <p:cNvSpPr>
            <a:spLocks noGrp="1" noRot="1" noChangeAspect="1"/>
          </p:cNvSpPr>
          <p:nvPr>
            <p:ph type="sldImg" idx="2"/>
          </p:nvPr>
        </p:nvSpPr>
        <p:spPr>
          <a:xfrm>
            <a:off x="2927350" y="515938"/>
            <a:ext cx="3443288" cy="2581275"/>
          </a:xfrm>
          <a:prstGeom prst="rect">
            <a:avLst/>
          </a:prstGeom>
          <a:noFill/>
          <a:ln w="12700">
            <a:solidFill>
              <a:prstClr val="black"/>
            </a:solidFill>
          </a:ln>
        </p:spPr>
        <p:txBody>
          <a:bodyPr vert="horz" lIns="92444" tIns="46222" rIns="92444" bIns="46222" rtlCol="0" anchor="ctr"/>
          <a:lstStyle/>
          <a:p>
            <a:endParaRPr lang="en-US"/>
          </a:p>
        </p:txBody>
      </p:sp>
      <p:sp>
        <p:nvSpPr>
          <p:cNvPr id="5" name="Notes Placeholder 4"/>
          <p:cNvSpPr>
            <a:spLocks noGrp="1"/>
          </p:cNvSpPr>
          <p:nvPr>
            <p:ph type="body" sz="quarter" idx="3"/>
          </p:nvPr>
        </p:nvSpPr>
        <p:spPr>
          <a:xfrm>
            <a:off x="929640" y="3268861"/>
            <a:ext cx="7437120" cy="3096816"/>
          </a:xfrm>
          <a:prstGeom prst="rect">
            <a:avLst/>
          </a:prstGeom>
        </p:spPr>
        <p:txBody>
          <a:bodyPr vert="horz" lIns="92444" tIns="46222" rIns="92444" bIns="4622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6536528"/>
            <a:ext cx="4028440" cy="344091"/>
          </a:xfrm>
          <a:prstGeom prst="rect">
            <a:avLst/>
          </a:prstGeom>
        </p:spPr>
        <p:txBody>
          <a:bodyPr vert="horz" lIns="92444" tIns="46222" rIns="92444" bIns="46222" rtlCol="0" anchor="b"/>
          <a:lstStyle>
            <a:lvl1pPr algn="l">
              <a:defRPr sz="1200"/>
            </a:lvl1pPr>
          </a:lstStyle>
          <a:p>
            <a:endParaRPr lang="en-US"/>
          </a:p>
        </p:txBody>
      </p:sp>
      <p:sp>
        <p:nvSpPr>
          <p:cNvPr id="7" name="Slide Number Placeholder 6"/>
          <p:cNvSpPr>
            <a:spLocks noGrp="1"/>
          </p:cNvSpPr>
          <p:nvPr>
            <p:ph type="sldNum" sz="quarter" idx="5"/>
          </p:nvPr>
        </p:nvSpPr>
        <p:spPr>
          <a:xfrm>
            <a:off x="5265810" y="6536528"/>
            <a:ext cx="4028440" cy="344091"/>
          </a:xfrm>
          <a:prstGeom prst="rect">
            <a:avLst/>
          </a:prstGeom>
        </p:spPr>
        <p:txBody>
          <a:bodyPr vert="horz" lIns="92444" tIns="46222" rIns="92444" bIns="46222" rtlCol="0" anchor="b"/>
          <a:lstStyle>
            <a:lvl1pPr algn="r">
              <a:defRPr sz="1200"/>
            </a:lvl1pPr>
          </a:lstStyle>
          <a:p>
            <a:fld id="{1B0F4B4A-4736-184F-A430-1BE76D20B315}" type="slidenum">
              <a:rPr lang="en-US" smtClean="0"/>
              <a:t>‹#›</a:t>
            </a:fld>
            <a:endParaRPr lang="en-US"/>
          </a:p>
        </p:txBody>
      </p:sp>
    </p:spTree>
    <p:extLst>
      <p:ext uri="{BB962C8B-B14F-4D97-AF65-F5344CB8AC3E}">
        <p14:creationId xmlns:p14="http://schemas.microsoft.com/office/powerpoint/2010/main" val="8114787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Kevin: Welcome to No More Dusty Records. </a:t>
            </a:r>
          </a:p>
          <a:p>
            <a:endParaRPr lang="en-US" dirty="0"/>
          </a:p>
          <a:p>
            <a:r>
              <a:rPr lang="en-US" dirty="0"/>
              <a:t>Growing your base of support for recruitment and fundraising starts with a commitment to unearth old and dusty records and get as many </a:t>
            </a:r>
            <a:r>
              <a:rPr lang="en-US" dirty="0" smtClean="0"/>
              <a:t>entered </a:t>
            </a:r>
            <a:r>
              <a:rPr lang="en-US" dirty="0"/>
              <a:t>correctly into your database.  </a:t>
            </a:r>
            <a:endParaRPr lang="en-US" dirty="0" smtClean="0"/>
          </a:p>
          <a:p>
            <a:endParaRPr lang="en-US" dirty="0"/>
          </a:p>
          <a:p>
            <a:r>
              <a:rPr lang="en-US" dirty="0" smtClean="0"/>
              <a:t>Our </a:t>
            </a:r>
            <a:r>
              <a:rPr lang="en-US" dirty="0"/>
              <a:t>latest Webinar - </a:t>
            </a:r>
            <a:r>
              <a:rPr lang="en-US" i="1" dirty="0"/>
              <a:t>"No More Dusty Records" </a:t>
            </a:r>
            <a:r>
              <a:rPr lang="en-US" dirty="0"/>
              <a:t>- will show you how to find and reconnect with your alumni and other </a:t>
            </a:r>
            <a:r>
              <a:rPr lang="en-US" dirty="0" smtClean="0"/>
              <a:t>constituents. </a:t>
            </a:r>
          </a:p>
          <a:p>
            <a:endParaRPr lang="en-US" dirty="0"/>
          </a:p>
          <a:p>
            <a:r>
              <a:rPr lang="en-US" dirty="0" smtClean="0"/>
              <a:t>This Webinar will start in just a minute</a:t>
            </a:r>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1</a:t>
            </a:fld>
            <a:endParaRPr lang="en-US"/>
          </a:p>
        </p:txBody>
      </p:sp>
    </p:spTree>
    <p:extLst>
      <p:ext uri="{BB962C8B-B14F-4D97-AF65-F5344CB8AC3E}">
        <p14:creationId xmlns:p14="http://schemas.microsoft.com/office/powerpoint/2010/main" val="2816946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Julia: </a:t>
            </a:r>
          </a:p>
          <a:p>
            <a:pPr lvl="0"/>
            <a:r>
              <a:rPr lang="en-US" dirty="0" smtClean="0"/>
              <a:t>Data2 Donors is: </a:t>
            </a:r>
          </a:p>
          <a:p>
            <a:pPr marL="288887" indent="-288887">
              <a:buFont typeface="Wingdings" panose="05000000000000000000" pitchFamily="2" charset="2"/>
              <a:buChar char="ü"/>
            </a:pPr>
            <a:r>
              <a:rPr lang="en-US" dirty="0" smtClean="0"/>
              <a:t>A </a:t>
            </a:r>
            <a:r>
              <a:rPr lang="en-US" dirty="0"/>
              <a:t>new program of </a:t>
            </a:r>
            <a:r>
              <a:rPr lang="en-US" dirty="0" smtClean="0"/>
              <a:t>JCamp 180, run with monthly webinars by Kevin and myself. </a:t>
            </a:r>
          </a:p>
          <a:p>
            <a:pPr marL="288887" indent="-288887">
              <a:buFont typeface="Wingdings" panose="05000000000000000000" pitchFamily="2" charset="2"/>
              <a:buChar char="ü"/>
            </a:pPr>
            <a:r>
              <a:rPr lang="en-US" dirty="0" smtClean="0"/>
              <a:t>This year we are fully booked – so apply next year. </a:t>
            </a:r>
          </a:p>
          <a:p>
            <a:pPr marL="288887" indent="-288887">
              <a:buFont typeface="Wingdings" panose="05000000000000000000" pitchFamily="2" charset="2"/>
              <a:buChar char="ü"/>
            </a:pPr>
            <a:r>
              <a:rPr lang="en-US" dirty="0" smtClean="0"/>
              <a:t>The following camps are in the program this year: List? </a:t>
            </a:r>
            <a:endParaRPr lang="en-US" dirty="0"/>
          </a:p>
          <a:p>
            <a:pPr marL="288887" indent="-288887">
              <a:buFont typeface="Wingdings" panose="05000000000000000000" pitchFamily="2" charset="2"/>
              <a:buChar char="ü"/>
            </a:pPr>
            <a:r>
              <a:rPr lang="en-US" dirty="0" smtClean="0"/>
              <a:t>Data2 Donors is A </a:t>
            </a:r>
            <a:r>
              <a:rPr lang="en-US" dirty="0"/>
              <a:t>six month systematic and supportive approach to moving from dusty records to growth in Alumni outreach and onto major donor fundraising. </a:t>
            </a:r>
            <a:endParaRPr lang="en-US" dirty="0" smtClean="0"/>
          </a:p>
          <a:p>
            <a:pPr lvl="0"/>
            <a:endParaRPr lang="en-US" dirty="0"/>
          </a:p>
          <a:p>
            <a:pPr lvl="0"/>
            <a:r>
              <a:rPr lang="en-US" dirty="0" smtClean="0"/>
              <a:t>Kevin:</a:t>
            </a:r>
            <a:endParaRPr lang="en-US" dirty="0"/>
          </a:p>
          <a:p>
            <a:pPr marL="288887" indent="-288887">
              <a:buFont typeface="Wingdings" panose="05000000000000000000" pitchFamily="2" charset="2"/>
              <a:buChar char="ü"/>
            </a:pPr>
            <a:r>
              <a:rPr lang="en-US" dirty="0"/>
              <a:t>We will pay for your data to be run through 3 separate datasets to further enhance the data:</a:t>
            </a:r>
          </a:p>
          <a:p>
            <a:pPr lvl="2"/>
            <a:r>
              <a:rPr lang="en-US" dirty="0"/>
              <a:t>NCOA – update recent address changes</a:t>
            </a:r>
          </a:p>
          <a:p>
            <a:pPr lvl="2"/>
            <a:r>
              <a:rPr lang="en-US" dirty="0"/>
              <a:t>AlumniFinder – update more distant address </a:t>
            </a:r>
            <a:r>
              <a:rPr lang="en-US" dirty="0" smtClean="0"/>
              <a:t>changes</a:t>
            </a:r>
          </a:p>
          <a:p>
            <a:pPr lvl="2"/>
            <a:r>
              <a:rPr lang="en-US" dirty="0" smtClean="0"/>
              <a:t>WealthEngine </a:t>
            </a:r>
            <a:r>
              <a:rPr lang="en-US" dirty="0"/>
              <a:t>– capacity </a:t>
            </a:r>
            <a:r>
              <a:rPr lang="en-US" dirty="0" smtClean="0"/>
              <a:t>information</a:t>
            </a:r>
          </a:p>
          <a:p>
            <a:pPr lvl="2"/>
            <a:endParaRPr lang="en-US" dirty="0"/>
          </a:p>
          <a:p>
            <a:r>
              <a:rPr lang="en-US" dirty="0" smtClean="0"/>
              <a:t>Julia:</a:t>
            </a:r>
          </a:p>
          <a:p>
            <a:pPr marL="288887" indent="-288887">
              <a:buFont typeface="Wingdings" panose="05000000000000000000" pitchFamily="2" charset="2"/>
              <a:buChar char="ü"/>
            </a:pPr>
            <a:r>
              <a:rPr lang="en-US" dirty="0" smtClean="0"/>
              <a:t>Good </a:t>
            </a:r>
            <a:r>
              <a:rPr lang="en-US" dirty="0"/>
              <a:t>data management </a:t>
            </a:r>
          </a:p>
          <a:p>
            <a:pPr marL="288887" indent="-288887">
              <a:buFont typeface="Wingdings" panose="05000000000000000000" pitchFamily="2" charset="2"/>
              <a:buChar char="ü"/>
            </a:pPr>
            <a:r>
              <a:rPr lang="en-US" dirty="0"/>
              <a:t>Qualified major donor prospect list ready for campaign fundraising </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11</a:t>
            </a:fld>
            <a:endParaRPr lang="en-US"/>
          </a:p>
        </p:txBody>
      </p:sp>
    </p:spTree>
    <p:extLst>
      <p:ext uri="{BB962C8B-B14F-4D97-AF65-F5344CB8AC3E}">
        <p14:creationId xmlns:p14="http://schemas.microsoft.com/office/powerpoint/2010/main" val="2142345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Julia: </a:t>
            </a:r>
          </a:p>
          <a:p>
            <a:pPr lvl="0"/>
            <a:r>
              <a:rPr lang="en-US" dirty="0" smtClean="0"/>
              <a:t>Data2 Donors is: </a:t>
            </a:r>
          </a:p>
          <a:p>
            <a:pPr marL="288887" indent="-288887">
              <a:buFont typeface="Wingdings" panose="05000000000000000000" pitchFamily="2" charset="2"/>
              <a:buChar char="ü"/>
            </a:pPr>
            <a:r>
              <a:rPr lang="en-US" dirty="0" smtClean="0"/>
              <a:t>A </a:t>
            </a:r>
            <a:r>
              <a:rPr lang="en-US" dirty="0"/>
              <a:t>new program of </a:t>
            </a:r>
            <a:r>
              <a:rPr lang="en-US" dirty="0" smtClean="0"/>
              <a:t>JCamp 180, run with monthly webinars by Kevin and myself. </a:t>
            </a:r>
          </a:p>
          <a:p>
            <a:pPr marL="288887" indent="-288887">
              <a:buFont typeface="Wingdings" panose="05000000000000000000" pitchFamily="2" charset="2"/>
              <a:buChar char="ü"/>
            </a:pPr>
            <a:r>
              <a:rPr lang="en-US" dirty="0" smtClean="0"/>
              <a:t>This year we are fully booked – so apply next year. </a:t>
            </a:r>
          </a:p>
          <a:p>
            <a:pPr marL="288887" indent="-288887">
              <a:buFont typeface="Wingdings" panose="05000000000000000000" pitchFamily="2" charset="2"/>
              <a:buChar char="ü"/>
            </a:pPr>
            <a:r>
              <a:rPr lang="en-US" dirty="0" smtClean="0"/>
              <a:t>The following camps are in the program this year: List? </a:t>
            </a:r>
            <a:endParaRPr lang="en-US" dirty="0"/>
          </a:p>
          <a:p>
            <a:pPr marL="288887" indent="-288887">
              <a:buFont typeface="Wingdings" panose="05000000000000000000" pitchFamily="2" charset="2"/>
              <a:buChar char="ü"/>
            </a:pPr>
            <a:r>
              <a:rPr lang="en-US" dirty="0" smtClean="0"/>
              <a:t>Data2 Donors is A </a:t>
            </a:r>
            <a:r>
              <a:rPr lang="en-US" dirty="0"/>
              <a:t>six month systematic and supportive approach to moving from dusty records to growth in Alumni outreach and onto major donor fundraising. </a:t>
            </a:r>
            <a:endParaRPr lang="en-US" dirty="0" smtClean="0"/>
          </a:p>
          <a:p>
            <a:pPr lvl="0"/>
            <a:endParaRPr lang="en-US" dirty="0"/>
          </a:p>
          <a:p>
            <a:pPr lvl="0"/>
            <a:r>
              <a:rPr lang="en-US" dirty="0" smtClean="0"/>
              <a:t>Kevin:</a:t>
            </a:r>
            <a:endParaRPr lang="en-US" dirty="0"/>
          </a:p>
          <a:p>
            <a:pPr marL="288887" indent="-288887">
              <a:buFont typeface="Wingdings" panose="05000000000000000000" pitchFamily="2" charset="2"/>
              <a:buChar char="ü"/>
            </a:pPr>
            <a:r>
              <a:rPr lang="en-US" dirty="0"/>
              <a:t>We will pay for your data to be run through 3 separate datasets to further enhance the data:</a:t>
            </a:r>
          </a:p>
          <a:p>
            <a:pPr lvl="2"/>
            <a:r>
              <a:rPr lang="en-US" dirty="0"/>
              <a:t>NCOA – update recent address changes</a:t>
            </a:r>
          </a:p>
          <a:p>
            <a:pPr lvl="2"/>
            <a:r>
              <a:rPr lang="en-US" dirty="0"/>
              <a:t>AlumniFinder – update more distant address </a:t>
            </a:r>
            <a:r>
              <a:rPr lang="en-US" dirty="0" smtClean="0"/>
              <a:t>changes</a:t>
            </a:r>
          </a:p>
          <a:p>
            <a:pPr lvl="2"/>
            <a:r>
              <a:rPr lang="en-US" dirty="0" smtClean="0"/>
              <a:t>WealthEngine </a:t>
            </a:r>
            <a:r>
              <a:rPr lang="en-US" dirty="0"/>
              <a:t>– capacity </a:t>
            </a:r>
            <a:r>
              <a:rPr lang="en-US" dirty="0" smtClean="0"/>
              <a:t>information</a:t>
            </a:r>
          </a:p>
          <a:p>
            <a:pPr lvl="2"/>
            <a:endParaRPr lang="en-US" dirty="0"/>
          </a:p>
          <a:p>
            <a:r>
              <a:rPr lang="en-US" dirty="0" smtClean="0"/>
              <a:t>Julia:</a:t>
            </a:r>
          </a:p>
          <a:p>
            <a:pPr marL="288887" indent="-288887">
              <a:buFont typeface="Wingdings" panose="05000000000000000000" pitchFamily="2" charset="2"/>
              <a:buChar char="ü"/>
            </a:pPr>
            <a:r>
              <a:rPr lang="en-US" dirty="0" smtClean="0"/>
              <a:t>Good </a:t>
            </a:r>
            <a:r>
              <a:rPr lang="en-US" dirty="0"/>
              <a:t>data management </a:t>
            </a:r>
          </a:p>
          <a:p>
            <a:pPr marL="288887" indent="-288887">
              <a:buFont typeface="Wingdings" panose="05000000000000000000" pitchFamily="2" charset="2"/>
              <a:buChar char="ü"/>
            </a:pPr>
            <a:r>
              <a:rPr lang="en-US" dirty="0"/>
              <a:t>Qualified major donor prospect list ready for campaign fundraising </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12</a:t>
            </a:fld>
            <a:endParaRPr lang="en-US"/>
          </a:p>
        </p:txBody>
      </p:sp>
    </p:spTree>
    <p:extLst>
      <p:ext uri="{BB962C8B-B14F-4D97-AF65-F5344CB8AC3E}">
        <p14:creationId xmlns:p14="http://schemas.microsoft.com/office/powerpoint/2010/main" val="2142345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Julia: </a:t>
            </a:r>
          </a:p>
          <a:p>
            <a:pPr lvl="0"/>
            <a:r>
              <a:rPr lang="en-US" dirty="0" smtClean="0"/>
              <a:t>Data2 Donors is: </a:t>
            </a:r>
          </a:p>
          <a:p>
            <a:pPr marL="288887" indent="-288887">
              <a:buFont typeface="Wingdings" panose="05000000000000000000" pitchFamily="2" charset="2"/>
              <a:buChar char="ü"/>
            </a:pPr>
            <a:r>
              <a:rPr lang="en-US" dirty="0" smtClean="0"/>
              <a:t>A </a:t>
            </a:r>
            <a:r>
              <a:rPr lang="en-US" dirty="0"/>
              <a:t>new program of </a:t>
            </a:r>
            <a:r>
              <a:rPr lang="en-US" dirty="0" smtClean="0"/>
              <a:t>JCamp 180, run with monthly webinars by Kevin and myself. </a:t>
            </a:r>
          </a:p>
          <a:p>
            <a:pPr marL="288887" indent="-288887">
              <a:buFont typeface="Wingdings" panose="05000000000000000000" pitchFamily="2" charset="2"/>
              <a:buChar char="ü"/>
            </a:pPr>
            <a:r>
              <a:rPr lang="en-US" dirty="0" smtClean="0"/>
              <a:t>This year we are fully booked – so apply next year. </a:t>
            </a:r>
          </a:p>
          <a:p>
            <a:pPr marL="288887" indent="-288887">
              <a:buFont typeface="Wingdings" panose="05000000000000000000" pitchFamily="2" charset="2"/>
              <a:buChar char="ü"/>
            </a:pPr>
            <a:r>
              <a:rPr lang="en-US" dirty="0" smtClean="0"/>
              <a:t>The following camps are in the program this year: List? </a:t>
            </a:r>
            <a:endParaRPr lang="en-US" dirty="0"/>
          </a:p>
          <a:p>
            <a:pPr marL="288887" indent="-288887">
              <a:buFont typeface="Wingdings" panose="05000000000000000000" pitchFamily="2" charset="2"/>
              <a:buChar char="ü"/>
            </a:pPr>
            <a:r>
              <a:rPr lang="en-US" dirty="0" smtClean="0"/>
              <a:t>Data2 Donors is A </a:t>
            </a:r>
            <a:r>
              <a:rPr lang="en-US" dirty="0"/>
              <a:t>six month systematic and supportive approach to moving from dusty records to growth in Alumni outreach and onto major donor fundraising. </a:t>
            </a:r>
            <a:endParaRPr lang="en-US" dirty="0" smtClean="0"/>
          </a:p>
          <a:p>
            <a:pPr lvl="0"/>
            <a:endParaRPr lang="en-US" dirty="0"/>
          </a:p>
          <a:p>
            <a:pPr lvl="0"/>
            <a:r>
              <a:rPr lang="en-US" dirty="0" smtClean="0"/>
              <a:t>Kevin:</a:t>
            </a:r>
            <a:endParaRPr lang="en-US" dirty="0"/>
          </a:p>
          <a:p>
            <a:pPr marL="288887" indent="-288887">
              <a:buFont typeface="Wingdings" panose="05000000000000000000" pitchFamily="2" charset="2"/>
              <a:buChar char="ü"/>
            </a:pPr>
            <a:r>
              <a:rPr lang="en-US" dirty="0"/>
              <a:t>We will pay for your data to be run through 3 separate datasets to further enhance the data:</a:t>
            </a:r>
          </a:p>
          <a:p>
            <a:pPr lvl="2"/>
            <a:r>
              <a:rPr lang="en-US" dirty="0"/>
              <a:t>NCOA – update recent address changes</a:t>
            </a:r>
          </a:p>
          <a:p>
            <a:pPr lvl="2"/>
            <a:r>
              <a:rPr lang="en-US" dirty="0"/>
              <a:t>AlumniFinder – update more distant address </a:t>
            </a:r>
            <a:r>
              <a:rPr lang="en-US" dirty="0" smtClean="0"/>
              <a:t>changes</a:t>
            </a:r>
          </a:p>
          <a:p>
            <a:pPr lvl="2"/>
            <a:r>
              <a:rPr lang="en-US" dirty="0" smtClean="0"/>
              <a:t>WealthEngine </a:t>
            </a:r>
            <a:r>
              <a:rPr lang="en-US" dirty="0"/>
              <a:t>– capacity </a:t>
            </a:r>
            <a:r>
              <a:rPr lang="en-US" dirty="0" smtClean="0"/>
              <a:t>information</a:t>
            </a:r>
          </a:p>
          <a:p>
            <a:pPr lvl="2"/>
            <a:endParaRPr lang="en-US" dirty="0"/>
          </a:p>
          <a:p>
            <a:r>
              <a:rPr lang="en-US" dirty="0" smtClean="0"/>
              <a:t>Julia:</a:t>
            </a:r>
          </a:p>
          <a:p>
            <a:pPr marL="288887" indent="-288887">
              <a:buFont typeface="Wingdings" panose="05000000000000000000" pitchFamily="2" charset="2"/>
              <a:buChar char="ü"/>
            </a:pPr>
            <a:r>
              <a:rPr lang="en-US" dirty="0" smtClean="0"/>
              <a:t>Good </a:t>
            </a:r>
            <a:r>
              <a:rPr lang="en-US" dirty="0"/>
              <a:t>data management </a:t>
            </a:r>
          </a:p>
          <a:p>
            <a:pPr marL="288887" indent="-288887">
              <a:buFont typeface="Wingdings" panose="05000000000000000000" pitchFamily="2" charset="2"/>
              <a:buChar char="ü"/>
            </a:pPr>
            <a:r>
              <a:rPr lang="en-US" dirty="0"/>
              <a:t>Qualified major donor prospect list ready for campaign fundraising </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13</a:t>
            </a:fld>
            <a:endParaRPr lang="en-US"/>
          </a:p>
        </p:txBody>
      </p:sp>
    </p:spTree>
    <p:extLst>
      <p:ext uri="{BB962C8B-B14F-4D97-AF65-F5344CB8AC3E}">
        <p14:creationId xmlns:p14="http://schemas.microsoft.com/office/powerpoint/2010/main" val="2142345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Julia: </a:t>
            </a:r>
          </a:p>
          <a:p>
            <a:pPr lvl="0"/>
            <a:r>
              <a:rPr lang="en-US" dirty="0" smtClean="0"/>
              <a:t>Data2 Donors is: </a:t>
            </a:r>
          </a:p>
          <a:p>
            <a:pPr marL="288887" indent="-288887">
              <a:buFont typeface="Wingdings" panose="05000000000000000000" pitchFamily="2" charset="2"/>
              <a:buChar char="ü"/>
            </a:pPr>
            <a:r>
              <a:rPr lang="en-US" dirty="0" smtClean="0"/>
              <a:t>A </a:t>
            </a:r>
            <a:r>
              <a:rPr lang="en-US" dirty="0"/>
              <a:t>new program of </a:t>
            </a:r>
            <a:r>
              <a:rPr lang="en-US" dirty="0" smtClean="0"/>
              <a:t>JCamp 180, run with monthly webinars by Kevin and myself. </a:t>
            </a:r>
          </a:p>
          <a:p>
            <a:pPr marL="288887" indent="-288887">
              <a:buFont typeface="Wingdings" panose="05000000000000000000" pitchFamily="2" charset="2"/>
              <a:buChar char="ü"/>
            </a:pPr>
            <a:r>
              <a:rPr lang="en-US" dirty="0" smtClean="0"/>
              <a:t>This year we are fully booked – so apply next year. </a:t>
            </a:r>
          </a:p>
          <a:p>
            <a:pPr marL="288887" indent="-288887">
              <a:buFont typeface="Wingdings" panose="05000000000000000000" pitchFamily="2" charset="2"/>
              <a:buChar char="ü"/>
            </a:pPr>
            <a:r>
              <a:rPr lang="en-US" dirty="0" smtClean="0"/>
              <a:t>The following camps are in the program this year: List? </a:t>
            </a:r>
            <a:endParaRPr lang="en-US" dirty="0"/>
          </a:p>
          <a:p>
            <a:pPr marL="288887" indent="-288887">
              <a:buFont typeface="Wingdings" panose="05000000000000000000" pitchFamily="2" charset="2"/>
              <a:buChar char="ü"/>
            </a:pPr>
            <a:r>
              <a:rPr lang="en-US" dirty="0" smtClean="0"/>
              <a:t>Data2 Donors is A </a:t>
            </a:r>
            <a:r>
              <a:rPr lang="en-US" dirty="0"/>
              <a:t>six month systematic and supportive approach to moving from dusty records to growth in Alumni outreach and onto major donor fundraising. </a:t>
            </a:r>
            <a:endParaRPr lang="en-US" dirty="0" smtClean="0"/>
          </a:p>
          <a:p>
            <a:pPr lvl="0"/>
            <a:endParaRPr lang="en-US" dirty="0"/>
          </a:p>
          <a:p>
            <a:pPr lvl="0"/>
            <a:r>
              <a:rPr lang="en-US" dirty="0" smtClean="0"/>
              <a:t>Kevin:</a:t>
            </a:r>
            <a:endParaRPr lang="en-US" dirty="0"/>
          </a:p>
          <a:p>
            <a:pPr marL="288887" indent="-288887">
              <a:buFont typeface="Wingdings" panose="05000000000000000000" pitchFamily="2" charset="2"/>
              <a:buChar char="ü"/>
            </a:pPr>
            <a:r>
              <a:rPr lang="en-US" dirty="0"/>
              <a:t>We will pay for your data to be run through 3 separate datasets to further enhance the data:</a:t>
            </a:r>
          </a:p>
          <a:p>
            <a:pPr lvl="2"/>
            <a:r>
              <a:rPr lang="en-US" dirty="0"/>
              <a:t>NCOA – update recent address changes</a:t>
            </a:r>
          </a:p>
          <a:p>
            <a:pPr lvl="2"/>
            <a:r>
              <a:rPr lang="en-US" dirty="0"/>
              <a:t>AlumniFinder – update more distant address </a:t>
            </a:r>
            <a:r>
              <a:rPr lang="en-US" dirty="0" smtClean="0"/>
              <a:t>changes</a:t>
            </a:r>
          </a:p>
          <a:p>
            <a:pPr lvl="2"/>
            <a:r>
              <a:rPr lang="en-US" dirty="0" smtClean="0"/>
              <a:t>WealthEngine </a:t>
            </a:r>
            <a:r>
              <a:rPr lang="en-US" dirty="0"/>
              <a:t>– capacity </a:t>
            </a:r>
            <a:r>
              <a:rPr lang="en-US" dirty="0" smtClean="0"/>
              <a:t>information</a:t>
            </a:r>
          </a:p>
          <a:p>
            <a:pPr lvl="2"/>
            <a:endParaRPr lang="en-US" dirty="0"/>
          </a:p>
          <a:p>
            <a:r>
              <a:rPr lang="en-US" dirty="0" smtClean="0"/>
              <a:t>Julia:</a:t>
            </a:r>
          </a:p>
          <a:p>
            <a:pPr marL="288887" indent="-288887">
              <a:buFont typeface="Wingdings" panose="05000000000000000000" pitchFamily="2" charset="2"/>
              <a:buChar char="ü"/>
            </a:pPr>
            <a:r>
              <a:rPr lang="en-US" dirty="0" smtClean="0"/>
              <a:t>Good </a:t>
            </a:r>
            <a:r>
              <a:rPr lang="en-US" dirty="0"/>
              <a:t>data management </a:t>
            </a:r>
          </a:p>
          <a:p>
            <a:pPr marL="288887" indent="-288887">
              <a:buFont typeface="Wingdings" panose="05000000000000000000" pitchFamily="2" charset="2"/>
              <a:buChar char="ü"/>
            </a:pPr>
            <a:r>
              <a:rPr lang="en-US" dirty="0"/>
              <a:t>Qualified major donor prospect list ready for campaign fundraising </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14</a:t>
            </a:fld>
            <a:endParaRPr lang="en-US"/>
          </a:p>
        </p:txBody>
      </p:sp>
    </p:spTree>
    <p:extLst>
      <p:ext uri="{BB962C8B-B14F-4D97-AF65-F5344CB8AC3E}">
        <p14:creationId xmlns:p14="http://schemas.microsoft.com/office/powerpoint/2010/main" val="2142345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Julia: </a:t>
            </a:r>
          </a:p>
          <a:p>
            <a:pPr lvl="0"/>
            <a:r>
              <a:rPr lang="en-US" dirty="0" smtClean="0"/>
              <a:t>Data2 Donors is: </a:t>
            </a:r>
          </a:p>
          <a:p>
            <a:pPr marL="288887" indent="-288887">
              <a:buFont typeface="Wingdings" panose="05000000000000000000" pitchFamily="2" charset="2"/>
              <a:buChar char="ü"/>
            </a:pPr>
            <a:r>
              <a:rPr lang="en-US" dirty="0" smtClean="0"/>
              <a:t>A </a:t>
            </a:r>
            <a:r>
              <a:rPr lang="en-US" dirty="0"/>
              <a:t>new program of </a:t>
            </a:r>
            <a:r>
              <a:rPr lang="en-US" dirty="0" smtClean="0"/>
              <a:t>JCamp 180, run with monthly webinars by Kevin and myself. </a:t>
            </a:r>
          </a:p>
          <a:p>
            <a:pPr marL="288887" indent="-288887">
              <a:buFont typeface="Wingdings" panose="05000000000000000000" pitchFamily="2" charset="2"/>
              <a:buChar char="ü"/>
            </a:pPr>
            <a:r>
              <a:rPr lang="en-US" dirty="0" smtClean="0"/>
              <a:t>This year we are fully booked – so apply next year. </a:t>
            </a:r>
          </a:p>
          <a:p>
            <a:pPr marL="288887" indent="-288887">
              <a:buFont typeface="Wingdings" panose="05000000000000000000" pitchFamily="2" charset="2"/>
              <a:buChar char="ü"/>
            </a:pPr>
            <a:r>
              <a:rPr lang="en-US" dirty="0" smtClean="0"/>
              <a:t>The following camps are in the program this year: List? </a:t>
            </a:r>
            <a:endParaRPr lang="en-US" dirty="0"/>
          </a:p>
          <a:p>
            <a:pPr marL="288887" indent="-288887">
              <a:buFont typeface="Wingdings" panose="05000000000000000000" pitchFamily="2" charset="2"/>
              <a:buChar char="ü"/>
            </a:pPr>
            <a:r>
              <a:rPr lang="en-US" dirty="0" smtClean="0"/>
              <a:t>Data2 Donors is A </a:t>
            </a:r>
            <a:r>
              <a:rPr lang="en-US" dirty="0"/>
              <a:t>six month systematic and supportive approach to moving from dusty records to growth in Alumni outreach and onto major donor fundraising. </a:t>
            </a:r>
            <a:endParaRPr lang="en-US" dirty="0" smtClean="0"/>
          </a:p>
          <a:p>
            <a:pPr lvl="0"/>
            <a:endParaRPr lang="en-US" dirty="0"/>
          </a:p>
          <a:p>
            <a:pPr lvl="0"/>
            <a:r>
              <a:rPr lang="en-US" dirty="0" smtClean="0"/>
              <a:t>Kevin:</a:t>
            </a:r>
            <a:endParaRPr lang="en-US" dirty="0"/>
          </a:p>
          <a:p>
            <a:pPr marL="288887" indent="-288887">
              <a:buFont typeface="Wingdings" panose="05000000000000000000" pitchFamily="2" charset="2"/>
              <a:buChar char="ü"/>
            </a:pPr>
            <a:r>
              <a:rPr lang="en-US" dirty="0"/>
              <a:t>We will pay for your data to be run through 3 separate datasets to further enhance the data:</a:t>
            </a:r>
          </a:p>
          <a:p>
            <a:pPr lvl="2"/>
            <a:r>
              <a:rPr lang="en-US" dirty="0"/>
              <a:t>NCOA – update recent address changes</a:t>
            </a:r>
          </a:p>
          <a:p>
            <a:pPr lvl="2"/>
            <a:r>
              <a:rPr lang="en-US" dirty="0"/>
              <a:t>AlumniFinder – update more distant address </a:t>
            </a:r>
            <a:r>
              <a:rPr lang="en-US" dirty="0" smtClean="0"/>
              <a:t>changes</a:t>
            </a:r>
          </a:p>
          <a:p>
            <a:pPr lvl="2"/>
            <a:r>
              <a:rPr lang="en-US" dirty="0" smtClean="0"/>
              <a:t>WealthEngine </a:t>
            </a:r>
            <a:r>
              <a:rPr lang="en-US" dirty="0"/>
              <a:t>– capacity </a:t>
            </a:r>
            <a:r>
              <a:rPr lang="en-US" dirty="0" smtClean="0"/>
              <a:t>information</a:t>
            </a:r>
          </a:p>
          <a:p>
            <a:pPr lvl="2"/>
            <a:endParaRPr lang="en-US" dirty="0"/>
          </a:p>
          <a:p>
            <a:r>
              <a:rPr lang="en-US" dirty="0" smtClean="0"/>
              <a:t>Julia:</a:t>
            </a:r>
          </a:p>
          <a:p>
            <a:pPr marL="288887" indent="-288887">
              <a:buFont typeface="Wingdings" panose="05000000000000000000" pitchFamily="2" charset="2"/>
              <a:buChar char="ü"/>
            </a:pPr>
            <a:r>
              <a:rPr lang="en-US" dirty="0" smtClean="0"/>
              <a:t>Good </a:t>
            </a:r>
            <a:r>
              <a:rPr lang="en-US" dirty="0"/>
              <a:t>data management </a:t>
            </a:r>
          </a:p>
          <a:p>
            <a:pPr marL="288887" indent="-288887">
              <a:buFont typeface="Wingdings" panose="05000000000000000000" pitchFamily="2" charset="2"/>
              <a:buChar char="ü"/>
            </a:pPr>
            <a:r>
              <a:rPr lang="en-US" dirty="0"/>
              <a:t>Qualified major donor prospect list ready for campaign fundraising </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15</a:t>
            </a:fld>
            <a:endParaRPr lang="en-US"/>
          </a:p>
        </p:txBody>
      </p:sp>
    </p:spTree>
    <p:extLst>
      <p:ext uri="{BB962C8B-B14F-4D97-AF65-F5344CB8AC3E}">
        <p14:creationId xmlns:p14="http://schemas.microsoft.com/office/powerpoint/2010/main" val="2142345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Julia: </a:t>
            </a:r>
          </a:p>
          <a:p>
            <a:pPr lvl="0"/>
            <a:r>
              <a:rPr lang="en-US" dirty="0" smtClean="0"/>
              <a:t>Data2 Donors is: </a:t>
            </a:r>
          </a:p>
          <a:p>
            <a:pPr marL="288887" indent="-288887">
              <a:buFont typeface="Wingdings" panose="05000000000000000000" pitchFamily="2" charset="2"/>
              <a:buChar char="ü"/>
            </a:pPr>
            <a:r>
              <a:rPr lang="en-US" dirty="0" smtClean="0"/>
              <a:t>A </a:t>
            </a:r>
            <a:r>
              <a:rPr lang="en-US" dirty="0"/>
              <a:t>new program of </a:t>
            </a:r>
            <a:r>
              <a:rPr lang="en-US" dirty="0" smtClean="0"/>
              <a:t>JCamp 180, run with monthly webinars by Kevin and myself. </a:t>
            </a:r>
          </a:p>
          <a:p>
            <a:pPr marL="288887" indent="-288887">
              <a:buFont typeface="Wingdings" panose="05000000000000000000" pitchFamily="2" charset="2"/>
              <a:buChar char="ü"/>
            </a:pPr>
            <a:r>
              <a:rPr lang="en-US" dirty="0" smtClean="0"/>
              <a:t>This year we are fully booked – so apply next year. </a:t>
            </a:r>
          </a:p>
          <a:p>
            <a:pPr marL="288887" indent="-288887">
              <a:buFont typeface="Wingdings" panose="05000000000000000000" pitchFamily="2" charset="2"/>
              <a:buChar char="ü"/>
            </a:pPr>
            <a:r>
              <a:rPr lang="en-US" dirty="0" smtClean="0"/>
              <a:t>The following camps are in the program this year: List? </a:t>
            </a:r>
            <a:endParaRPr lang="en-US" dirty="0"/>
          </a:p>
          <a:p>
            <a:pPr marL="288887" indent="-288887">
              <a:buFont typeface="Wingdings" panose="05000000000000000000" pitchFamily="2" charset="2"/>
              <a:buChar char="ü"/>
            </a:pPr>
            <a:r>
              <a:rPr lang="en-US" dirty="0" smtClean="0"/>
              <a:t>Data2 Donors is A </a:t>
            </a:r>
            <a:r>
              <a:rPr lang="en-US" dirty="0"/>
              <a:t>six month systematic and supportive approach to moving from dusty records to growth in Alumni outreach and onto major donor fundraising. </a:t>
            </a:r>
            <a:endParaRPr lang="en-US" dirty="0" smtClean="0"/>
          </a:p>
          <a:p>
            <a:pPr lvl="0"/>
            <a:endParaRPr lang="en-US" dirty="0"/>
          </a:p>
          <a:p>
            <a:pPr lvl="0"/>
            <a:r>
              <a:rPr lang="en-US" dirty="0" smtClean="0"/>
              <a:t>Kevin:</a:t>
            </a:r>
            <a:endParaRPr lang="en-US" dirty="0"/>
          </a:p>
          <a:p>
            <a:pPr marL="288887" indent="-288887">
              <a:buFont typeface="Wingdings" panose="05000000000000000000" pitchFamily="2" charset="2"/>
              <a:buChar char="ü"/>
            </a:pPr>
            <a:r>
              <a:rPr lang="en-US" dirty="0"/>
              <a:t>We will pay for your data to be run through 3 separate datasets to further enhance the data:</a:t>
            </a:r>
          </a:p>
          <a:p>
            <a:pPr lvl="2"/>
            <a:r>
              <a:rPr lang="en-US" dirty="0"/>
              <a:t>NCOA – update recent address changes</a:t>
            </a:r>
          </a:p>
          <a:p>
            <a:pPr lvl="2"/>
            <a:r>
              <a:rPr lang="en-US" dirty="0"/>
              <a:t>AlumniFinder – update more distant address </a:t>
            </a:r>
            <a:r>
              <a:rPr lang="en-US" dirty="0" smtClean="0"/>
              <a:t>changes</a:t>
            </a:r>
          </a:p>
          <a:p>
            <a:pPr lvl="2"/>
            <a:r>
              <a:rPr lang="en-US" dirty="0" smtClean="0"/>
              <a:t>WealthEngine </a:t>
            </a:r>
            <a:r>
              <a:rPr lang="en-US" dirty="0"/>
              <a:t>– capacity </a:t>
            </a:r>
            <a:r>
              <a:rPr lang="en-US" dirty="0" smtClean="0"/>
              <a:t>information</a:t>
            </a:r>
          </a:p>
          <a:p>
            <a:pPr lvl="2"/>
            <a:endParaRPr lang="en-US" dirty="0"/>
          </a:p>
          <a:p>
            <a:r>
              <a:rPr lang="en-US" dirty="0" smtClean="0"/>
              <a:t>Julia:</a:t>
            </a:r>
          </a:p>
          <a:p>
            <a:pPr marL="288887" indent="-288887">
              <a:buFont typeface="Wingdings" panose="05000000000000000000" pitchFamily="2" charset="2"/>
              <a:buChar char="ü"/>
            </a:pPr>
            <a:r>
              <a:rPr lang="en-US" dirty="0" smtClean="0"/>
              <a:t>Good </a:t>
            </a:r>
            <a:r>
              <a:rPr lang="en-US" dirty="0"/>
              <a:t>data management </a:t>
            </a:r>
          </a:p>
          <a:p>
            <a:pPr marL="288887" indent="-288887">
              <a:buFont typeface="Wingdings" panose="05000000000000000000" pitchFamily="2" charset="2"/>
              <a:buChar char="ü"/>
            </a:pPr>
            <a:r>
              <a:rPr lang="en-US" dirty="0"/>
              <a:t>Qualified major donor prospect list ready for campaign fundraising </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16</a:t>
            </a:fld>
            <a:endParaRPr lang="en-US"/>
          </a:p>
        </p:txBody>
      </p:sp>
    </p:spTree>
    <p:extLst>
      <p:ext uri="{BB962C8B-B14F-4D97-AF65-F5344CB8AC3E}">
        <p14:creationId xmlns:p14="http://schemas.microsoft.com/office/powerpoint/2010/main" val="2142345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Julia: </a:t>
            </a:r>
          </a:p>
          <a:p>
            <a:pPr lvl="0"/>
            <a:r>
              <a:rPr lang="en-US" dirty="0" smtClean="0"/>
              <a:t>Data2 Donors is: </a:t>
            </a:r>
          </a:p>
          <a:p>
            <a:pPr marL="288887" indent="-288887">
              <a:buFont typeface="Wingdings" panose="05000000000000000000" pitchFamily="2" charset="2"/>
              <a:buChar char="ü"/>
            </a:pPr>
            <a:r>
              <a:rPr lang="en-US" dirty="0" smtClean="0"/>
              <a:t>A </a:t>
            </a:r>
            <a:r>
              <a:rPr lang="en-US" dirty="0"/>
              <a:t>new program of </a:t>
            </a:r>
            <a:r>
              <a:rPr lang="en-US" dirty="0" smtClean="0"/>
              <a:t>JCamp 180, run with monthly webinars by Kevin and myself. </a:t>
            </a:r>
          </a:p>
          <a:p>
            <a:pPr marL="288887" indent="-288887">
              <a:buFont typeface="Wingdings" panose="05000000000000000000" pitchFamily="2" charset="2"/>
              <a:buChar char="ü"/>
            </a:pPr>
            <a:r>
              <a:rPr lang="en-US" dirty="0" smtClean="0"/>
              <a:t>This year we are fully booked – so apply next year. </a:t>
            </a:r>
          </a:p>
          <a:p>
            <a:pPr marL="288887" indent="-288887">
              <a:buFont typeface="Wingdings" panose="05000000000000000000" pitchFamily="2" charset="2"/>
              <a:buChar char="ü"/>
            </a:pPr>
            <a:r>
              <a:rPr lang="en-US" dirty="0" smtClean="0"/>
              <a:t>The following camps are in the program this year: List? </a:t>
            </a:r>
            <a:endParaRPr lang="en-US" dirty="0"/>
          </a:p>
          <a:p>
            <a:pPr marL="288887" indent="-288887">
              <a:buFont typeface="Wingdings" panose="05000000000000000000" pitchFamily="2" charset="2"/>
              <a:buChar char="ü"/>
            </a:pPr>
            <a:r>
              <a:rPr lang="en-US" dirty="0" smtClean="0"/>
              <a:t>Data2 Donors is A </a:t>
            </a:r>
            <a:r>
              <a:rPr lang="en-US" dirty="0"/>
              <a:t>six month systematic and supportive approach to moving from dusty records to growth in Alumni outreach and onto major donor fundraising. </a:t>
            </a:r>
            <a:endParaRPr lang="en-US" dirty="0" smtClean="0"/>
          </a:p>
          <a:p>
            <a:pPr lvl="0"/>
            <a:endParaRPr lang="en-US" dirty="0"/>
          </a:p>
          <a:p>
            <a:pPr lvl="0"/>
            <a:r>
              <a:rPr lang="en-US" dirty="0" smtClean="0"/>
              <a:t>Kevin:</a:t>
            </a:r>
            <a:endParaRPr lang="en-US" dirty="0"/>
          </a:p>
          <a:p>
            <a:pPr marL="288887" indent="-288887">
              <a:buFont typeface="Wingdings" panose="05000000000000000000" pitchFamily="2" charset="2"/>
              <a:buChar char="ü"/>
            </a:pPr>
            <a:r>
              <a:rPr lang="en-US" dirty="0"/>
              <a:t>We will pay for your data to be run through 3 separate datasets to further enhance the data:</a:t>
            </a:r>
          </a:p>
          <a:p>
            <a:pPr lvl="2"/>
            <a:r>
              <a:rPr lang="en-US" dirty="0"/>
              <a:t>NCOA – update recent address changes</a:t>
            </a:r>
          </a:p>
          <a:p>
            <a:pPr lvl="2"/>
            <a:r>
              <a:rPr lang="en-US" dirty="0"/>
              <a:t>AlumniFinder – update more distant address </a:t>
            </a:r>
            <a:r>
              <a:rPr lang="en-US" dirty="0" smtClean="0"/>
              <a:t>changes</a:t>
            </a:r>
          </a:p>
          <a:p>
            <a:pPr lvl="2"/>
            <a:r>
              <a:rPr lang="en-US" dirty="0" smtClean="0"/>
              <a:t>WealthEngine </a:t>
            </a:r>
            <a:r>
              <a:rPr lang="en-US" dirty="0"/>
              <a:t>– capacity </a:t>
            </a:r>
            <a:r>
              <a:rPr lang="en-US" dirty="0" smtClean="0"/>
              <a:t>information</a:t>
            </a:r>
          </a:p>
          <a:p>
            <a:pPr lvl="2"/>
            <a:endParaRPr lang="en-US" dirty="0"/>
          </a:p>
          <a:p>
            <a:r>
              <a:rPr lang="en-US" dirty="0" smtClean="0"/>
              <a:t>Julia:</a:t>
            </a:r>
          </a:p>
          <a:p>
            <a:pPr marL="288887" indent="-288887">
              <a:buFont typeface="Wingdings" panose="05000000000000000000" pitchFamily="2" charset="2"/>
              <a:buChar char="ü"/>
            </a:pPr>
            <a:r>
              <a:rPr lang="en-US" dirty="0" smtClean="0"/>
              <a:t>Good </a:t>
            </a:r>
            <a:r>
              <a:rPr lang="en-US" dirty="0"/>
              <a:t>data management </a:t>
            </a:r>
          </a:p>
          <a:p>
            <a:pPr marL="288887" indent="-288887">
              <a:buFont typeface="Wingdings" panose="05000000000000000000" pitchFamily="2" charset="2"/>
              <a:buChar char="ü"/>
            </a:pPr>
            <a:r>
              <a:rPr lang="en-US" dirty="0"/>
              <a:t>Qualified major donor prospect list ready for campaign fundraising </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17</a:t>
            </a:fld>
            <a:endParaRPr lang="en-US"/>
          </a:p>
        </p:txBody>
      </p:sp>
    </p:spTree>
    <p:extLst>
      <p:ext uri="{BB962C8B-B14F-4D97-AF65-F5344CB8AC3E}">
        <p14:creationId xmlns:p14="http://schemas.microsoft.com/office/powerpoint/2010/main" val="2142345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Julia: </a:t>
            </a:r>
          </a:p>
          <a:p>
            <a:pPr lvl="0"/>
            <a:r>
              <a:rPr lang="en-US" dirty="0" smtClean="0"/>
              <a:t>Data2 Donors is: </a:t>
            </a:r>
          </a:p>
          <a:p>
            <a:pPr marL="288887" indent="-288887">
              <a:buFont typeface="Wingdings" panose="05000000000000000000" pitchFamily="2" charset="2"/>
              <a:buChar char="ü"/>
            </a:pPr>
            <a:r>
              <a:rPr lang="en-US" dirty="0" smtClean="0"/>
              <a:t>A </a:t>
            </a:r>
            <a:r>
              <a:rPr lang="en-US" dirty="0"/>
              <a:t>new program of </a:t>
            </a:r>
            <a:r>
              <a:rPr lang="en-US" dirty="0" smtClean="0"/>
              <a:t>JCamp 180, run with monthly webinars by Kevin and myself. </a:t>
            </a:r>
          </a:p>
          <a:p>
            <a:pPr marL="288887" indent="-288887">
              <a:buFont typeface="Wingdings" panose="05000000000000000000" pitchFamily="2" charset="2"/>
              <a:buChar char="ü"/>
            </a:pPr>
            <a:r>
              <a:rPr lang="en-US" dirty="0" smtClean="0"/>
              <a:t>This year we are fully booked – so apply next year. </a:t>
            </a:r>
          </a:p>
          <a:p>
            <a:pPr marL="288887" indent="-288887">
              <a:buFont typeface="Wingdings" panose="05000000000000000000" pitchFamily="2" charset="2"/>
              <a:buChar char="ü"/>
            </a:pPr>
            <a:r>
              <a:rPr lang="en-US" dirty="0" smtClean="0"/>
              <a:t>The following camps are in the program this year: List? </a:t>
            </a:r>
            <a:endParaRPr lang="en-US" dirty="0"/>
          </a:p>
          <a:p>
            <a:pPr marL="288887" indent="-288887">
              <a:buFont typeface="Wingdings" panose="05000000000000000000" pitchFamily="2" charset="2"/>
              <a:buChar char="ü"/>
            </a:pPr>
            <a:r>
              <a:rPr lang="en-US" dirty="0" smtClean="0"/>
              <a:t>Data2 Donors is A </a:t>
            </a:r>
            <a:r>
              <a:rPr lang="en-US" dirty="0"/>
              <a:t>six month systematic and supportive approach to moving from dusty records to growth in Alumni outreach and onto major donor fundraising. </a:t>
            </a:r>
            <a:endParaRPr lang="en-US" dirty="0" smtClean="0"/>
          </a:p>
          <a:p>
            <a:pPr lvl="0"/>
            <a:endParaRPr lang="en-US" dirty="0"/>
          </a:p>
          <a:p>
            <a:pPr lvl="0"/>
            <a:r>
              <a:rPr lang="en-US" dirty="0" smtClean="0"/>
              <a:t>Kevin:</a:t>
            </a:r>
            <a:endParaRPr lang="en-US" dirty="0"/>
          </a:p>
          <a:p>
            <a:pPr marL="288887" indent="-288887">
              <a:buFont typeface="Wingdings" panose="05000000000000000000" pitchFamily="2" charset="2"/>
              <a:buChar char="ü"/>
            </a:pPr>
            <a:r>
              <a:rPr lang="en-US" dirty="0"/>
              <a:t>We will pay for your data to be run through 3 separate datasets to further enhance the data:</a:t>
            </a:r>
          </a:p>
          <a:p>
            <a:pPr lvl="2"/>
            <a:r>
              <a:rPr lang="en-US" dirty="0"/>
              <a:t>NCOA – update recent address changes</a:t>
            </a:r>
          </a:p>
          <a:p>
            <a:pPr lvl="2"/>
            <a:r>
              <a:rPr lang="en-US" dirty="0"/>
              <a:t>AlumniFinder – update more distant address </a:t>
            </a:r>
            <a:r>
              <a:rPr lang="en-US" dirty="0" smtClean="0"/>
              <a:t>changes</a:t>
            </a:r>
          </a:p>
          <a:p>
            <a:pPr lvl="2"/>
            <a:r>
              <a:rPr lang="en-US" dirty="0" smtClean="0"/>
              <a:t>WealthEngine </a:t>
            </a:r>
            <a:r>
              <a:rPr lang="en-US" dirty="0"/>
              <a:t>– capacity </a:t>
            </a:r>
            <a:r>
              <a:rPr lang="en-US" dirty="0" smtClean="0"/>
              <a:t>information</a:t>
            </a:r>
          </a:p>
          <a:p>
            <a:pPr lvl="2"/>
            <a:endParaRPr lang="en-US" dirty="0"/>
          </a:p>
          <a:p>
            <a:r>
              <a:rPr lang="en-US" dirty="0" smtClean="0"/>
              <a:t>Julia:</a:t>
            </a:r>
          </a:p>
          <a:p>
            <a:pPr marL="288887" indent="-288887">
              <a:buFont typeface="Wingdings" panose="05000000000000000000" pitchFamily="2" charset="2"/>
              <a:buChar char="ü"/>
            </a:pPr>
            <a:r>
              <a:rPr lang="en-US" dirty="0" smtClean="0"/>
              <a:t>Good </a:t>
            </a:r>
            <a:r>
              <a:rPr lang="en-US" dirty="0"/>
              <a:t>data management </a:t>
            </a:r>
          </a:p>
          <a:p>
            <a:pPr marL="288887" indent="-288887">
              <a:buFont typeface="Wingdings" panose="05000000000000000000" pitchFamily="2" charset="2"/>
              <a:buChar char="ü"/>
            </a:pPr>
            <a:r>
              <a:rPr lang="en-US" dirty="0"/>
              <a:t>Qualified major donor prospect list ready for campaign fundraising </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18</a:t>
            </a:fld>
            <a:endParaRPr lang="en-US"/>
          </a:p>
        </p:txBody>
      </p:sp>
    </p:spTree>
    <p:extLst>
      <p:ext uri="{BB962C8B-B14F-4D97-AF65-F5344CB8AC3E}">
        <p14:creationId xmlns:p14="http://schemas.microsoft.com/office/powerpoint/2010/main" val="2142345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Julia: </a:t>
            </a:r>
          </a:p>
          <a:p>
            <a:pPr lvl="0"/>
            <a:r>
              <a:rPr lang="en-US" dirty="0" smtClean="0"/>
              <a:t>Data2 Donors is: </a:t>
            </a:r>
          </a:p>
          <a:p>
            <a:pPr marL="288887" indent="-288887">
              <a:buFont typeface="Wingdings" panose="05000000000000000000" pitchFamily="2" charset="2"/>
              <a:buChar char="ü"/>
            </a:pPr>
            <a:r>
              <a:rPr lang="en-US" dirty="0" smtClean="0"/>
              <a:t>A </a:t>
            </a:r>
            <a:r>
              <a:rPr lang="en-US" dirty="0"/>
              <a:t>new program of </a:t>
            </a:r>
            <a:r>
              <a:rPr lang="en-US" dirty="0" smtClean="0"/>
              <a:t>JCamp 180, run with monthly webinars by Kevin and myself. </a:t>
            </a:r>
          </a:p>
          <a:p>
            <a:pPr marL="288887" indent="-288887">
              <a:buFont typeface="Wingdings" panose="05000000000000000000" pitchFamily="2" charset="2"/>
              <a:buChar char="ü"/>
            </a:pPr>
            <a:r>
              <a:rPr lang="en-US" dirty="0" smtClean="0"/>
              <a:t>This year we are fully booked – so apply next year. </a:t>
            </a:r>
          </a:p>
          <a:p>
            <a:pPr marL="288887" indent="-288887">
              <a:buFont typeface="Wingdings" panose="05000000000000000000" pitchFamily="2" charset="2"/>
              <a:buChar char="ü"/>
            </a:pPr>
            <a:r>
              <a:rPr lang="en-US" dirty="0" smtClean="0"/>
              <a:t>The following camps are in the program this year: List? </a:t>
            </a:r>
            <a:endParaRPr lang="en-US" dirty="0"/>
          </a:p>
          <a:p>
            <a:pPr marL="288887" indent="-288887">
              <a:buFont typeface="Wingdings" panose="05000000000000000000" pitchFamily="2" charset="2"/>
              <a:buChar char="ü"/>
            </a:pPr>
            <a:r>
              <a:rPr lang="en-US" dirty="0" smtClean="0"/>
              <a:t>Data2 Donors is A </a:t>
            </a:r>
            <a:r>
              <a:rPr lang="en-US" dirty="0"/>
              <a:t>six month systematic and supportive approach to moving from dusty records to growth in Alumni outreach and onto major donor fundraising. </a:t>
            </a:r>
            <a:endParaRPr lang="en-US" dirty="0" smtClean="0"/>
          </a:p>
          <a:p>
            <a:pPr lvl="0"/>
            <a:endParaRPr lang="en-US" dirty="0"/>
          </a:p>
          <a:p>
            <a:pPr lvl="0"/>
            <a:r>
              <a:rPr lang="en-US" dirty="0" smtClean="0"/>
              <a:t>Kevin:</a:t>
            </a:r>
            <a:endParaRPr lang="en-US" dirty="0"/>
          </a:p>
          <a:p>
            <a:pPr marL="288887" indent="-288887">
              <a:buFont typeface="Wingdings" panose="05000000000000000000" pitchFamily="2" charset="2"/>
              <a:buChar char="ü"/>
            </a:pPr>
            <a:r>
              <a:rPr lang="en-US" dirty="0"/>
              <a:t>We will pay for your data to be run through 3 separate datasets to further enhance the data:</a:t>
            </a:r>
          </a:p>
          <a:p>
            <a:pPr lvl="2"/>
            <a:r>
              <a:rPr lang="en-US" dirty="0"/>
              <a:t>NCOA – update recent address changes</a:t>
            </a:r>
          </a:p>
          <a:p>
            <a:pPr lvl="2"/>
            <a:r>
              <a:rPr lang="en-US" dirty="0"/>
              <a:t>AlumniFinder – update more distant address </a:t>
            </a:r>
            <a:r>
              <a:rPr lang="en-US" dirty="0" smtClean="0"/>
              <a:t>changes</a:t>
            </a:r>
          </a:p>
          <a:p>
            <a:pPr lvl="2"/>
            <a:r>
              <a:rPr lang="en-US" dirty="0" smtClean="0"/>
              <a:t>WealthEngine </a:t>
            </a:r>
            <a:r>
              <a:rPr lang="en-US" dirty="0"/>
              <a:t>– capacity </a:t>
            </a:r>
            <a:r>
              <a:rPr lang="en-US" dirty="0" smtClean="0"/>
              <a:t>information</a:t>
            </a:r>
          </a:p>
          <a:p>
            <a:pPr lvl="2"/>
            <a:endParaRPr lang="en-US" dirty="0"/>
          </a:p>
          <a:p>
            <a:r>
              <a:rPr lang="en-US" dirty="0" smtClean="0"/>
              <a:t>Julia:</a:t>
            </a:r>
          </a:p>
          <a:p>
            <a:pPr marL="288887" indent="-288887">
              <a:buFont typeface="Wingdings" panose="05000000000000000000" pitchFamily="2" charset="2"/>
              <a:buChar char="ü"/>
            </a:pPr>
            <a:r>
              <a:rPr lang="en-US" dirty="0" smtClean="0"/>
              <a:t>Good </a:t>
            </a:r>
            <a:r>
              <a:rPr lang="en-US" dirty="0"/>
              <a:t>data management </a:t>
            </a:r>
          </a:p>
          <a:p>
            <a:pPr marL="288887" indent="-288887">
              <a:buFont typeface="Wingdings" panose="05000000000000000000" pitchFamily="2" charset="2"/>
              <a:buChar char="ü"/>
            </a:pPr>
            <a:r>
              <a:rPr lang="en-US" dirty="0"/>
              <a:t>Qualified major donor prospect list ready for campaign fundraising </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19</a:t>
            </a:fld>
            <a:endParaRPr lang="en-US"/>
          </a:p>
        </p:txBody>
      </p:sp>
    </p:spTree>
    <p:extLst>
      <p:ext uri="{BB962C8B-B14F-4D97-AF65-F5344CB8AC3E}">
        <p14:creationId xmlns:p14="http://schemas.microsoft.com/office/powerpoint/2010/main" val="2142345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Julia: </a:t>
            </a:r>
          </a:p>
          <a:p>
            <a:pPr lvl="0"/>
            <a:r>
              <a:rPr lang="en-US" dirty="0" smtClean="0"/>
              <a:t>Data2 Donors is: </a:t>
            </a:r>
          </a:p>
          <a:p>
            <a:pPr marL="288887" indent="-288887">
              <a:buFont typeface="Wingdings" panose="05000000000000000000" pitchFamily="2" charset="2"/>
              <a:buChar char="ü"/>
            </a:pPr>
            <a:r>
              <a:rPr lang="en-US" dirty="0" smtClean="0"/>
              <a:t>A </a:t>
            </a:r>
            <a:r>
              <a:rPr lang="en-US" dirty="0"/>
              <a:t>new program of </a:t>
            </a:r>
            <a:r>
              <a:rPr lang="en-US" dirty="0" smtClean="0"/>
              <a:t>JCamp 180, run with monthly webinars by Kevin and myself. </a:t>
            </a:r>
          </a:p>
          <a:p>
            <a:pPr marL="288887" indent="-288887">
              <a:buFont typeface="Wingdings" panose="05000000000000000000" pitchFamily="2" charset="2"/>
              <a:buChar char="ü"/>
            </a:pPr>
            <a:r>
              <a:rPr lang="en-US" dirty="0" smtClean="0"/>
              <a:t>This year we are fully booked – so apply next year. </a:t>
            </a:r>
          </a:p>
          <a:p>
            <a:pPr marL="288887" indent="-288887">
              <a:buFont typeface="Wingdings" panose="05000000000000000000" pitchFamily="2" charset="2"/>
              <a:buChar char="ü"/>
            </a:pPr>
            <a:r>
              <a:rPr lang="en-US" dirty="0" smtClean="0"/>
              <a:t>The following camps are in the program this year: List? </a:t>
            </a:r>
            <a:endParaRPr lang="en-US" dirty="0"/>
          </a:p>
          <a:p>
            <a:pPr marL="288887" indent="-288887">
              <a:buFont typeface="Wingdings" panose="05000000000000000000" pitchFamily="2" charset="2"/>
              <a:buChar char="ü"/>
            </a:pPr>
            <a:r>
              <a:rPr lang="en-US" dirty="0" smtClean="0"/>
              <a:t>Data2 Donors is A </a:t>
            </a:r>
            <a:r>
              <a:rPr lang="en-US" dirty="0"/>
              <a:t>six month systematic and supportive approach to moving from dusty records to growth in Alumni outreach and onto major donor fundraising. </a:t>
            </a:r>
            <a:endParaRPr lang="en-US" dirty="0" smtClean="0"/>
          </a:p>
          <a:p>
            <a:pPr lvl="0"/>
            <a:endParaRPr lang="en-US" dirty="0"/>
          </a:p>
          <a:p>
            <a:pPr lvl="0"/>
            <a:r>
              <a:rPr lang="en-US" dirty="0" smtClean="0"/>
              <a:t>Kevin:</a:t>
            </a:r>
            <a:endParaRPr lang="en-US" dirty="0"/>
          </a:p>
          <a:p>
            <a:pPr marL="288887" indent="-288887">
              <a:buFont typeface="Wingdings" panose="05000000000000000000" pitchFamily="2" charset="2"/>
              <a:buChar char="ü"/>
            </a:pPr>
            <a:r>
              <a:rPr lang="en-US" dirty="0"/>
              <a:t>We will pay for your data to be run through 3 separate datasets to further enhance the data:</a:t>
            </a:r>
          </a:p>
          <a:p>
            <a:pPr lvl="2"/>
            <a:r>
              <a:rPr lang="en-US" dirty="0"/>
              <a:t>NCOA – update recent address changes</a:t>
            </a:r>
          </a:p>
          <a:p>
            <a:pPr lvl="2"/>
            <a:r>
              <a:rPr lang="en-US" dirty="0"/>
              <a:t>AlumniFinder – update more distant address </a:t>
            </a:r>
            <a:r>
              <a:rPr lang="en-US" dirty="0" smtClean="0"/>
              <a:t>changes</a:t>
            </a:r>
          </a:p>
          <a:p>
            <a:pPr lvl="2"/>
            <a:r>
              <a:rPr lang="en-US" dirty="0" smtClean="0"/>
              <a:t>WealthEngine </a:t>
            </a:r>
            <a:r>
              <a:rPr lang="en-US" dirty="0"/>
              <a:t>– capacity </a:t>
            </a:r>
            <a:r>
              <a:rPr lang="en-US" dirty="0" smtClean="0"/>
              <a:t>information</a:t>
            </a:r>
          </a:p>
          <a:p>
            <a:pPr lvl="2"/>
            <a:endParaRPr lang="en-US" dirty="0"/>
          </a:p>
          <a:p>
            <a:r>
              <a:rPr lang="en-US" dirty="0" smtClean="0"/>
              <a:t>Julia:</a:t>
            </a:r>
          </a:p>
          <a:p>
            <a:pPr marL="288887" indent="-288887">
              <a:buFont typeface="Wingdings" panose="05000000000000000000" pitchFamily="2" charset="2"/>
              <a:buChar char="ü"/>
            </a:pPr>
            <a:r>
              <a:rPr lang="en-US" dirty="0" smtClean="0"/>
              <a:t>Good </a:t>
            </a:r>
            <a:r>
              <a:rPr lang="en-US" dirty="0"/>
              <a:t>data management </a:t>
            </a:r>
          </a:p>
          <a:p>
            <a:pPr marL="288887" indent="-288887">
              <a:buFont typeface="Wingdings" panose="05000000000000000000" pitchFamily="2" charset="2"/>
              <a:buChar char="ü"/>
            </a:pPr>
            <a:r>
              <a:rPr lang="en-US" dirty="0"/>
              <a:t>Qualified major donor prospect list ready for campaign fundraising </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20</a:t>
            </a:fld>
            <a:endParaRPr lang="en-US"/>
          </a:p>
        </p:txBody>
      </p:sp>
    </p:spTree>
    <p:extLst>
      <p:ext uri="{BB962C8B-B14F-4D97-AF65-F5344CB8AC3E}">
        <p14:creationId xmlns:p14="http://schemas.microsoft.com/office/powerpoint/2010/main" val="2142345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268862"/>
            <a:ext cx="7437120" cy="3494831"/>
          </a:xfrm>
        </p:spPr>
        <p:txBody>
          <a:bodyPr/>
          <a:lstStyle/>
          <a:p>
            <a:r>
              <a:rPr lang="en-US" dirty="0" smtClean="0"/>
              <a:t>Kevin: </a:t>
            </a:r>
          </a:p>
          <a:p>
            <a:endParaRPr lang="en-US" dirty="0"/>
          </a:p>
          <a:p>
            <a:r>
              <a:rPr lang="en-US" dirty="0" smtClean="0"/>
              <a:t>Before we start – let’s just review the use of this webinar interface.</a:t>
            </a:r>
            <a:endParaRPr lang="en-US" dirty="0"/>
          </a:p>
          <a:p>
            <a:endParaRPr lang="en-US" dirty="0"/>
          </a:p>
          <a:p>
            <a:r>
              <a:rPr lang="en-US" dirty="0" smtClean="0"/>
              <a:t>To minimize the control panel so you can see the full screen, click the red arrow icon in the Grab Tab, which is </a:t>
            </a:r>
            <a:r>
              <a:rPr lang="en-US" b="1" dirty="0" smtClean="0"/>
              <a:t>Letter A</a:t>
            </a:r>
            <a:r>
              <a:rPr lang="en-US" dirty="0" smtClean="0"/>
              <a:t> on the slide. To open the control panel again so you can submit questions or comments, simply click on that arrow again.</a:t>
            </a:r>
          </a:p>
          <a:p>
            <a:endParaRPr lang="en-US" dirty="0"/>
          </a:p>
          <a:p>
            <a:r>
              <a:rPr lang="en-US" b="1" dirty="0" smtClean="0"/>
              <a:t>Letter B </a:t>
            </a:r>
            <a:r>
              <a:rPr lang="en-US" dirty="0" smtClean="0"/>
              <a:t>is the Audio Pane. That’s where you can switch from listening in via your phone or your computer’s speakers.</a:t>
            </a:r>
          </a:p>
          <a:p>
            <a:endParaRPr lang="en-US" dirty="0"/>
          </a:p>
          <a:p>
            <a:r>
              <a:rPr lang="en-US" b="1" dirty="0" smtClean="0"/>
              <a:t>Letter C </a:t>
            </a:r>
            <a:r>
              <a:rPr lang="en-US" dirty="0" smtClean="0"/>
              <a:t>is the Questions Pane. This is where you can submit questions (which you’ll type in </a:t>
            </a:r>
            <a:r>
              <a:rPr lang="en-US" b="1" dirty="0" smtClean="0"/>
              <a:t>letter D </a:t>
            </a:r>
            <a:r>
              <a:rPr lang="en-US" dirty="0" smtClean="0"/>
              <a:t>and hit Send to submit to us here at our new office) and view the questions you’ve already submitted.</a:t>
            </a:r>
          </a:p>
          <a:p>
            <a:endParaRPr lang="en-US" dirty="0"/>
          </a:p>
          <a:p>
            <a:r>
              <a:rPr lang="en-US" dirty="0" smtClean="0"/>
              <a:t>At one or more points today, we will be asking you to send us a message with your own ideas – so please test it right now with a message in the </a:t>
            </a:r>
            <a:r>
              <a:rPr lang="en-US" b="1" dirty="0" smtClean="0"/>
              <a:t>Questions Pane</a:t>
            </a:r>
            <a:r>
              <a:rPr lang="en-US" dirty="0" smtClean="0"/>
              <a:t>,  such as “hello” so you can get accustomed to using it. </a:t>
            </a:r>
          </a:p>
          <a:p>
            <a:endParaRPr lang="en-US" dirty="0"/>
          </a:p>
          <a:p>
            <a:r>
              <a:rPr lang="en-US" dirty="0" smtClean="0"/>
              <a:t>If you have any technical issues, please submit them via the Questions Pane as well.</a:t>
            </a:r>
          </a:p>
          <a:p>
            <a:endParaRPr lang="en-US" dirty="0"/>
          </a:p>
          <a:p>
            <a:r>
              <a:rPr lang="en-US" dirty="0" smtClean="0"/>
              <a:t>Ok, I’ll turn it back over to Julia to get started.</a:t>
            </a:r>
          </a:p>
        </p:txBody>
      </p:sp>
      <p:sp>
        <p:nvSpPr>
          <p:cNvPr id="4" name="Slide Number Placeholder 3"/>
          <p:cNvSpPr>
            <a:spLocks noGrp="1"/>
          </p:cNvSpPr>
          <p:nvPr>
            <p:ph type="sldNum" sz="quarter" idx="10"/>
          </p:nvPr>
        </p:nvSpPr>
        <p:spPr/>
        <p:txBody>
          <a:bodyPr/>
          <a:lstStyle/>
          <a:p>
            <a:fld id="{1B0F4B4A-4736-184F-A430-1BE76D20B315}" type="slidenum">
              <a:rPr lang="en-US" smtClean="0"/>
              <a:t>2</a:t>
            </a:fld>
            <a:endParaRPr lang="en-US"/>
          </a:p>
        </p:txBody>
      </p:sp>
    </p:spTree>
    <p:extLst>
      <p:ext uri="{BB962C8B-B14F-4D97-AF65-F5344CB8AC3E}">
        <p14:creationId xmlns:p14="http://schemas.microsoft.com/office/powerpoint/2010/main" val="104578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 Happy New Year, everyone. I am Julia Riseman, Mentor, at </a:t>
            </a:r>
            <a:r>
              <a:rPr lang="en-US" dirty="0" err="1" smtClean="0"/>
              <a:t>Jcamp</a:t>
            </a:r>
            <a:r>
              <a:rPr lang="en-US" dirty="0" smtClean="0"/>
              <a:t> 180 working with camps across North America since 2008 – providing consulting services on Strategic Planning, Strong Governance, and, my personal passion, Fundraising. </a:t>
            </a:r>
          </a:p>
          <a:p>
            <a:endParaRPr lang="en-US" dirty="0"/>
          </a:p>
          <a:p>
            <a:r>
              <a:rPr lang="en-US" dirty="0" smtClean="0"/>
              <a:t>I enjoy working with Kevin </a:t>
            </a:r>
            <a:r>
              <a:rPr lang="en-US" dirty="0" err="1" smtClean="0"/>
              <a:t>Martone</a:t>
            </a:r>
            <a:r>
              <a:rPr lang="en-US" dirty="0" smtClean="0"/>
              <a:t> – a great partner.  </a:t>
            </a:r>
          </a:p>
          <a:p>
            <a:endParaRPr lang="en-US" dirty="0"/>
          </a:p>
          <a:p>
            <a:r>
              <a:rPr lang="en-US" dirty="0" smtClean="0"/>
              <a:t>Kevin: Thanks.  I am the Technology Program Manager here at JCamp 180. I consult with our affiliated camps to help them use technology to support their fundraising and outreach efforts, including donor databases, social media, eNewsletters, and more. </a:t>
            </a:r>
          </a:p>
          <a:p>
            <a:endParaRPr lang="en-US" dirty="0"/>
          </a:p>
          <a:p>
            <a:r>
              <a:rPr lang="en-US" dirty="0" smtClean="0"/>
              <a:t>Julia: Together Kevin and I dreamed up this webinar, along with a six month course, Data2Donors which a number of you are now enrolled.  We’ve build this session around our learning working with over 100 Jewish Camps. </a:t>
            </a:r>
          </a:p>
          <a:p>
            <a:endParaRPr lang="en-US" dirty="0"/>
          </a:p>
          <a:p>
            <a:r>
              <a:rPr lang="en-US" dirty="0" smtClean="0"/>
              <a:t>It isn’t complicated – but important work to get done. </a:t>
            </a:r>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3</a:t>
            </a:fld>
            <a:endParaRPr lang="en-US"/>
          </a:p>
        </p:txBody>
      </p:sp>
    </p:spTree>
    <p:extLst>
      <p:ext uri="{BB962C8B-B14F-4D97-AF65-F5344CB8AC3E}">
        <p14:creationId xmlns:p14="http://schemas.microsoft.com/office/powerpoint/2010/main" val="2869575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a:t>
            </a:r>
          </a:p>
          <a:p>
            <a:endParaRPr lang="en-US" dirty="0"/>
          </a:p>
          <a:p>
            <a:pPr marL="231111" indent="-231111">
              <a:buFont typeface="+mj-lt"/>
              <a:buAutoNum type="arabicPeriod"/>
            </a:pPr>
            <a:r>
              <a:rPr lang="en-US" dirty="0" smtClean="0"/>
              <a:t>I’m going to tell you NOW what you will learn in this webinar.  </a:t>
            </a:r>
          </a:p>
          <a:p>
            <a:pPr marL="231111" indent="-231111">
              <a:buFont typeface="+mj-lt"/>
              <a:buAutoNum type="arabicPeriod"/>
            </a:pPr>
            <a:endParaRPr lang="en-US" dirty="0" smtClean="0"/>
          </a:p>
          <a:p>
            <a:pPr marL="231111" indent="-231111">
              <a:buFont typeface="+mj-lt"/>
              <a:buAutoNum type="arabicPeriod"/>
            </a:pPr>
            <a:r>
              <a:rPr lang="en-US" dirty="0" smtClean="0"/>
              <a:t>We’re going to share with you a real world example to the TRUE dollar value of unearthing your old donor records – and the intense amount of money you will never realize should you continue to do nothing with your dusty records.  If this doesn’t convince your Leadership to invest in inputting dusty records – then …. (um) let’s talk off line. </a:t>
            </a:r>
          </a:p>
          <a:p>
            <a:pPr marL="231111" indent="-231111">
              <a:buFont typeface="+mj-lt"/>
              <a:buAutoNum type="arabicPeriod"/>
            </a:pPr>
            <a:endParaRPr lang="en-US" dirty="0"/>
          </a:p>
          <a:p>
            <a:pPr marL="231111" indent="-231111">
              <a:buFont typeface="+mj-lt"/>
              <a:buAutoNum type="arabicPeriod"/>
            </a:pPr>
            <a:r>
              <a:rPr lang="en-US" dirty="0" smtClean="0"/>
              <a:t>Then we’re going to review places to look for your old and dusty records – and you’re going to brainstorm your own list. </a:t>
            </a:r>
          </a:p>
          <a:p>
            <a:pPr marL="231111" indent="-231111">
              <a:buFont typeface="+mj-lt"/>
              <a:buAutoNum type="arabicPeriod"/>
            </a:pPr>
            <a:endParaRPr lang="en-US" dirty="0"/>
          </a:p>
          <a:p>
            <a:pPr marL="231111" indent="-231111">
              <a:buFont typeface="+mj-lt"/>
              <a:buAutoNum type="arabicPeriod"/>
            </a:pPr>
            <a:r>
              <a:rPr lang="en-US" dirty="0" smtClean="0"/>
              <a:t>Kevin is going to tell you how to handle incomplete data</a:t>
            </a:r>
          </a:p>
          <a:p>
            <a:pPr marL="231111" indent="-231111">
              <a:buFont typeface="+mj-lt"/>
              <a:buAutoNum type="arabicPeriod"/>
            </a:pPr>
            <a:endParaRPr lang="en-US" dirty="0"/>
          </a:p>
          <a:p>
            <a:pPr marL="231111" indent="-231111">
              <a:buFont typeface="+mj-lt"/>
              <a:buAutoNum type="arabicPeriod"/>
            </a:pPr>
            <a:r>
              <a:rPr lang="en-US" dirty="0" smtClean="0"/>
              <a:t>And we’re both going to rush through information on how to move </a:t>
            </a:r>
            <a:r>
              <a:rPr lang="en-US" dirty="0" err="1" smtClean="0"/>
              <a:t>imcomplete</a:t>
            </a:r>
            <a:r>
              <a:rPr lang="en-US" dirty="0" smtClean="0"/>
              <a:t> information into good, current, and up-to-date contact information for all the alumni and friends of camp. </a:t>
            </a:r>
          </a:p>
          <a:p>
            <a:pPr marL="231111" indent="-231111">
              <a:buFont typeface="+mj-lt"/>
              <a:buAutoNum type="arabicPeriod"/>
            </a:pPr>
            <a:endParaRPr lang="en-US" dirty="0"/>
          </a:p>
          <a:p>
            <a:pPr marL="231111" indent="-231111">
              <a:buFont typeface="+mj-lt"/>
              <a:buAutoNum type="arabicPeriod"/>
            </a:pPr>
            <a:r>
              <a:rPr lang="en-US" dirty="0" smtClean="0"/>
              <a:t>We’ll end with a discussion and questions</a:t>
            </a:r>
            <a:endParaRPr lang="en-US" dirty="0"/>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4</a:t>
            </a:fld>
            <a:endParaRPr lang="en-US"/>
          </a:p>
        </p:txBody>
      </p:sp>
    </p:spTree>
    <p:extLst>
      <p:ext uri="{BB962C8B-B14F-4D97-AF65-F5344CB8AC3E}">
        <p14:creationId xmlns:p14="http://schemas.microsoft.com/office/powerpoint/2010/main" val="406138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a:t>
            </a:r>
          </a:p>
          <a:p>
            <a:endParaRPr lang="en-US" dirty="0"/>
          </a:p>
          <a:p>
            <a:pPr marL="231111" indent="-231111">
              <a:buFont typeface="+mj-lt"/>
              <a:buAutoNum type="arabicPeriod"/>
            </a:pPr>
            <a:r>
              <a:rPr lang="en-US" dirty="0" smtClean="0"/>
              <a:t>I’m going to tell you NOW what you will learn in this webinar.  </a:t>
            </a:r>
          </a:p>
          <a:p>
            <a:pPr marL="231111" indent="-231111">
              <a:buFont typeface="+mj-lt"/>
              <a:buAutoNum type="arabicPeriod"/>
            </a:pPr>
            <a:endParaRPr lang="en-US" dirty="0" smtClean="0"/>
          </a:p>
          <a:p>
            <a:pPr marL="231111" indent="-231111">
              <a:buFont typeface="+mj-lt"/>
              <a:buAutoNum type="arabicPeriod"/>
            </a:pPr>
            <a:r>
              <a:rPr lang="en-US" dirty="0" smtClean="0"/>
              <a:t>We’re going to share with you a real world example to the TRUE dollar value of unearthing your old donor records – and the intense amount of money you will never realize should you continue to do nothing with your dusty records.  If this doesn’t convince your Leadership to invest in inputting dusty records – then …. (um) let’s talk off line. </a:t>
            </a:r>
          </a:p>
          <a:p>
            <a:pPr marL="231111" indent="-231111">
              <a:buFont typeface="+mj-lt"/>
              <a:buAutoNum type="arabicPeriod"/>
            </a:pPr>
            <a:endParaRPr lang="en-US" dirty="0"/>
          </a:p>
          <a:p>
            <a:pPr marL="231111" indent="-231111">
              <a:buFont typeface="+mj-lt"/>
              <a:buAutoNum type="arabicPeriod"/>
            </a:pPr>
            <a:r>
              <a:rPr lang="en-US" dirty="0" smtClean="0"/>
              <a:t>Then we’re going to review places to look for your old and dusty records – and you’re going to brainstorm your own list. </a:t>
            </a:r>
          </a:p>
          <a:p>
            <a:pPr marL="231111" indent="-231111">
              <a:buFont typeface="+mj-lt"/>
              <a:buAutoNum type="arabicPeriod"/>
            </a:pPr>
            <a:endParaRPr lang="en-US" dirty="0"/>
          </a:p>
          <a:p>
            <a:pPr marL="231111" indent="-231111">
              <a:buFont typeface="+mj-lt"/>
              <a:buAutoNum type="arabicPeriod"/>
            </a:pPr>
            <a:r>
              <a:rPr lang="en-US" dirty="0" smtClean="0"/>
              <a:t>Kevin is going to tell you how to handle incomplete data</a:t>
            </a:r>
          </a:p>
          <a:p>
            <a:pPr marL="231111" indent="-231111">
              <a:buFont typeface="+mj-lt"/>
              <a:buAutoNum type="arabicPeriod"/>
            </a:pPr>
            <a:endParaRPr lang="en-US" dirty="0"/>
          </a:p>
          <a:p>
            <a:pPr marL="231111" indent="-231111">
              <a:buFont typeface="+mj-lt"/>
              <a:buAutoNum type="arabicPeriod"/>
            </a:pPr>
            <a:r>
              <a:rPr lang="en-US" dirty="0" smtClean="0"/>
              <a:t>And we’re both going to rush through information on how to move </a:t>
            </a:r>
            <a:r>
              <a:rPr lang="en-US" dirty="0" err="1" smtClean="0"/>
              <a:t>imcomplete</a:t>
            </a:r>
            <a:r>
              <a:rPr lang="en-US" dirty="0" smtClean="0"/>
              <a:t> information into good, current, and up-to-date contact information for all the alumni and friends of camp. </a:t>
            </a:r>
          </a:p>
          <a:p>
            <a:pPr marL="231111" indent="-231111">
              <a:buFont typeface="+mj-lt"/>
              <a:buAutoNum type="arabicPeriod"/>
            </a:pPr>
            <a:endParaRPr lang="en-US" dirty="0"/>
          </a:p>
          <a:p>
            <a:pPr marL="231111" indent="-231111">
              <a:buFont typeface="+mj-lt"/>
              <a:buAutoNum type="arabicPeriod"/>
            </a:pPr>
            <a:r>
              <a:rPr lang="en-US" dirty="0" smtClean="0"/>
              <a:t>We’ll end with a discussion and questions</a:t>
            </a:r>
            <a:endParaRPr lang="en-US" dirty="0"/>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5</a:t>
            </a:fld>
            <a:endParaRPr lang="en-US"/>
          </a:p>
        </p:txBody>
      </p:sp>
    </p:spTree>
    <p:extLst>
      <p:ext uri="{BB962C8B-B14F-4D97-AF65-F5344CB8AC3E}">
        <p14:creationId xmlns:p14="http://schemas.microsoft.com/office/powerpoint/2010/main" val="406138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a:p>
            <a:pPr marL="231111" indent="-231111">
              <a:buFont typeface="+mj-lt"/>
              <a:buAutoNum type="arabicPeriod"/>
            </a:pPr>
            <a:r>
              <a:rPr lang="en-US" dirty="0"/>
              <a:t>Work now to find every possible dusty old record of past participants at camp and get these entered into your data base</a:t>
            </a:r>
          </a:p>
          <a:p>
            <a:pPr marL="231111" indent="-231111">
              <a:buFont typeface="+mj-lt"/>
              <a:buAutoNum type="arabicPeriod"/>
            </a:pPr>
            <a:r>
              <a:rPr lang="en-US" dirty="0"/>
              <a:t>Find every possible old photo and get them scanned</a:t>
            </a:r>
          </a:p>
          <a:p>
            <a:pPr marL="231111" indent="-231111">
              <a:buFont typeface="+mj-lt"/>
              <a:buAutoNum type="arabicPeriod"/>
            </a:pPr>
            <a:r>
              <a:rPr lang="en-US" dirty="0"/>
              <a:t>Set up on-line tools to let people enter in their updated information</a:t>
            </a:r>
          </a:p>
          <a:p>
            <a:pPr marL="231111" indent="-231111">
              <a:buFont typeface="+mj-lt"/>
              <a:buAutoNum type="arabicPeriod"/>
            </a:pPr>
            <a:r>
              <a:rPr lang="en-US" dirty="0"/>
              <a:t>Establish a volunteer group that will work to help you get back in touch with lost Alumni </a:t>
            </a:r>
          </a:p>
          <a:p>
            <a:pPr marL="231111" indent="-231111">
              <a:buFont typeface="+mj-lt"/>
              <a:buAutoNum type="arabicPeriod"/>
            </a:pPr>
            <a:r>
              <a:rPr lang="en-US" dirty="0"/>
              <a:t>Design a welcome packet and a welcome system </a:t>
            </a:r>
          </a:p>
          <a:p>
            <a:pPr marL="231111" indent="-231111">
              <a:buFont typeface="+mj-lt"/>
              <a:buAutoNum type="arabicPeriod"/>
            </a:pPr>
            <a:r>
              <a:rPr lang="en-US" dirty="0"/>
              <a:t>Segment your donor list</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6</a:t>
            </a:fld>
            <a:endParaRPr lang="en-US"/>
          </a:p>
        </p:txBody>
      </p:sp>
    </p:spTree>
    <p:extLst>
      <p:ext uri="{BB962C8B-B14F-4D97-AF65-F5344CB8AC3E}">
        <p14:creationId xmlns:p14="http://schemas.microsoft.com/office/powerpoint/2010/main" val="476419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 </a:t>
            </a:r>
          </a:p>
          <a:p>
            <a:endParaRPr lang="en-US" dirty="0"/>
          </a:p>
          <a:p>
            <a:r>
              <a:rPr lang="en-US" dirty="0" smtClean="0"/>
              <a:t>So here’s the road map:</a:t>
            </a:r>
          </a:p>
          <a:p>
            <a:endParaRPr lang="en-US" dirty="0"/>
          </a:p>
          <a:p>
            <a:pPr marL="231111" indent="-231111">
              <a:buAutoNum type="arabicPeriod"/>
            </a:pPr>
            <a:endParaRPr lang="en-US" dirty="0" smtClean="0"/>
          </a:p>
        </p:txBody>
      </p:sp>
      <p:sp>
        <p:nvSpPr>
          <p:cNvPr id="4" name="Slide Number Placeholder 3"/>
          <p:cNvSpPr>
            <a:spLocks noGrp="1"/>
          </p:cNvSpPr>
          <p:nvPr>
            <p:ph type="sldNum" sz="quarter" idx="10"/>
          </p:nvPr>
        </p:nvSpPr>
        <p:spPr/>
        <p:txBody>
          <a:bodyPr/>
          <a:lstStyle/>
          <a:p>
            <a:fld id="{1B0F4B4A-4736-184F-A430-1BE76D20B315}" type="slidenum">
              <a:rPr lang="en-US" smtClean="0"/>
              <a:t>7</a:t>
            </a:fld>
            <a:endParaRPr lang="en-US"/>
          </a:p>
        </p:txBody>
      </p:sp>
    </p:spTree>
    <p:extLst>
      <p:ext uri="{BB962C8B-B14F-4D97-AF65-F5344CB8AC3E}">
        <p14:creationId xmlns:p14="http://schemas.microsoft.com/office/powerpoint/2010/main" val="3631063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a:p>
            <a:pPr marL="231111" indent="-231111">
              <a:buFont typeface="+mj-lt"/>
              <a:buAutoNum type="arabicPeriod"/>
            </a:pPr>
            <a:r>
              <a:rPr lang="en-US" dirty="0"/>
              <a:t>Work now to find every possible dusty old record of past participants at camp and get these entered into your data base</a:t>
            </a:r>
          </a:p>
          <a:p>
            <a:pPr marL="231111" indent="-231111">
              <a:buFont typeface="+mj-lt"/>
              <a:buAutoNum type="arabicPeriod"/>
            </a:pPr>
            <a:r>
              <a:rPr lang="en-US" dirty="0"/>
              <a:t>Find every possible old photo and get them scanned</a:t>
            </a:r>
          </a:p>
          <a:p>
            <a:pPr marL="231111" indent="-231111">
              <a:buFont typeface="+mj-lt"/>
              <a:buAutoNum type="arabicPeriod"/>
            </a:pPr>
            <a:r>
              <a:rPr lang="en-US" dirty="0"/>
              <a:t>Set up on-line tools to let people enter in their updated information</a:t>
            </a:r>
          </a:p>
          <a:p>
            <a:pPr marL="231111" indent="-231111">
              <a:buFont typeface="+mj-lt"/>
              <a:buAutoNum type="arabicPeriod"/>
            </a:pPr>
            <a:r>
              <a:rPr lang="en-US" dirty="0"/>
              <a:t>Establish a volunteer group that will work to help you get back in touch with lost Alumni </a:t>
            </a:r>
          </a:p>
          <a:p>
            <a:pPr marL="231111" indent="-231111">
              <a:buFont typeface="+mj-lt"/>
              <a:buAutoNum type="arabicPeriod"/>
            </a:pPr>
            <a:r>
              <a:rPr lang="en-US" dirty="0"/>
              <a:t>Design a welcome packet and a welcome system </a:t>
            </a:r>
          </a:p>
          <a:p>
            <a:pPr marL="231111" indent="-231111">
              <a:buFont typeface="+mj-lt"/>
              <a:buAutoNum type="arabicPeriod"/>
            </a:pPr>
            <a:r>
              <a:rPr lang="en-US" dirty="0"/>
              <a:t>Segment your donor list</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8</a:t>
            </a:fld>
            <a:endParaRPr lang="en-US"/>
          </a:p>
        </p:txBody>
      </p:sp>
    </p:spTree>
    <p:extLst>
      <p:ext uri="{BB962C8B-B14F-4D97-AF65-F5344CB8AC3E}">
        <p14:creationId xmlns:p14="http://schemas.microsoft.com/office/powerpoint/2010/main" val="476419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a:p>
            <a:pPr marL="231111" indent="-231111">
              <a:buFont typeface="+mj-lt"/>
              <a:buAutoNum type="arabicPeriod"/>
            </a:pPr>
            <a:r>
              <a:rPr lang="en-US" dirty="0"/>
              <a:t>Work now to find every possible dusty old record of past participants at camp and get these entered into your data base</a:t>
            </a:r>
          </a:p>
          <a:p>
            <a:pPr marL="231111" indent="-231111">
              <a:buFont typeface="+mj-lt"/>
              <a:buAutoNum type="arabicPeriod"/>
            </a:pPr>
            <a:r>
              <a:rPr lang="en-US" dirty="0"/>
              <a:t>Find every possible old photo and get them scanned</a:t>
            </a:r>
          </a:p>
          <a:p>
            <a:pPr marL="231111" indent="-231111">
              <a:buFont typeface="+mj-lt"/>
              <a:buAutoNum type="arabicPeriod"/>
            </a:pPr>
            <a:r>
              <a:rPr lang="en-US" dirty="0"/>
              <a:t>Set up on-line tools to let people enter in their updated information</a:t>
            </a:r>
          </a:p>
          <a:p>
            <a:pPr marL="231111" indent="-231111">
              <a:buFont typeface="+mj-lt"/>
              <a:buAutoNum type="arabicPeriod"/>
            </a:pPr>
            <a:r>
              <a:rPr lang="en-US" dirty="0"/>
              <a:t>Establish a volunteer group that will work to help you get back in touch with lost Alumni </a:t>
            </a:r>
          </a:p>
          <a:p>
            <a:pPr marL="231111" indent="-231111">
              <a:buFont typeface="+mj-lt"/>
              <a:buAutoNum type="arabicPeriod"/>
            </a:pPr>
            <a:r>
              <a:rPr lang="en-US" dirty="0"/>
              <a:t>Design a welcome packet and a welcome system </a:t>
            </a:r>
          </a:p>
          <a:p>
            <a:pPr marL="231111" indent="-231111">
              <a:buFont typeface="+mj-lt"/>
              <a:buAutoNum type="arabicPeriod"/>
            </a:pPr>
            <a:r>
              <a:rPr lang="en-US" dirty="0"/>
              <a:t>Segment your donor list</a:t>
            </a:r>
          </a:p>
          <a:p>
            <a:endParaRPr lang="en-US" dirty="0"/>
          </a:p>
        </p:txBody>
      </p:sp>
      <p:sp>
        <p:nvSpPr>
          <p:cNvPr id="4" name="Slide Number Placeholder 3"/>
          <p:cNvSpPr>
            <a:spLocks noGrp="1"/>
          </p:cNvSpPr>
          <p:nvPr>
            <p:ph type="sldNum" sz="quarter" idx="10"/>
          </p:nvPr>
        </p:nvSpPr>
        <p:spPr/>
        <p:txBody>
          <a:bodyPr/>
          <a:lstStyle/>
          <a:p>
            <a:fld id="{1B0F4B4A-4736-184F-A430-1BE76D20B315}" type="slidenum">
              <a:rPr lang="en-US" smtClean="0"/>
              <a:t>9</a:t>
            </a:fld>
            <a:endParaRPr lang="en-US"/>
          </a:p>
        </p:txBody>
      </p:sp>
    </p:spTree>
    <p:extLst>
      <p:ext uri="{BB962C8B-B14F-4D97-AF65-F5344CB8AC3E}">
        <p14:creationId xmlns:p14="http://schemas.microsoft.com/office/powerpoint/2010/main" val="476419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F243ED-83EB-B749-B63F-737366B9C262}" type="datetimeFigureOut">
              <a:rPr lang="en-US" smtClean="0"/>
              <a:t>1/28/2014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1292-2D9A-C14B-B175-BFC1FEE8386D}" type="slidenum">
              <a:rPr lang="en-US" smtClean="0"/>
              <a:t>‹#›</a:t>
            </a:fld>
            <a:endParaRPr lang="en-US"/>
          </a:p>
        </p:txBody>
      </p:sp>
    </p:spTree>
    <p:extLst>
      <p:ext uri="{BB962C8B-B14F-4D97-AF65-F5344CB8AC3E}">
        <p14:creationId xmlns:p14="http://schemas.microsoft.com/office/powerpoint/2010/main" val="1637734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F243ED-83EB-B749-B63F-737366B9C262}" type="datetimeFigureOut">
              <a:rPr lang="en-US" smtClean="0"/>
              <a:t>1/28/2014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1292-2D9A-C14B-B175-BFC1FEE8386D}" type="slidenum">
              <a:rPr lang="en-US" smtClean="0"/>
              <a:t>‹#›</a:t>
            </a:fld>
            <a:endParaRPr lang="en-US"/>
          </a:p>
        </p:txBody>
      </p:sp>
    </p:spTree>
    <p:extLst>
      <p:ext uri="{BB962C8B-B14F-4D97-AF65-F5344CB8AC3E}">
        <p14:creationId xmlns:p14="http://schemas.microsoft.com/office/powerpoint/2010/main" val="4087417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F243ED-83EB-B749-B63F-737366B9C262}" type="datetimeFigureOut">
              <a:rPr lang="en-US" smtClean="0"/>
              <a:t>1/28/2014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1292-2D9A-C14B-B175-BFC1FEE8386D}" type="slidenum">
              <a:rPr lang="en-US" smtClean="0"/>
              <a:t>‹#›</a:t>
            </a:fld>
            <a:endParaRPr lang="en-US"/>
          </a:p>
        </p:txBody>
      </p:sp>
    </p:spTree>
    <p:extLst>
      <p:ext uri="{BB962C8B-B14F-4D97-AF65-F5344CB8AC3E}">
        <p14:creationId xmlns:p14="http://schemas.microsoft.com/office/powerpoint/2010/main" val="252168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F243ED-83EB-B749-B63F-737366B9C262}" type="datetimeFigureOut">
              <a:rPr lang="en-US" smtClean="0"/>
              <a:t>1/28/2014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1292-2D9A-C14B-B175-BFC1FEE8386D}" type="slidenum">
              <a:rPr lang="en-US" smtClean="0"/>
              <a:t>‹#›</a:t>
            </a:fld>
            <a:endParaRPr lang="en-US"/>
          </a:p>
        </p:txBody>
      </p:sp>
    </p:spTree>
    <p:extLst>
      <p:ext uri="{BB962C8B-B14F-4D97-AF65-F5344CB8AC3E}">
        <p14:creationId xmlns:p14="http://schemas.microsoft.com/office/powerpoint/2010/main" val="1869042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F243ED-83EB-B749-B63F-737366B9C262}" type="datetimeFigureOut">
              <a:rPr lang="en-US" smtClean="0"/>
              <a:t>1/28/2014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1292-2D9A-C14B-B175-BFC1FEE8386D}" type="slidenum">
              <a:rPr lang="en-US" smtClean="0"/>
              <a:t>‹#›</a:t>
            </a:fld>
            <a:endParaRPr lang="en-US"/>
          </a:p>
        </p:txBody>
      </p:sp>
    </p:spTree>
    <p:extLst>
      <p:ext uri="{BB962C8B-B14F-4D97-AF65-F5344CB8AC3E}">
        <p14:creationId xmlns:p14="http://schemas.microsoft.com/office/powerpoint/2010/main" val="649044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F243ED-83EB-B749-B63F-737366B9C262}" type="datetimeFigureOut">
              <a:rPr lang="en-US" smtClean="0"/>
              <a:t>1/28/2014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81292-2D9A-C14B-B175-BFC1FEE8386D}" type="slidenum">
              <a:rPr lang="en-US" smtClean="0"/>
              <a:t>‹#›</a:t>
            </a:fld>
            <a:endParaRPr lang="en-US"/>
          </a:p>
        </p:txBody>
      </p:sp>
    </p:spTree>
    <p:extLst>
      <p:ext uri="{BB962C8B-B14F-4D97-AF65-F5344CB8AC3E}">
        <p14:creationId xmlns:p14="http://schemas.microsoft.com/office/powerpoint/2010/main" val="304591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F243ED-83EB-B749-B63F-737366B9C262}" type="datetimeFigureOut">
              <a:rPr lang="en-US" smtClean="0"/>
              <a:t>1/28/2014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281292-2D9A-C14B-B175-BFC1FEE8386D}" type="slidenum">
              <a:rPr lang="en-US" smtClean="0"/>
              <a:t>‹#›</a:t>
            </a:fld>
            <a:endParaRPr lang="en-US"/>
          </a:p>
        </p:txBody>
      </p:sp>
    </p:spTree>
    <p:extLst>
      <p:ext uri="{BB962C8B-B14F-4D97-AF65-F5344CB8AC3E}">
        <p14:creationId xmlns:p14="http://schemas.microsoft.com/office/powerpoint/2010/main" val="1333477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F243ED-83EB-B749-B63F-737366B9C262}" type="datetimeFigureOut">
              <a:rPr lang="en-US" smtClean="0"/>
              <a:t>1/28/2014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281292-2D9A-C14B-B175-BFC1FEE8386D}" type="slidenum">
              <a:rPr lang="en-US" smtClean="0"/>
              <a:t>‹#›</a:t>
            </a:fld>
            <a:endParaRPr lang="en-US"/>
          </a:p>
        </p:txBody>
      </p:sp>
    </p:spTree>
    <p:extLst>
      <p:ext uri="{BB962C8B-B14F-4D97-AF65-F5344CB8AC3E}">
        <p14:creationId xmlns:p14="http://schemas.microsoft.com/office/powerpoint/2010/main" val="4154621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243ED-83EB-B749-B63F-737366B9C262}" type="datetimeFigureOut">
              <a:rPr lang="en-US" smtClean="0"/>
              <a:t>1/28/2014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281292-2D9A-C14B-B175-BFC1FEE8386D}" type="slidenum">
              <a:rPr lang="en-US" smtClean="0"/>
              <a:t>‹#›</a:t>
            </a:fld>
            <a:endParaRPr lang="en-US"/>
          </a:p>
        </p:txBody>
      </p:sp>
    </p:spTree>
    <p:extLst>
      <p:ext uri="{BB962C8B-B14F-4D97-AF65-F5344CB8AC3E}">
        <p14:creationId xmlns:p14="http://schemas.microsoft.com/office/powerpoint/2010/main" val="2789046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F243ED-83EB-B749-B63F-737366B9C262}" type="datetimeFigureOut">
              <a:rPr lang="en-US" smtClean="0"/>
              <a:t>1/28/2014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81292-2D9A-C14B-B175-BFC1FEE8386D}" type="slidenum">
              <a:rPr lang="en-US" smtClean="0"/>
              <a:t>‹#›</a:t>
            </a:fld>
            <a:endParaRPr lang="en-US"/>
          </a:p>
        </p:txBody>
      </p:sp>
    </p:spTree>
    <p:extLst>
      <p:ext uri="{BB962C8B-B14F-4D97-AF65-F5344CB8AC3E}">
        <p14:creationId xmlns:p14="http://schemas.microsoft.com/office/powerpoint/2010/main" val="2863571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F243ED-83EB-B749-B63F-737366B9C262}" type="datetimeFigureOut">
              <a:rPr lang="en-US" smtClean="0"/>
              <a:t>1/28/2014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81292-2D9A-C14B-B175-BFC1FEE8386D}" type="slidenum">
              <a:rPr lang="en-US" smtClean="0"/>
              <a:t>‹#›</a:t>
            </a:fld>
            <a:endParaRPr lang="en-US"/>
          </a:p>
        </p:txBody>
      </p:sp>
    </p:spTree>
    <p:extLst>
      <p:ext uri="{BB962C8B-B14F-4D97-AF65-F5344CB8AC3E}">
        <p14:creationId xmlns:p14="http://schemas.microsoft.com/office/powerpoint/2010/main" val="3069062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243ED-83EB-B749-B63F-737366B9C262}" type="datetimeFigureOut">
              <a:rPr lang="en-US" smtClean="0"/>
              <a:t>1/28/2014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281292-2D9A-C14B-B175-BFC1FEE8386D}" type="slidenum">
              <a:rPr lang="en-US" smtClean="0"/>
              <a:t>‹#›</a:t>
            </a:fld>
            <a:endParaRPr lang="en-US"/>
          </a:p>
        </p:txBody>
      </p:sp>
    </p:spTree>
    <p:extLst>
      <p:ext uri="{BB962C8B-B14F-4D97-AF65-F5344CB8AC3E}">
        <p14:creationId xmlns:p14="http://schemas.microsoft.com/office/powerpoint/2010/main" val="3640300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8.png"/><Relationship Id="rId4" Type="http://schemas.openxmlformats.org/officeDocument/2006/relationships/image" Target="../media/image2.emf"/><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20.jpeg"/></Relationships>
</file>

<file path=ppt/slides/_rels/slide1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21.jpeg"/></Relationships>
</file>

<file path=ppt/slides/_rels/slide1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emf"/><Relationship Id="rId11" Type="http://schemas.openxmlformats.org/officeDocument/2006/relationships/image" Target="../media/image25.jpeg"/><Relationship Id="rId5" Type="http://schemas.openxmlformats.org/officeDocument/2006/relationships/image" Target="../media/image3.emf"/><Relationship Id="rId10" Type="http://schemas.openxmlformats.org/officeDocument/2006/relationships/image" Target="../media/image24.jpeg"/><Relationship Id="rId4" Type="http://schemas.openxmlformats.org/officeDocument/2006/relationships/image" Target="../media/image2.emf"/><Relationship Id="rId9"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26.jpeg"/></Relationships>
</file>

<file path=ppt/slides/_rels/slide1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28.jpeg"/></Relationships>
</file>

<file path=ppt/slides/_rels/slide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1.emf"/><Relationship Id="rId7" Type="http://schemas.openxmlformats.org/officeDocument/2006/relationships/image" Target="../media/image2.emf"/><Relationship Id="rId12"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emf"/><Relationship Id="rId11" Type="http://schemas.openxmlformats.org/officeDocument/2006/relationships/hyperlink" Target="mailto:Kevin@hgf.org" TargetMode="External"/><Relationship Id="rId5" Type="http://schemas.openxmlformats.org/officeDocument/2006/relationships/image" Target="../media/image11.png"/><Relationship Id="rId10" Type="http://schemas.openxmlformats.org/officeDocument/2006/relationships/hyperlink" Target="mailto:Julia@hgf.org" TargetMode="External"/><Relationship Id="rId4" Type="http://schemas.openxmlformats.org/officeDocument/2006/relationships/image" Target="../media/image10.jpeg"/><Relationship Id="rId9" Type="http://schemas.openxmlformats.org/officeDocument/2006/relationships/image" Target="../media/image6.emf"/></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12.emf"/><Relationship Id="rId4" Type="http://schemas.openxmlformats.org/officeDocument/2006/relationships/image" Target="../media/image2.emf"/><Relationship Id="rId9" Type="http://schemas.openxmlformats.org/officeDocument/2006/relationships/image" Target="../media/image7.emf"/></Relationships>
</file>

<file path=ppt/slides/_rels/slide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12.emf"/><Relationship Id="rId4" Type="http://schemas.openxmlformats.org/officeDocument/2006/relationships/image" Target="../media/image2.emf"/><Relationship Id="rId9" Type="http://schemas.openxmlformats.org/officeDocument/2006/relationships/image" Target="../media/image7.emf"/></Relationships>
</file>

<file path=ppt/slides/_rels/slide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14.jpg"/></Relationships>
</file>

<file path=ppt/slides/_rels/slide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13.png"/><Relationship Id="rId4" Type="http://schemas.openxmlformats.org/officeDocument/2006/relationships/image" Target="../media/image2.emf"/><Relationship Id="rId9" Type="http://schemas.openxmlformats.org/officeDocument/2006/relationships/hyperlink" Target="mailto:vclaussen@wealthengin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7" name="Picture 6"/>
          <p:cNvPicPr>
            <a:picLocks noChangeAspect="1"/>
          </p:cNvPicPr>
          <p:nvPr/>
        </p:nvPicPr>
        <p:blipFill>
          <a:blip r:embed="rId4"/>
          <a:stretch>
            <a:fillRect/>
          </a:stretch>
        </p:blipFill>
        <p:spPr>
          <a:xfrm>
            <a:off x="-1" y="6509031"/>
            <a:ext cx="1838759" cy="360012"/>
          </a:xfrm>
          <a:prstGeom prst="rect">
            <a:avLst/>
          </a:prstGeom>
        </p:spPr>
      </p:pic>
      <p:pic>
        <p:nvPicPr>
          <p:cNvPr id="8" name="Picture 7"/>
          <p:cNvPicPr>
            <a:picLocks noChangeAspect="1"/>
          </p:cNvPicPr>
          <p:nvPr/>
        </p:nvPicPr>
        <p:blipFill>
          <a:blip r:embed="rId5"/>
          <a:stretch>
            <a:fillRect/>
          </a:stretch>
        </p:blipFill>
        <p:spPr>
          <a:xfrm>
            <a:off x="1827154" y="6513443"/>
            <a:ext cx="1903332" cy="355600"/>
          </a:xfrm>
          <a:prstGeom prst="rect">
            <a:avLst/>
          </a:prstGeom>
        </p:spPr>
      </p:pic>
      <p:pic>
        <p:nvPicPr>
          <p:cNvPr id="9" name="Picture 8"/>
          <p:cNvPicPr>
            <a:picLocks noChangeAspect="1"/>
          </p:cNvPicPr>
          <p:nvPr/>
        </p:nvPicPr>
        <p:blipFill>
          <a:blip r:embed="rId6"/>
          <a:stretch>
            <a:fillRect/>
          </a:stretch>
        </p:blipFill>
        <p:spPr>
          <a:xfrm>
            <a:off x="3719999" y="6509853"/>
            <a:ext cx="1903332" cy="355600"/>
          </a:xfrm>
          <a:prstGeom prst="rect">
            <a:avLst/>
          </a:prstGeom>
        </p:spPr>
      </p:pic>
      <p:pic>
        <p:nvPicPr>
          <p:cNvPr id="10" name="Picture 9"/>
          <p:cNvPicPr>
            <a:picLocks noChangeAspect="1"/>
          </p:cNvPicPr>
          <p:nvPr/>
        </p:nvPicPr>
        <p:blipFill>
          <a:blip r:embed="rId7"/>
          <a:stretch>
            <a:fillRect/>
          </a:stretch>
        </p:blipFill>
        <p:spPr>
          <a:xfrm>
            <a:off x="5617817" y="6513442"/>
            <a:ext cx="1903332" cy="355600"/>
          </a:xfrm>
          <a:prstGeom prst="rect">
            <a:avLst/>
          </a:prstGeom>
        </p:spPr>
      </p:pic>
      <p:pic>
        <p:nvPicPr>
          <p:cNvPr id="11" name="Picture 10"/>
          <p:cNvPicPr>
            <a:picLocks noChangeAspect="1"/>
          </p:cNvPicPr>
          <p:nvPr/>
        </p:nvPicPr>
        <p:blipFill>
          <a:blip r:embed="rId8"/>
          <a:stretch>
            <a:fillRect/>
          </a:stretch>
        </p:blipFill>
        <p:spPr>
          <a:xfrm>
            <a:off x="7516743" y="6513443"/>
            <a:ext cx="1638300" cy="355600"/>
          </a:xfrm>
          <a:prstGeom prst="rect">
            <a:avLst/>
          </a:prstGeom>
        </p:spPr>
      </p:pic>
      <p:pic>
        <p:nvPicPr>
          <p:cNvPr id="12" name="Picture 11"/>
          <p:cNvPicPr>
            <a:picLocks noChangeAspect="1"/>
          </p:cNvPicPr>
          <p:nvPr/>
        </p:nvPicPr>
        <p:blipFill>
          <a:blip r:embed="rId9">
            <a:alphaModFix amt="50000"/>
          </a:blip>
          <a:stretch>
            <a:fillRect/>
          </a:stretch>
        </p:blipFill>
        <p:spPr>
          <a:xfrm>
            <a:off x="3267641" y="-288212"/>
            <a:ext cx="6416398" cy="7052877"/>
          </a:xfrm>
          <a:prstGeom prst="rect">
            <a:avLst/>
          </a:prstGeom>
          <a:noFill/>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69529" y="289370"/>
            <a:ext cx="4248150" cy="1323975"/>
          </a:xfrm>
          <a:prstGeom prst="rect">
            <a:avLst/>
          </a:prstGeom>
        </p:spPr>
      </p:pic>
      <p:sp>
        <p:nvSpPr>
          <p:cNvPr id="2" name="Content Placeholder 1"/>
          <p:cNvSpPr>
            <a:spLocks noGrp="1"/>
          </p:cNvSpPr>
          <p:nvPr>
            <p:ph idx="1"/>
          </p:nvPr>
        </p:nvSpPr>
        <p:spPr>
          <a:xfrm>
            <a:off x="457200" y="1094815"/>
            <a:ext cx="8229600" cy="4148937"/>
          </a:xfrm>
        </p:spPr>
        <p:txBody>
          <a:bodyPr>
            <a:normAutofit fontScale="92500" lnSpcReduction="20000"/>
          </a:bodyPr>
          <a:lstStyle/>
          <a:p>
            <a:pPr marL="0" indent="0" algn="ctr">
              <a:buNone/>
            </a:pPr>
            <a:endParaRPr lang="en-US" sz="8000" dirty="0" smtClean="0">
              <a:solidFill>
                <a:schemeClr val="accent1"/>
              </a:solidFill>
              <a:latin typeface="Chalkduster"/>
              <a:cs typeface="Chalkduster"/>
            </a:endParaRPr>
          </a:p>
          <a:p>
            <a:pPr marL="0" indent="0" algn="ctr">
              <a:buNone/>
            </a:pPr>
            <a:r>
              <a:rPr lang="en-US" sz="7200" b="1" dirty="0" smtClean="0">
                <a:solidFill>
                  <a:schemeClr val="accent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Data2Donors:</a:t>
            </a:r>
          </a:p>
          <a:p>
            <a:pPr marL="0" indent="0" algn="ctr">
              <a:buNone/>
            </a:pPr>
            <a:r>
              <a:rPr lang="en-US" sz="8000" b="1" dirty="0" smtClean="0">
                <a:solidFill>
                  <a:schemeClr val="accent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DATA IN – </a:t>
            </a:r>
            <a:r>
              <a:rPr lang="en-US" sz="8000" b="1" dirty="0" err="1" smtClean="0">
                <a:solidFill>
                  <a:schemeClr val="accent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WealthEngine</a:t>
            </a:r>
            <a:endParaRPr lang="en-US" sz="8000" b="1" dirty="0">
              <a:solidFill>
                <a:schemeClr val="accent1"/>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203079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0421938" cy="6942138"/>
          </a:xfrm>
        </p:spPr>
      </p:pic>
      <p:sp>
        <p:nvSpPr>
          <p:cNvPr id="2" name="Rectangle 1"/>
          <p:cNvSpPr/>
          <p:nvPr/>
        </p:nvSpPr>
        <p:spPr>
          <a:xfrm>
            <a:off x="77769" y="137037"/>
            <a:ext cx="4479327" cy="1107996"/>
          </a:xfrm>
          <a:prstGeom prst="rect">
            <a:avLst/>
          </a:prstGeom>
        </p:spPr>
        <p:txBody>
          <a:bodyPr wrap="square">
            <a:spAutoFit/>
          </a:bodyPr>
          <a:lstStyle/>
          <a:p>
            <a:pPr algn="ctr"/>
            <a:r>
              <a:rPr lang="en-US" sz="6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Questions?</a:t>
            </a:r>
          </a:p>
        </p:txBody>
      </p:sp>
    </p:spTree>
    <p:extLst>
      <p:ext uri="{BB962C8B-B14F-4D97-AF65-F5344CB8AC3E}">
        <p14:creationId xmlns:p14="http://schemas.microsoft.com/office/powerpoint/2010/main" val="19890635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44000" cy="6637130"/>
          </a:xfrm>
          <a:prstGeom prst="rect">
            <a:avLst/>
          </a:prstGeom>
        </p:spPr>
      </p:pic>
      <p:pic>
        <p:nvPicPr>
          <p:cNvPr id="7" name="Picture 6"/>
          <p:cNvPicPr>
            <a:picLocks noChangeAspect="1"/>
          </p:cNvPicPr>
          <p:nvPr/>
        </p:nvPicPr>
        <p:blipFill>
          <a:blip r:embed="rId4"/>
          <a:stretch>
            <a:fillRect/>
          </a:stretch>
        </p:blipFill>
        <p:spPr>
          <a:xfrm>
            <a:off x="-1" y="6509031"/>
            <a:ext cx="1838759" cy="360012"/>
          </a:xfrm>
          <a:prstGeom prst="rect">
            <a:avLst/>
          </a:prstGeom>
        </p:spPr>
      </p:pic>
      <p:pic>
        <p:nvPicPr>
          <p:cNvPr id="8" name="Picture 7"/>
          <p:cNvPicPr>
            <a:picLocks noChangeAspect="1"/>
          </p:cNvPicPr>
          <p:nvPr/>
        </p:nvPicPr>
        <p:blipFill>
          <a:blip r:embed="rId5"/>
          <a:stretch>
            <a:fillRect/>
          </a:stretch>
        </p:blipFill>
        <p:spPr>
          <a:xfrm>
            <a:off x="1827154" y="6513443"/>
            <a:ext cx="1903332" cy="355600"/>
          </a:xfrm>
          <a:prstGeom prst="rect">
            <a:avLst/>
          </a:prstGeom>
        </p:spPr>
      </p:pic>
      <p:pic>
        <p:nvPicPr>
          <p:cNvPr id="9" name="Picture 8"/>
          <p:cNvPicPr>
            <a:picLocks noChangeAspect="1"/>
          </p:cNvPicPr>
          <p:nvPr/>
        </p:nvPicPr>
        <p:blipFill>
          <a:blip r:embed="rId6"/>
          <a:stretch>
            <a:fillRect/>
          </a:stretch>
        </p:blipFill>
        <p:spPr>
          <a:xfrm>
            <a:off x="3719999" y="6509853"/>
            <a:ext cx="1903332" cy="355600"/>
          </a:xfrm>
          <a:prstGeom prst="rect">
            <a:avLst/>
          </a:prstGeom>
        </p:spPr>
      </p:pic>
      <p:pic>
        <p:nvPicPr>
          <p:cNvPr id="10" name="Picture 9"/>
          <p:cNvPicPr>
            <a:picLocks noChangeAspect="1"/>
          </p:cNvPicPr>
          <p:nvPr/>
        </p:nvPicPr>
        <p:blipFill>
          <a:blip r:embed="rId7"/>
          <a:stretch>
            <a:fillRect/>
          </a:stretch>
        </p:blipFill>
        <p:spPr>
          <a:xfrm>
            <a:off x="5617817" y="6513442"/>
            <a:ext cx="1903332" cy="355600"/>
          </a:xfrm>
          <a:prstGeom prst="rect">
            <a:avLst/>
          </a:prstGeom>
        </p:spPr>
      </p:pic>
      <p:pic>
        <p:nvPicPr>
          <p:cNvPr id="11" name="Picture 10"/>
          <p:cNvPicPr>
            <a:picLocks noChangeAspect="1"/>
          </p:cNvPicPr>
          <p:nvPr/>
        </p:nvPicPr>
        <p:blipFill>
          <a:blip r:embed="rId8"/>
          <a:stretch>
            <a:fillRect/>
          </a:stretch>
        </p:blipFill>
        <p:spPr>
          <a:xfrm>
            <a:off x="7516743" y="6513443"/>
            <a:ext cx="1638300" cy="355600"/>
          </a:xfrm>
          <a:prstGeom prst="rect">
            <a:avLst/>
          </a:prstGeom>
        </p:spPr>
      </p:pic>
      <p:pic>
        <p:nvPicPr>
          <p:cNvPr id="8194" name="Picture 2" descr="M:\Photos &amp; Graphics\Program-Specific Images\JCamp 180\Events &amp; Conferences\Conference 2012 - Camp Pics\Conference 2012 - Camp Pics\B'nai B'rith Camp\dsc_2129-w800-h6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127" y="389965"/>
            <a:ext cx="9107872" cy="610227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36127" y="0"/>
            <a:ext cx="5721722" cy="2286000"/>
          </a:xfrm>
          <a:solidFill>
            <a:schemeClr val="lt1">
              <a:alpha val="53000"/>
            </a:schemeClr>
          </a:solidFill>
        </p:spPr>
        <p:style>
          <a:lnRef idx="2">
            <a:schemeClr val="accent1"/>
          </a:lnRef>
          <a:fillRef idx="1">
            <a:schemeClr val="lt1"/>
          </a:fillRef>
          <a:effectRef idx="0">
            <a:schemeClr val="accent1"/>
          </a:effectRef>
          <a:fontRef idx="minor">
            <a:schemeClr val="dk1"/>
          </a:fontRef>
        </p:style>
        <p:txBody>
          <a:bodyPr>
            <a:normAutofit fontScale="90000"/>
          </a:bodyPr>
          <a:lstStyle/>
          <a:p>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Barbara Gordon</a:t>
            </a: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err="1"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B’nia</a:t>
            </a: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B’rith Camp</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Oregon </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endPar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827569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043" y="0"/>
            <a:ext cx="9144000" cy="6637130"/>
          </a:xfrm>
          <a:prstGeom prst="rect">
            <a:avLst/>
          </a:prstGeom>
        </p:spPr>
      </p:pic>
      <p:pic>
        <p:nvPicPr>
          <p:cNvPr id="7" name="Picture 6"/>
          <p:cNvPicPr>
            <a:picLocks noChangeAspect="1"/>
          </p:cNvPicPr>
          <p:nvPr/>
        </p:nvPicPr>
        <p:blipFill>
          <a:blip r:embed="rId4"/>
          <a:stretch>
            <a:fillRect/>
          </a:stretch>
        </p:blipFill>
        <p:spPr>
          <a:xfrm>
            <a:off x="-1" y="6509031"/>
            <a:ext cx="1838759" cy="360012"/>
          </a:xfrm>
          <a:prstGeom prst="rect">
            <a:avLst/>
          </a:prstGeom>
        </p:spPr>
      </p:pic>
      <p:pic>
        <p:nvPicPr>
          <p:cNvPr id="8" name="Picture 7"/>
          <p:cNvPicPr>
            <a:picLocks noChangeAspect="1"/>
          </p:cNvPicPr>
          <p:nvPr/>
        </p:nvPicPr>
        <p:blipFill>
          <a:blip r:embed="rId5"/>
          <a:stretch>
            <a:fillRect/>
          </a:stretch>
        </p:blipFill>
        <p:spPr>
          <a:xfrm>
            <a:off x="1827154" y="6513443"/>
            <a:ext cx="1903332" cy="355600"/>
          </a:xfrm>
          <a:prstGeom prst="rect">
            <a:avLst/>
          </a:prstGeom>
        </p:spPr>
      </p:pic>
      <p:pic>
        <p:nvPicPr>
          <p:cNvPr id="9" name="Picture 8"/>
          <p:cNvPicPr>
            <a:picLocks noChangeAspect="1"/>
          </p:cNvPicPr>
          <p:nvPr/>
        </p:nvPicPr>
        <p:blipFill>
          <a:blip r:embed="rId6"/>
          <a:stretch>
            <a:fillRect/>
          </a:stretch>
        </p:blipFill>
        <p:spPr>
          <a:xfrm>
            <a:off x="3719999" y="6509853"/>
            <a:ext cx="1903332" cy="355600"/>
          </a:xfrm>
          <a:prstGeom prst="rect">
            <a:avLst/>
          </a:prstGeom>
        </p:spPr>
      </p:pic>
      <p:pic>
        <p:nvPicPr>
          <p:cNvPr id="10" name="Picture 9"/>
          <p:cNvPicPr>
            <a:picLocks noChangeAspect="1"/>
          </p:cNvPicPr>
          <p:nvPr/>
        </p:nvPicPr>
        <p:blipFill>
          <a:blip r:embed="rId7"/>
          <a:stretch>
            <a:fillRect/>
          </a:stretch>
        </p:blipFill>
        <p:spPr>
          <a:xfrm>
            <a:off x="5617817" y="6513442"/>
            <a:ext cx="1903332" cy="355600"/>
          </a:xfrm>
          <a:prstGeom prst="rect">
            <a:avLst/>
          </a:prstGeom>
        </p:spPr>
      </p:pic>
      <p:pic>
        <p:nvPicPr>
          <p:cNvPr id="11" name="Picture 10"/>
          <p:cNvPicPr>
            <a:picLocks noChangeAspect="1"/>
          </p:cNvPicPr>
          <p:nvPr/>
        </p:nvPicPr>
        <p:blipFill>
          <a:blip r:embed="rId8"/>
          <a:stretch>
            <a:fillRect/>
          </a:stretch>
        </p:blipFill>
        <p:spPr>
          <a:xfrm>
            <a:off x="7516743" y="6513443"/>
            <a:ext cx="1638300" cy="355600"/>
          </a:xfrm>
          <a:prstGeom prst="rect">
            <a:avLst/>
          </a:prstGeom>
        </p:spPr>
      </p:pic>
      <p:sp>
        <p:nvSpPr>
          <p:cNvPr id="5" name="Title 4"/>
          <p:cNvSpPr>
            <a:spLocks noGrp="1"/>
          </p:cNvSpPr>
          <p:nvPr>
            <p:ph type="title"/>
          </p:nvPr>
        </p:nvSpPr>
        <p:spPr>
          <a:xfrm>
            <a:off x="457200" y="617536"/>
            <a:ext cx="7611035" cy="2865251"/>
          </a:xfrm>
        </p:spPr>
        <p:txBody>
          <a:bodyPr>
            <a:normAutofit fontScale="90000"/>
          </a:bodyPr>
          <a:lstStyle/>
          <a:p>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Lesley </a:t>
            </a:r>
            <a:r>
              <a:rPr lang="en-US" b="1" dirty="0" err="1">
                <a:effectLst>
                  <a:outerShdw blurRad="38100" dist="38100" dir="2700000" algn="tl">
                    <a:srgbClr val="000000">
                      <a:alpha val="43137"/>
                    </a:srgbClr>
                  </a:outerShdw>
                </a:effectLst>
                <a:latin typeface="MV Boli" panose="02000500030200090000" pitchFamily="2" charset="0"/>
                <a:cs typeface="MV Boli" panose="02000500030200090000" pitchFamily="2" charset="0"/>
              </a:rPr>
              <a:t>Plachta</a:t>
            </a: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Sarah </a:t>
            </a: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Donner</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Camp </a:t>
            </a:r>
            <a:r>
              <a:rPr lang="en-US" b="1" dirty="0" err="1"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Alonim</a:t>
            </a: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California</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endPar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pic>
        <p:nvPicPr>
          <p:cNvPr id="717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021781"/>
            <a:ext cx="9144000" cy="3521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46275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637130"/>
          </a:xfrm>
          <a:prstGeom prst="rect">
            <a:avLst/>
          </a:prstGeom>
        </p:spPr>
      </p:pic>
      <p:pic>
        <p:nvPicPr>
          <p:cNvPr id="7" name="Picture 6"/>
          <p:cNvPicPr>
            <a:picLocks noChangeAspect="1"/>
          </p:cNvPicPr>
          <p:nvPr/>
        </p:nvPicPr>
        <p:blipFill>
          <a:blip r:embed="rId4"/>
          <a:stretch>
            <a:fillRect/>
          </a:stretch>
        </p:blipFill>
        <p:spPr>
          <a:xfrm>
            <a:off x="-1" y="6509031"/>
            <a:ext cx="1838759" cy="360012"/>
          </a:xfrm>
          <a:prstGeom prst="rect">
            <a:avLst/>
          </a:prstGeom>
        </p:spPr>
      </p:pic>
      <p:pic>
        <p:nvPicPr>
          <p:cNvPr id="8" name="Picture 7"/>
          <p:cNvPicPr>
            <a:picLocks noChangeAspect="1"/>
          </p:cNvPicPr>
          <p:nvPr/>
        </p:nvPicPr>
        <p:blipFill>
          <a:blip r:embed="rId5"/>
          <a:stretch>
            <a:fillRect/>
          </a:stretch>
        </p:blipFill>
        <p:spPr>
          <a:xfrm>
            <a:off x="1827154" y="6513443"/>
            <a:ext cx="1903332" cy="355600"/>
          </a:xfrm>
          <a:prstGeom prst="rect">
            <a:avLst/>
          </a:prstGeom>
        </p:spPr>
      </p:pic>
      <p:pic>
        <p:nvPicPr>
          <p:cNvPr id="9" name="Picture 8"/>
          <p:cNvPicPr>
            <a:picLocks noChangeAspect="1"/>
          </p:cNvPicPr>
          <p:nvPr/>
        </p:nvPicPr>
        <p:blipFill>
          <a:blip r:embed="rId6"/>
          <a:stretch>
            <a:fillRect/>
          </a:stretch>
        </p:blipFill>
        <p:spPr>
          <a:xfrm>
            <a:off x="3719999" y="6509853"/>
            <a:ext cx="1903332" cy="355600"/>
          </a:xfrm>
          <a:prstGeom prst="rect">
            <a:avLst/>
          </a:prstGeom>
        </p:spPr>
      </p:pic>
      <p:pic>
        <p:nvPicPr>
          <p:cNvPr id="10" name="Picture 9"/>
          <p:cNvPicPr>
            <a:picLocks noChangeAspect="1"/>
          </p:cNvPicPr>
          <p:nvPr/>
        </p:nvPicPr>
        <p:blipFill>
          <a:blip r:embed="rId7"/>
          <a:stretch>
            <a:fillRect/>
          </a:stretch>
        </p:blipFill>
        <p:spPr>
          <a:xfrm>
            <a:off x="5617817" y="6513442"/>
            <a:ext cx="1903332" cy="355600"/>
          </a:xfrm>
          <a:prstGeom prst="rect">
            <a:avLst/>
          </a:prstGeom>
        </p:spPr>
      </p:pic>
      <p:pic>
        <p:nvPicPr>
          <p:cNvPr id="11" name="Picture 10"/>
          <p:cNvPicPr>
            <a:picLocks noChangeAspect="1"/>
          </p:cNvPicPr>
          <p:nvPr/>
        </p:nvPicPr>
        <p:blipFill>
          <a:blip r:embed="rId8"/>
          <a:stretch>
            <a:fillRect/>
          </a:stretch>
        </p:blipFill>
        <p:spPr>
          <a:xfrm>
            <a:off x="7516743" y="6513443"/>
            <a:ext cx="1638300" cy="355600"/>
          </a:xfrm>
          <a:prstGeom prst="rect">
            <a:avLst/>
          </a:prstGeom>
        </p:spPr>
      </p:pic>
      <p:pic>
        <p:nvPicPr>
          <p:cNvPr id="9218" name="Picture 2" descr="M:\Photos &amp; Graphics\Program-Specific Images\JCamp 180\Events &amp; Conferences\Conference 2010 - Camp Pics\Camp Seneca Lake\cslalumnireunion.dedications_019.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0"/>
            <a:ext cx="9144000" cy="650903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556865" y="3576917"/>
            <a:ext cx="8229600" cy="3292125"/>
          </a:xfrm>
        </p:spPr>
        <p:txBody>
          <a:bodyPr/>
          <a:lstStyle/>
          <a:p>
            <a:r>
              <a:rPr lang="en-US" b="1" dirty="0">
                <a:solidFill>
                  <a:srgbClr val="FFC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a:solidFill>
                  <a:srgbClr val="FFC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i="1" dirty="0">
                <a:solidFill>
                  <a:srgbClr val="FFC000"/>
                </a:solidFill>
                <a:effectLst>
                  <a:outerShdw blurRad="38100" dist="38100" dir="2700000" algn="tl">
                    <a:srgbClr val="000000">
                      <a:alpha val="43137"/>
                    </a:srgbClr>
                  </a:outerShdw>
                </a:effectLst>
              </a:rPr>
              <a:t>Staci Hiller</a:t>
            </a:r>
            <a:r>
              <a:rPr lang="en-US" b="1" dirty="0" smtClean="0">
                <a:solidFill>
                  <a:srgbClr val="FFC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smtClean="0">
                <a:solidFill>
                  <a:srgbClr val="FFC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solidFill>
                  <a:srgbClr val="FFC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Camp </a:t>
            </a:r>
            <a:r>
              <a:rPr lang="en-US" b="1" dirty="0">
                <a:solidFill>
                  <a:srgbClr val="FFC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Seneca </a:t>
            </a:r>
            <a:r>
              <a:rPr lang="en-US" b="1" dirty="0" smtClean="0">
                <a:solidFill>
                  <a:srgbClr val="FFC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Lake</a:t>
            </a:r>
            <a:br>
              <a:rPr lang="en-US" b="1" dirty="0" smtClean="0">
                <a:solidFill>
                  <a:srgbClr val="FFC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solidFill>
                  <a:srgbClr val="FFC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New York</a:t>
            </a:r>
            <a:endParaRPr lang="en-US" b="1" i="1" dirty="0">
              <a:solidFill>
                <a:srgbClr val="FFC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124630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54113"/>
            <a:ext cx="9144000" cy="6637130"/>
          </a:xfrm>
          <a:prstGeom prst="rect">
            <a:avLst/>
          </a:prstGeom>
        </p:spPr>
      </p:pic>
      <p:pic>
        <p:nvPicPr>
          <p:cNvPr id="7" name="Picture 6"/>
          <p:cNvPicPr>
            <a:picLocks noChangeAspect="1"/>
          </p:cNvPicPr>
          <p:nvPr/>
        </p:nvPicPr>
        <p:blipFill>
          <a:blip r:embed="rId4"/>
          <a:stretch>
            <a:fillRect/>
          </a:stretch>
        </p:blipFill>
        <p:spPr>
          <a:xfrm>
            <a:off x="-1" y="6509031"/>
            <a:ext cx="1838759" cy="360012"/>
          </a:xfrm>
          <a:prstGeom prst="rect">
            <a:avLst/>
          </a:prstGeom>
        </p:spPr>
      </p:pic>
      <p:pic>
        <p:nvPicPr>
          <p:cNvPr id="8" name="Picture 7"/>
          <p:cNvPicPr>
            <a:picLocks noChangeAspect="1"/>
          </p:cNvPicPr>
          <p:nvPr/>
        </p:nvPicPr>
        <p:blipFill>
          <a:blip r:embed="rId5"/>
          <a:stretch>
            <a:fillRect/>
          </a:stretch>
        </p:blipFill>
        <p:spPr>
          <a:xfrm>
            <a:off x="1827154" y="6513443"/>
            <a:ext cx="1903332" cy="355600"/>
          </a:xfrm>
          <a:prstGeom prst="rect">
            <a:avLst/>
          </a:prstGeom>
        </p:spPr>
      </p:pic>
      <p:pic>
        <p:nvPicPr>
          <p:cNvPr id="9" name="Picture 8"/>
          <p:cNvPicPr>
            <a:picLocks noChangeAspect="1"/>
          </p:cNvPicPr>
          <p:nvPr/>
        </p:nvPicPr>
        <p:blipFill>
          <a:blip r:embed="rId6"/>
          <a:stretch>
            <a:fillRect/>
          </a:stretch>
        </p:blipFill>
        <p:spPr>
          <a:xfrm>
            <a:off x="3719999" y="6509853"/>
            <a:ext cx="1903332" cy="355600"/>
          </a:xfrm>
          <a:prstGeom prst="rect">
            <a:avLst/>
          </a:prstGeom>
        </p:spPr>
      </p:pic>
      <p:pic>
        <p:nvPicPr>
          <p:cNvPr id="10" name="Picture 9"/>
          <p:cNvPicPr>
            <a:picLocks noChangeAspect="1"/>
          </p:cNvPicPr>
          <p:nvPr/>
        </p:nvPicPr>
        <p:blipFill>
          <a:blip r:embed="rId7"/>
          <a:stretch>
            <a:fillRect/>
          </a:stretch>
        </p:blipFill>
        <p:spPr>
          <a:xfrm>
            <a:off x="5617817" y="6513442"/>
            <a:ext cx="1903332" cy="355600"/>
          </a:xfrm>
          <a:prstGeom prst="rect">
            <a:avLst/>
          </a:prstGeom>
        </p:spPr>
      </p:pic>
      <p:pic>
        <p:nvPicPr>
          <p:cNvPr id="11" name="Picture 10"/>
          <p:cNvPicPr>
            <a:picLocks noChangeAspect="1"/>
          </p:cNvPicPr>
          <p:nvPr/>
        </p:nvPicPr>
        <p:blipFill>
          <a:blip r:embed="rId8"/>
          <a:stretch>
            <a:fillRect/>
          </a:stretch>
        </p:blipFill>
        <p:spPr>
          <a:xfrm>
            <a:off x="7516743" y="6513443"/>
            <a:ext cx="1638300" cy="355600"/>
          </a:xfrm>
          <a:prstGeom prst="rect">
            <a:avLst/>
          </a:prstGeom>
        </p:spPr>
      </p:pic>
      <p:pic>
        <p:nvPicPr>
          <p:cNvPr id="4098" name="Picture 2" descr="M:\Photos &amp; Graphics\Program-Specific Images\JCamp 180\Events &amp; Conferences\Conference 2013 - Camp Pics\Camp Kinder Ring\dsc_0567-w1200-h12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57855"/>
            <a:ext cx="9110929" cy="60511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518329" y="3039035"/>
            <a:ext cx="6306671" cy="3515777"/>
          </a:xfrm>
          <a:solidFill>
            <a:schemeClr val="lt1">
              <a:alpha val="55000"/>
            </a:schemeClr>
          </a:solidFill>
        </p:spPr>
        <p:style>
          <a:lnRef idx="2">
            <a:schemeClr val="accent2"/>
          </a:lnRef>
          <a:fillRef idx="1">
            <a:schemeClr val="lt1"/>
          </a:fillRef>
          <a:effectRef idx="0">
            <a:schemeClr val="accent2"/>
          </a:effectRef>
          <a:fontRef idx="minor">
            <a:schemeClr val="dk1"/>
          </a:fontRef>
        </p:style>
        <p:txBody>
          <a:bodyPr>
            <a:normAutofit/>
          </a:bodyPr>
          <a:lstStyle/>
          <a:p>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Ellen Goldstein </a:t>
            </a:r>
            <a:b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i="1" dirty="0" smtClean="0">
                <a:effectLst>
                  <a:outerShdw blurRad="38100" dist="38100" dir="2700000" algn="tl">
                    <a:srgbClr val="000000">
                      <a:alpha val="43137"/>
                    </a:srgbClr>
                  </a:outerShdw>
                </a:effectLst>
                <a:latin typeface="Arial Rounded MT Bold" panose="020F0704030504030204" pitchFamily="34" charset="0"/>
              </a:rPr>
              <a:t>Marty </a:t>
            </a:r>
            <a:r>
              <a:rPr lang="en-US" i="1" dirty="0" err="1" smtClean="0">
                <a:effectLst>
                  <a:outerShdw blurRad="38100" dist="38100" dir="2700000" algn="tl">
                    <a:srgbClr val="000000">
                      <a:alpha val="43137"/>
                    </a:srgbClr>
                  </a:outerShdw>
                </a:effectLst>
                <a:latin typeface="Arial Rounded MT Bold" panose="020F0704030504030204" pitchFamily="34" charset="0"/>
              </a:rPr>
              <a:t>Krupnick</a:t>
            </a:r>
            <a:r>
              <a:rPr lang="en-US" i="1" dirty="0">
                <a:effectLst>
                  <a:outerShdw blurRad="38100" dist="38100" dir="2700000" algn="tl">
                    <a:srgbClr val="000000">
                      <a:alpha val="43137"/>
                    </a:srgbClr>
                  </a:outerShdw>
                </a:effectLst>
                <a:latin typeface="Arial Rounded MT Bold" panose="020F0704030504030204" pitchFamily="34" charset="0"/>
              </a:rPr>
              <a:t/>
            </a:r>
            <a:br>
              <a:rPr lang="en-US" i="1" dirty="0">
                <a:effectLst>
                  <a:outerShdw blurRad="38100" dist="38100" dir="2700000" algn="tl">
                    <a:srgbClr val="000000">
                      <a:alpha val="43137"/>
                    </a:srgbClr>
                  </a:outerShdw>
                </a:effectLst>
                <a:latin typeface="Arial Rounded MT Bold" panose="020F0704030504030204" pitchFamily="34" charset="0"/>
              </a:rPr>
            </a:br>
            <a:r>
              <a:rPr lang="en-US" i="1" dirty="0" smtClean="0">
                <a:effectLst>
                  <a:outerShdw blurRad="38100" dist="38100" dir="2700000" algn="tl">
                    <a:srgbClr val="000000">
                      <a:alpha val="43137"/>
                    </a:srgbClr>
                  </a:outerShdw>
                </a:effectLst>
                <a:latin typeface="Arial Rounded MT Bold" panose="020F0704030504030204" pitchFamily="34" charset="0"/>
              </a:rPr>
              <a:t>Marc Rauch</a:t>
            </a: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Camp </a:t>
            </a: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Kinder </a:t>
            </a: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Ring</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New York</a:t>
            </a:r>
            <a:endParaRPr lang="en-US" b="1" i="1" dirty="0">
              <a:effectLst>
                <a:outerShdw blurRad="38100" dist="38100" dir="2700000" algn="tl">
                  <a:srgbClr val="000000">
                    <a:alpha val="43137"/>
                  </a:srgbClr>
                </a:outerShdw>
              </a:effectLst>
              <a:latin typeface="Arial Rounded MT Bold" panose="020F0704030504030204" pitchFamily="34" charset="0"/>
              <a:cs typeface="MV Boli" panose="02000500030200090000" pitchFamily="2" charset="0"/>
            </a:endParaRPr>
          </a:p>
        </p:txBody>
      </p:sp>
    </p:spTree>
    <p:extLst>
      <p:ext uri="{BB962C8B-B14F-4D97-AF65-F5344CB8AC3E}">
        <p14:creationId xmlns:p14="http://schemas.microsoft.com/office/powerpoint/2010/main" val="40176257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043" y="0"/>
            <a:ext cx="9144000" cy="6637130"/>
          </a:xfrm>
          <a:prstGeom prst="rect">
            <a:avLst/>
          </a:prstGeom>
        </p:spPr>
      </p:pic>
      <p:pic>
        <p:nvPicPr>
          <p:cNvPr id="7" name="Picture 6"/>
          <p:cNvPicPr>
            <a:picLocks noChangeAspect="1"/>
          </p:cNvPicPr>
          <p:nvPr/>
        </p:nvPicPr>
        <p:blipFill>
          <a:blip r:embed="rId4"/>
          <a:stretch>
            <a:fillRect/>
          </a:stretch>
        </p:blipFill>
        <p:spPr>
          <a:xfrm>
            <a:off x="-1" y="6509031"/>
            <a:ext cx="1838759" cy="360012"/>
          </a:xfrm>
          <a:prstGeom prst="rect">
            <a:avLst/>
          </a:prstGeom>
        </p:spPr>
      </p:pic>
      <p:pic>
        <p:nvPicPr>
          <p:cNvPr id="8" name="Picture 7"/>
          <p:cNvPicPr>
            <a:picLocks noChangeAspect="1"/>
          </p:cNvPicPr>
          <p:nvPr/>
        </p:nvPicPr>
        <p:blipFill>
          <a:blip r:embed="rId5"/>
          <a:stretch>
            <a:fillRect/>
          </a:stretch>
        </p:blipFill>
        <p:spPr>
          <a:xfrm>
            <a:off x="1827154" y="6513443"/>
            <a:ext cx="1903332" cy="355600"/>
          </a:xfrm>
          <a:prstGeom prst="rect">
            <a:avLst/>
          </a:prstGeom>
        </p:spPr>
      </p:pic>
      <p:pic>
        <p:nvPicPr>
          <p:cNvPr id="9" name="Picture 8"/>
          <p:cNvPicPr>
            <a:picLocks noChangeAspect="1"/>
          </p:cNvPicPr>
          <p:nvPr/>
        </p:nvPicPr>
        <p:blipFill>
          <a:blip r:embed="rId6"/>
          <a:stretch>
            <a:fillRect/>
          </a:stretch>
        </p:blipFill>
        <p:spPr>
          <a:xfrm>
            <a:off x="3719999" y="6509853"/>
            <a:ext cx="1903332" cy="355600"/>
          </a:xfrm>
          <a:prstGeom prst="rect">
            <a:avLst/>
          </a:prstGeom>
        </p:spPr>
      </p:pic>
      <p:pic>
        <p:nvPicPr>
          <p:cNvPr id="10" name="Picture 9"/>
          <p:cNvPicPr>
            <a:picLocks noChangeAspect="1"/>
          </p:cNvPicPr>
          <p:nvPr/>
        </p:nvPicPr>
        <p:blipFill>
          <a:blip r:embed="rId7"/>
          <a:stretch>
            <a:fillRect/>
          </a:stretch>
        </p:blipFill>
        <p:spPr>
          <a:xfrm>
            <a:off x="5617817" y="6513442"/>
            <a:ext cx="1903332" cy="355600"/>
          </a:xfrm>
          <a:prstGeom prst="rect">
            <a:avLst/>
          </a:prstGeom>
        </p:spPr>
      </p:pic>
      <p:pic>
        <p:nvPicPr>
          <p:cNvPr id="11" name="Picture 10"/>
          <p:cNvPicPr>
            <a:picLocks noChangeAspect="1"/>
          </p:cNvPicPr>
          <p:nvPr/>
        </p:nvPicPr>
        <p:blipFill>
          <a:blip r:embed="rId8"/>
          <a:stretch>
            <a:fillRect/>
          </a:stretch>
        </p:blipFill>
        <p:spPr>
          <a:xfrm>
            <a:off x="7516743" y="6513443"/>
            <a:ext cx="1638300" cy="355600"/>
          </a:xfrm>
          <a:prstGeom prst="rect">
            <a:avLst/>
          </a:prstGeom>
        </p:spPr>
      </p:pic>
      <p:pic>
        <p:nvPicPr>
          <p:cNvPr id="5122" name="Picture 2" descr="M:\Photos &amp; Graphics\Program-Specific Images\JCamp 180\Events &amp; Conferences\Conference 2013 - Camp Pics\Camp Pembroke\dsc_2069-w1200-h12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143" y="0"/>
            <a:ext cx="9531615" cy="637029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2093020" y="4286553"/>
            <a:ext cx="5543625" cy="2582490"/>
          </a:xfrm>
          <a:solidFill>
            <a:schemeClr val="lt1">
              <a:alpha val="36000"/>
            </a:schemeClr>
          </a:solidFill>
        </p:spPr>
        <p:style>
          <a:lnRef idx="2">
            <a:schemeClr val="accent2"/>
          </a:lnRef>
          <a:fillRef idx="1">
            <a:schemeClr val="lt1"/>
          </a:fillRef>
          <a:effectRef idx="0">
            <a:schemeClr val="accent2"/>
          </a:effectRef>
          <a:fontRef idx="minor">
            <a:schemeClr val="dk1"/>
          </a:fontRef>
        </p:style>
        <p:txBody>
          <a:bodyPr>
            <a:normAutofit fontScale="90000"/>
          </a:bodyPr>
          <a:lstStyle/>
          <a:p>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Susan </a:t>
            </a:r>
            <a:r>
              <a:rPr lang="en-US" b="1" dirty="0" err="1">
                <a:effectLst>
                  <a:outerShdw blurRad="38100" dist="38100" dir="2700000" algn="tl">
                    <a:srgbClr val="000000">
                      <a:alpha val="43137"/>
                    </a:srgbClr>
                  </a:outerShdw>
                </a:effectLst>
                <a:latin typeface="MV Boli" panose="02000500030200090000" pitchFamily="2" charset="0"/>
                <a:cs typeface="MV Boli" panose="02000500030200090000" pitchFamily="2" charset="0"/>
              </a:rPr>
              <a:t>Callum</a:t>
            </a: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Camp </a:t>
            </a: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Pembroke</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Massachusetts </a:t>
            </a: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endPar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0128839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637130"/>
          </a:xfrm>
          <a:prstGeom prst="rect">
            <a:avLst/>
          </a:prstGeom>
        </p:spPr>
      </p:pic>
      <p:pic>
        <p:nvPicPr>
          <p:cNvPr id="7" name="Picture 6"/>
          <p:cNvPicPr>
            <a:picLocks noChangeAspect="1"/>
          </p:cNvPicPr>
          <p:nvPr/>
        </p:nvPicPr>
        <p:blipFill>
          <a:blip r:embed="rId4"/>
          <a:stretch>
            <a:fillRect/>
          </a:stretch>
        </p:blipFill>
        <p:spPr>
          <a:xfrm>
            <a:off x="-1" y="6509031"/>
            <a:ext cx="1838759" cy="360012"/>
          </a:xfrm>
          <a:prstGeom prst="rect">
            <a:avLst/>
          </a:prstGeom>
        </p:spPr>
      </p:pic>
      <p:pic>
        <p:nvPicPr>
          <p:cNvPr id="8" name="Picture 7"/>
          <p:cNvPicPr>
            <a:picLocks noChangeAspect="1"/>
          </p:cNvPicPr>
          <p:nvPr/>
        </p:nvPicPr>
        <p:blipFill>
          <a:blip r:embed="rId5"/>
          <a:stretch>
            <a:fillRect/>
          </a:stretch>
        </p:blipFill>
        <p:spPr>
          <a:xfrm>
            <a:off x="1827154" y="6513443"/>
            <a:ext cx="1903332" cy="355600"/>
          </a:xfrm>
          <a:prstGeom prst="rect">
            <a:avLst/>
          </a:prstGeom>
        </p:spPr>
      </p:pic>
      <p:pic>
        <p:nvPicPr>
          <p:cNvPr id="9" name="Picture 8"/>
          <p:cNvPicPr>
            <a:picLocks noChangeAspect="1"/>
          </p:cNvPicPr>
          <p:nvPr/>
        </p:nvPicPr>
        <p:blipFill>
          <a:blip r:embed="rId6"/>
          <a:stretch>
            <a:fillRect/>
          </a:stretch>
        </p:blipFill>
        <p:spPr>
          <a:xfrm>
            <a:off x="3719999" y="6509853"/>
            <a:ext cx="1903332" cy="355600"/>
          </a:xfrm>
          <a:prstGeom prst="rect">
            <a:avLst/>
          </a:prstGeom>
        </p:spPr>
      </p:pic>
      <p:pic>
        <p:nvPicPr>
          <p:cNvPr id="10" name="Picture 9"/>
          <p:cNvPicPr>
            <a:picLocks noChangeAspect="1"/>
          </p:cNvPicPr>
          <p:nvPr/>
        </p:nvPicPr>
        <p:blipFill>
          <a:blip r:embed="rId7"/>
          <a:stretch>
            <a:fillRect/>
          </a:stretch>
        </p:blipFill>
        <p:spPr>
          <a:xfrm>
            <a:off x="5617817" y="6513442"/>
            <a:ext cx="1903332" cy="355600"/>
          </a:xfrm>
          <a:prstGeom prst="rect">
            <a:avLst/>
          </a:prstGeom>
        </p:spPr>
      </p:pic>
      <p:pic>
        <p:nvPicPr>
          <p:cNvPr id="11" name="Picture 10"/>
          <p:cNvPicPr>
            <a:picLocks noChangeAspect="1"/>
          </p:cNvPicPr>
          <p:nvPr/>
        </p:nvPicPr>
        <p:blipFill>
          <a:blip r:embed="rId8"/>
          <a:stretch>
            <a:fillRect/>
          </a:stretch>
        </p:blipFill>
        <p:spPr>
          <a:xfrm>
            <a:off x="7516743" y="6513443"/>
            <a:ext cx="1638300" cy="355600"/>
          </a:xfrm>
          <a:prstGeom prst="rect">
            <a:avLst/>
          </a:prstGeom>
        </p:spPr>
      </p:pic>
      <p:pic>
        <p:nvPicPr>
          <p:cNvPr id="6146" name="Picture 2" descr="M:\Photos &amp; Graphics\Program-Specific Images\JCamp 180\Events &amp; Conferences\Conference 2013 - Camp Pics\Camp Solomon Schechter\img_0030-w1200-h12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155259" y="242047"/>
            <a:ext cx="7032812" cy="3510710"/>
          </a:xfrm>
        </p:spPr>
        <p:txBody>
          <a:bodyPr>
            <a:normAutofit fontScale="90000"/>
          </a:bodyPr>
          <a:lstStyle/>
          <a:p>
            <a:r>
              <a:rPr lang="en-US" dirty="0" smtClean="0">
                <a:solidFill>
                  <a:srgbClr val="FFC000"/>
                </a:solidFill>
              </a:rPr>
              <a:t/>
            </a:r>
            <a:br>
              <a:rPr lang="en-US" dirty="0" smtClean="0">
                <a:solidFill>
                  <a:srgbClr val="FFC000"/>
                </a:solidFill>
              </a:rPr>
            </a:br>
            <a:r>
              <a:rPr lang="en-US" b="1" i="1" dirty="0" smtClean="0">
                <a:solidFill>
                  <a:srgbClr val="FFC000"/>
                </a:solidFill>
                <a:effectLst>
                  <a:outerShdw blurRad="38100" dist="38100" dir="2700000" algn="tl">
                    <a:srgbClr val="000000">
                      <a:alpha val="43137"/>
                    </a:srgbClr>
                  </a:outerShdw>
                </a:effectLst>
                <a:latin typeface="Arial Rounded MT Bold" panose="020F0704030504030204" pitchFamily="34" charset="0"/>
              </a:rPr>
              <a:t>Jef </a:t>
            </a:r>
            <a:r>
              <a:rPr lang="en-US" b="1" i="1" dirty="0">
                <a:solidFill>
                  <a:srgbClr val="FFC000"/>
                </a:solidFill>
                <a:effectLst>
                  <a:outerShdw blurRad="38100" dist="38100" dir="2700000" algn="tl">
                    <a:srgbClr val="000000">
                      <a:alpha val="43137"/>
                    </a:srgbClr>
                  </a:outerShdw>
                </a:effectLst>
                <a:latin typeface="Arial Rounded MT Bold" panose="020F0704030504030204" pitchFamily="34" charset="0"/>
              </a:rPr>
              <a:t>Nobbe</a:t>
            </a:r>
            <a:r>
              <a:rPr lang="en-US" b="1" i="1" dirty="0" smtClean="0">
                <a:solidFill>
                  <a:srgbClr val="FFC000"/>
                </a:solidFill>
                <a:effectLst>
                  <a:outerShdw blurRad="38100" dist="38100" dir="2700000" algn="tl">
                    <a:srgbClr val="000000">
                      <a:alpha val="43137"/>
                    </a:srgbClr>
                  </a:outerShdw>
                </a:effectLst>
                <a:latin typeface="Arial Rounded MT Bold" panose="020F0704030504030204" pitchFamily="34" charset="0"/>
                <a:cs typeface="MV Boli" panose="02000500030200090000" pitchFamily="2" charset="0"/>
              </a:rPr>
              <a:t/>
            </a:r>
            <a:br>
              <a:rPr lang="en-US" b="1" i="1" dirty="0" smtClean="0">
                <a:solidFill>
                  <a:srgbClr val="FFC000"/>
                </a:solidFill>
                <a:effectLst>
                  <a:outerShdw blurRad="38100" dist="38100" dir="2700000" algn="tl">
                    <a:srgbClr val="000000">
                      <a:alpha val="43137"/>
                    </a:srgbClr>
                  </a:outerShdw>
                </a:effectLst>
                <a:latin typeface="Arial Rounded MT Bold" panose="020F0704030504030204" pitchFamily="34" charset="0"/>
                <a:cs typeface="MV Boli" panose="02000500030200090000" pitchFamily="2" charset="0"/>
              </a:rPr>
            </a:br>
            <a:r>
              <a:rPr lang="en-US" b="1" i="1" dirty="0">
                <a:solidFill>
                  <a:srgbClr val="FFC000"/>
                </a:solidFill>
                <a:effectLst>
                  <a:outerShdw blurRad="38100" dist="38100" dir="2700000" algn="tl">
                    <a:srgbClr val="000000">
                      <a:alpha val="43137"/>
                    </a:srgbClr>
                  </a:outerShdw>
                </a:effectLst>
                <a:latin typeface="Arial Rounded MT Bold" panose="020F0704030504030204" pitchFamily="34" charset="0"/>
              </a:rPr>
              <a:t>Camp Solomon </a:t>
            </a:r>
            <a:r>
              <a:rPr lang="en-US" b="1" i="1" dirty="0" smtClean="0">
                <a:solidFill>
                  <a:srgbClr val="FFC000"/>
                </a:solidFill>
                <a:effectLst>
                  <a:outerShdw blurRad="38100" dist="38100" dir="2700000" algn="tl">
                    <a:srgbClr val="000000">
                      <a:alpha val="43137"/>
                    </a:srgbClr>
                  </a:outerShdw>
                </a:effectLst>
                <a:latin typeface="Arial Rounded MT Bold" panose="020F0704030504030204" pitchFamily="34" charset="0"/>
              </a:rPr>
              <a:t>Schechter, Washington</a:t>
            </a:r>
            <a:r>
              <a:rPr lang="en-US" dirty="0" smtClean="0">
                <a:solidFill>
                  <a:srgbClr val="FFC000"/>
                </a:solidFill>
              </a:rPr>
              <a:t/>
            </a:r>
            <a:br>
              <a:rPr lang="en-US" dirty="0" smtClean="0">
                <a:solidFill>
                  <a:srgbClr val="FFC000"/>
                </a:solidFill>
              </a:rPr>
            </a:br>
            <a:r>
              <a:rPr lang="en-US" dirty="0">
                <a:solidFill>
                  <a:srgbClr val="FFC000"/>
                </a:solidFill>
              </a:rPr>
              <a:t/>
            </a:r>
            <a:br>
              <a:rPr lang="en-US" dirty="0">
                <a:solidFill>
                  <a:srgbClr val="FFC000"/>
                </a:solidFill>
              </a:rPr>
            </a:br>
            <a:r>
              <a:rPr lang="en-US" dirty="0">
                <a:solidFill>
                  <a:srgbClr val="FFC000"/>
                </a:solidFill>
              </a:rPr>
              <a:t/>
            </a:r>
            <a:br>
              <a:rPr lang="en-US" dirty="0">
                <a:solidFill>
                  <a:srgbClr val="FFC000"/>
                </a:solidFill>
              </a:rPr>
            </a:br>
            <a:endParaRPr lang="en-US" b="1" dirty="0">
              <a:solidFill>
                <a:srgbClr val="FFC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8057253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043" y="0"/>
            <a:ext cx="9144000" cy="6637130"/>
          </a:xfrm>
          <a:prstGeom prst="rect">
            <a:avLst/>
          </a:prstGeom>
        </p:spPr>
      </p:pic>
      <p:pic>
        <p:nvPicPr>
          <p:cNvPr id="7" name="Picture 6"/>
          <p:cNvPicPr>
            <a:picLocks noChangeAspect="1"/>
          </p:cNvPicPr>
          <p:nvPr/>
        </p:nvPicPr>
        <p:blipFill>
          <a:blip r:embed="rId4"/>
          <a:stretch>
            <a:fillRect/>
          </a:stretch>
        </p:blipFill>
        <p:spPr>
          <a:xfrm>
            <a:off x="-1" y="6509031"/>
            <a:ext cx="1838759" cy="360012"/>
          </a:xfrm>
          <a:prstGeom prst="rect">
            <a:avLst/>
          </a:prstGeom>
        </p:spPr>
      </p:pic>
      <p:pic>
        <p:nvPicPr>
          <p:cNvPr id="8" name="Picture 7"/>
          <p:cNvPicPr>
            <a:picLocks noChangeAspect="1"/>
          </p:cNvPicPr>
          <p:nvPr/>
        </p:nvPicPr>
        <p:blipFill>
          <a:blip r:embed="rId5"/>
          <a:stretch>
            <a:fillRect/>
          </a:stretch>
        </p:blipFill>
        <p:spPr>
          <a:xfrm>
            <a:off x="1827154" y="6513443"/>
            <a:ext cx="1903332" cy="355600"/>
          </a:xfrm>
          <a:prstGeom prst="rect">
            <a:avLst/>
          </a:prstGeom>
        </p:spPr>
      </p:pic>
      <p:pic>
        <p:nvPicPr>
          <p:cNvPr id="9" name="Picture 8"/>
          <p:cNvPicPr>
            <a:picLocks noChangeAspect="1"/>
          </p:cNvPicPr>
          <p:nvPr/>
        </p:nvPicPr>
        <p:blipFill>
          <a:blip r:embed="rId6"/>
          <a:stretch>
            <a:fillRect/>
          </a:stretch>
        </p:blipFill>
        <p:spPr>
          <a:xfrm>
            <a:off x="3719999" y="6509853"/>
            <a:ext cx="1903332" cy="355600"/>
          </a:xfrm>
          <a:prstGeom prst="rect">
            <a:avLst/>
          </a:prstGeom>
        </p:spPr>
      </p:pic>
      <p:pic>
        <p:nvPicPr>
          <p:cNvPr id="10" name="Picture 9"/>
          <p:cNvPicPr>
            <a:picLocks noChangeAspect="1"/>
          </p:cNvPicPr>
          <p:nvPr/>
        </p:nvPicPr>
        <p:blipFill>
          <a:blip r:embed="rId7"/>
          <a:stretch>
            <a:fillRect/>
          </a:stretch>
        </p:blipFill>
        <p:spPr>
          <a:xfrm>
            <a:off x="5617817" y="6513442"/>
            <a:ext cx="1903332" cy="355600"/>
          </a:xfrm>
          <a:prstGeom prst="rect">
            <a:avLst/>
          </a:prstGeom>
        </p:spPr>
      </p:pic>
      <p:pic>
        <p:nvPicPr>
          <p:cNvPr id="11" name="Picture 10"/>
          <p:cNvPicPr>
            <a:picLocks noChangeAspect="1"/>
          </p:cNvPicPr>
          <p:nvPr/>
        </p:nvPicPr>
        <p:blipFill>
          <a:blip r:embed="rId8"/>
          <a:stretch>
            <a:fillRect/>
          </a:stretch>
        </p:blipFill>
        <p:spPr>
          <a:xfrm>
            <a:off x="7516743" y="6513443"/>
            <a:ext cx="1638300" cy="355600"/>
          </a:xfrm>
          <a:prstGeom prst="rect">
            <a:avLst/>
          </a:prstGeom>
        </p:spPr>
      </p:pic>
      <p:sp>
        <p:nvSpPr>
          <p:cNvPr id="5" name="Title 4"/>
          <p:cNvSpPr>
            <a:spLocks noGrp="1"/>
          </p:cNvSpPr>
          <p:nvPr>
            <p:ph type="title"/>
          </p:nvPr>
        </p:nvSpPr>
        <p:spPr>
          <a:xfrm>
            <a:off x="556865" y="415832"/>
            <a:ext cx="8229600" cy="3404234"/>
          </a:xfrm>
        </p:spPr>
        <p:txBody>
          <a:bodyPr>
            <a:normAutofit fontScale="90000"/>
          </a:bodyPr>
          <a:lstStyle/>
          <a:p>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Karen Bernstein</a:t>
            </a:r>
            <a:r>
              <a:rPr lang="en-US" dirty="0"/>
              <a:t/>
            </a:r>
            <a:br>
              <a:rPr lang="en-US" dirty="0"/>
            </a:b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Danny Weiss </a:t>
            </a: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Capital Camps and </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Retreat Center</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Maryland</a:t>
            </a:r>
            <a:endPar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pic>
        <p:nvPicPr>
          <p:cNvPr id="10241" name="Picture 1" descr="http://campandretreat.org/upimages/generaldonation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09" y="4313027"/>
            <a:ext cx="2936679" cy="195778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campandretreat.org/upimages/Individualtribut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14703" y="4313027"/>
            <a:ext cx="2936680" cy="195778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http://campandretreat.org/upimages/Planned-Giving.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5372" y="4313027"/>
            <a:ext cx="2936679" cy="1957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335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637130"/>
          </a:xfrm>
          <a:prstGeom prst="rect">
            <a:avLst/>
          </a:prstGeom>
        </p:spPr>
      </p:pic>
      <p:pic>
        <p:nvPicPr>
          <p:cNvPr id="7" name="Picture 6"/>
          <p:cNvPicPr>
            <a:picLocks noChangeAspect="1"/>
          </p:cNvPicPr>
          <p:nvPr/>
        </p:nvPicPr>
        <p:blipFill>
          <a:blip r:embed="rId4"/>
          <a:stretch>
            <a:fillRect/>
          </a:stretch>
        </p:blipFill>
        <p:spPr>
          <a:xfrm>
            <a:off x="-1" y="6509031"/>
            <a:ext cx="1838759" cy="360012"/>
          </a:xfrm>
          <a:prstGeom prst="rect">
            <a:avLst/>
          </a:prstGeom>
        </p:spPr>
      </p:pic>
      <p:pic>
        <p:nvPicPr>
          <p:cNvPr id="8" name="Picture 7"/>
          <p:cNvPicPr>
            <a:picLocks noChangeAspect="1"/>
          </p:cNvPicPr>
          <p:nvPr/>
        </p:nvPicPr>
        <p:blipFill>
          <a:blip r:embed="rId5"/>
          <a:stretch>
            <a:fillRect/>
          </a:stretch>
        </p:blipFill>
        <p:spPr>
          <a:xfrm>
            <a:off x="1827154" y="6513443"/>
            <a:ext cx="1903332" cy="355600"/>
          </a:xfrm>
          <a:prstGeom prst="rect">
            <a:avLst/>
          </a:prstGeom>
        </p:spPr>
      </p:pic>
      <p:pic>
        <p:nvPicPr>
          <p:cNvPr id="9" name="Picture 8"/>
          <p:cNvPicPr>
            <a:picLocks noChangeAspect="1"/>
          </p:cNvPicPr>
          <p:nvPr/>
        </p:nvPicPr>
        <p:blipFill>
          <a:blip r:embed="rId6"/>
          <a:stretch>
            <a:fillRect/>
          </a:stretch>
        </p:blipFill>
        <p:spPr>
          <a:xfrm>
            <a:off x="3719999" y="6509853"/>
            <a:ext cx="1903332" cy="355600"/>
          </a:xfrm>
          <a:prstGeom prst="rect">
            <a:avLst/>
          </a:prstGeom>
        </p:spPr>
      </p:pic>
      <p:pic>
        <p:nvPicPr>
          <p:cNvPr id="10" name="Picture 9"/>
          <p:cNvPicPr>
            <a:picLocks noChangeAspect="1"/>
          </p:cNvPicPr>
          <p:nvPr/>
        </p:nvPicPr>
        <p:blipFill>
          <a:blip r:embed="rId7"/>
          <a:stretch>
            <a:fillRect/>
          </a:stretch>
        </p:blipFill>
        <p:spPr>
          <a:xfrm>
            <a:off x="5617817" y="6513442"/>
            <a:ext cx="1903332" cy="355600"/>
          </a:xfrm>
          <a:prstGeom prst="rect">
            <a:avLst/>
          </a:prstGeom>
        </p:spPr>
      </p:pic>
      <p:pic>
        <p:nvPicPr>
          <p:cNvPr id="11" name="Picture 10"/>
          <p:cNvPicPr>
            <a:picLocks noChangeAspect="1"/>
          </p:cNvPicPr>
          <p:nvPr/>
        </p:nvPicPr>
        <p:blipFill>
          <a:blip r:embed="rId8"/>
          <a:stretch>
            <a:fillRect/>
          </a:stretch>
        </p:blipFill>
        <p:spPr>
          <a:xfrm>
            <a:off x="7516743" y="6513443"/>
            <a:ext cx="1638300" cy="355600"/>
          </a:xfrm>
          <a:prstGeom prst="rect">
            <a:avLst/>
          </a:prstGeom>
        </p:spPr>
      </p:pic>
      <p:pic>
        <p:nvPicPr>
          <p:cNvPr id="3074" name="Picture 2" descr="M:\Photos &amp; Graphics\Program-Specific Images\JCamp 180\Events &amp; Conferences\Conference 2011 - Camp Pics\Herzl\Bikkurim chada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50" y="1099653"/>
            <a:ext cx="9055100" cy="5410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800260" y="1"/>
            <a:ext cx="5795682" cy="2850776"/>
          </a:xfrm>
          <a:solidFill>
            <a:schemeClr val="lt1">
              <a:alpha val="47000"/>
            </a:schemeClr>
          </a:solidFill>
        </p:spPr>
        <p:style>
          <a:lnRef idx="2">
            <a:schemeClr val="accent2"/>
          </a:lnRef>
          <a:fillRef idx="1">
            <a:schemeClr val="lt1"/>
          </a:fillRef>
          <a:effectRef idx="0">
            <a:schemeClr val="accent2"/>
          </a:effectRef>
          <a:fontRef idx="minor">
            <a:schemeClr val="dk1"/>
          </a:fontRef>
        </p:style>
        <p:txBody>
          <a:bodyPr/>
          <a:lstStyle/>
          <a:p>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Wendy </a:t>
            </a:r>
            <a:r>
              <a:rPr lang="en-US" b="1" dirty="0" err="1"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Clyman</a:t>
            </a: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t>
            </a: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Herzl Camp</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Wisconsin </a:t>
            </a: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endPar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6965868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044" y="-17324"/>
            <a:ext cx="9144000" cy="6637130"/>
          </a:xfrm>
          <a:prstGeom prst="rect">
            <a:avLst/>
          </a:prstGeom>
        </p:spPr>
      </p:pic>
      <p:pic>
        <p:nvPicPr>
          <p:cNvPr id="7" name="Picture 6"/>
          <p:cNvPicPr>
            <a:picLocks noChangeAspect="1"/>
          </p:cNvPicPr>
          <p:nvPr/>
        </p:nvPicPr>
        <p:blipFill>
          <a:blip r:embed="rId4"/>
          <a:stretch>
            <a:fillRect/>
          </a:stretch>
        </p:blipFill>
        <p:spPr>
          <a:xfrm>
            <a:off x="-1" y="6509031"/>
            <a:ext cx="1838759" cy="360012"/>
          </a:xfrm>
          <a:prstGeom prst="rect">
            <a:avLst/>
          </a:prstGeom>
        </p:spPr>
      </p:pic>
      <p:pic>
        <p:nvPicPr>
          <p:cNvPr id="8" name="Picture 7"/>
          <p:cNvPicPr>
            <a:picLocks noChangeAspect="1"/>
          </p:cNvPicPr>
          <p:nvPr/>
        </p:nvPicPr>
        <p:blipFill>
          <a:blip r:embed="rId5"/>
          <a:stretch>
            <a:fillRect/>
          </a:stretch>
        </p:blipFill>
        <p:spPr>
          <a:xfrm>
            <a:off x="1827154" y="6513443"/>
            <a:ext cx="1903332" cy="355600"/>
          </a:xfrm>
          <a:prstGeom prst="rect">
            <a:avLst/>
          </a:prstGeom>
        </p:spPr>
      </p:pic>
      <p:pic>
        <p:nvPicPr>
          <p:cNvPr id="9" name="Picture 8"/>
          <p:cNvPicPr>
            <a:picLocks noChangeAspect="1"/>
          </p:cNvPicPr>
          <p:nvPr/>
        </p:nvPicPr>
        <p:blipFill>
          <a:blip r:embed="rId6"/>
          <a:stretch>
            <a:fillRect/>
          </a:stretch>
        </p:blipFill>
        <p:spPr>
          <a:xfrm>
            <a:off x="3719999" y="6509853"/>
            <a:ext cx="1903332" cy="355600"/>
          </a:xfrm>
          <a:prstGeom prst="rect">
            <a:avLst/>
          </a:prstGeom>
        </p:spPr>
      </p:pic>
      <p:pic>
        <p:nvPicPr>
          <p:cNvPr id="10" name="Picture 9"/>
          <p:cNvPicPr>
            <a:picLocks noChangeAspect="1"/>
          </p:cNvPicPr>
          <p:nvPr/>
        </p:nvPicPr>
        <p:blipFill>
          <a:blip r:embed="rId7"/>
          <a:stretch>
            <a:fillRect/>
          </a:stretch>
        </p:blipFill>
        <p:spPr>
          <a:xfrm>
            <a:off x="5617817" y="6513442"/>
            <a:ext cx="1903332" cy="355600"/>
          </a:xfrm>
          <a:prstGeom prst="rect">
            <a:avLst/>
          </a:prstGeom>
        </p:spPr>
      </p:pic>
      <p:pic>
        <p:nvPicPr>
          <p:cNvPr id="11" name="Picture 10"/>
          <p:cNvPicPr>
            <a:picLocks noChangeAspect="1"/>
          </p:cNvPicPr>
          <p:nvPr/>
        </p:nvPicPr>
        <p:blipFill>
          <a:blip r:embed="rId8"/>
          <a:stretch>
            <a:fillRect/>
          </a:stretch>
        </p:blipFill>
        <p:spPr>
          <a:xfrm>
            <a:off x="7516743" y="6513443"/>
            <a:ext cx="1638300" cy="355600"/>
          </a:xfrm>
          <a:prstGeom prst="rect">
            <a:avLst/>
          </a:prstGeom>
        </p:spPr>
      </p:pic>
      <p:pic>
        <p:nvPicPr>
          <p:cNvPr id="2051" name="Picture 3" descr="M:\Photos &amp; Graphics\Program-Specific Images\JCamp 180\Events &amp; Conferences\Conference 2013 - Camp Pics\Tamarack Camps\boy_skiing_with_israeli_flag-w1200-h12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44" y="-17324"/>
            <a:ext cx="4660622" cy="699093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3980331" y="-165243"/>
            <a:ext cx="5526741" cy="3335889"/>
          </a:xfrm>
        </p:spPr>
        <p:txBody>
          <a:bodyPr>
            <a:normAutofit/>
          </a:bodyPr>
          <a:lstStyle/>
          <a:p>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Gabe </a:t>
            </a:r>
            <a:r>
              <a:rPr lang="en-US" b="1" dirty="0" err="1"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Neistein</a:t>
            </a: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dirty="0" smtClean="0"/>
              <a:t> </a:t>
            </a: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Tamarack Camps</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Michigan</a:t>
            </a:r>
            <a:endPar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7948758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mic_noraiseh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536" y="1392237"/>
            <a:ext cx="3588357"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34736" y="1588158"/>
            <a:ext cx="4190091" cy="4579715"/>
          </a:xfrm>
          <a:prstGeom prst="rect">
            <a:avLst/>
          </a:prstGeom>
        </p:spPr>
        <p:txBody>
          <a:bodyPr wrap="square">
            <a:spAutoFit/>
          </a:bodyPr>
          <a:lstStyle/>
          <a:p>
            <a:pPr>
              <a:spcBef>
                <a:spcPct val="20000"/>
              </a:spcBef>
              <a:buClr>
                <a:srgbClr val="4E743D"/>
              </a:buClr>
            </a:pPr>
            <a:r>
              <a:rPr lang="en-US" altLang="en-US" dirty="0">
                <a:solidFill>
                  <a:srgbClr val="776C28"/>
                </a:solidFill>
                <a:latin typeface="Helvetica 65 Medium" charset="0"/>
              </a:rPr>
              <a:t>A) Grab Tab – Click red arrow to open/close Control Panel. Click square to toggle Viewer Window between full screen/window mode. Click </a:t>
            </a:r>
            <a:r>
              <a:rPr lang="en-US" altLang="en-US" dirty="0" err="1">
                <a:solidFill>
                  <a:srgbClr val="776C28"/>
                </a:solidFill>
                <a:latin typeface="Helvetica 65 Medium" charset="0"/>
              </a:rPr>
              <a:t>mic</a:t>
            </a:r>
            <a:r>
              <a:rPr lang="en-US" altLang="en-US" dirty="0">
                <a:solidFill>
                  <a:srgbClr val="776C28"/>
                </a:solidFill>
                <a:latin typeface="Helvetica 65 Medium" charset="0"/>
              </a:rPr>
              <a:t> icon to mute/unmute your audio.</a:t>
            </a:r>
          </a:p>
          <a:p>
            <a:pPr>
              <a:spcBef>
                <a:spcPct val="20000"/>
              </a:spcBef>
              <a:buClr>
                <a:srgbClr val="4E743D"/>
              </a:buClr>
            </a:pPr>
            <a:endParaRPr lang="en-US" altLang="en-US" dirty="0">
              <a:solidFill>
                <a:srgbClr val="776C28"/>
              </a:solidFill>
              <a:latin typeface="Helvetica 65 Medium" charset="0"/>
            </a:endParaRPr>
          </a:p>
          <a:p>
            <a:pPr>
              <a:spcBef>
                <a:spcPct val="20000"/>
              </a:spcBef>
              <a:buClr>
                <a:srgbClr val="4E743D"/>
              </a:buClr>
            </a:pPr>
            <a:r>
              <a:rPr lang="en-US" altLang="en-US" dirty="0">
                <a:solidFill>
                  <a:srgbClr val="776C28"/>
                </a:solidFill>
                <a:latin typeface="Helvetica 65 Medium" charset="0"/>
              </a:rPr>
              <a:t>B) Audio Pane – Select audio format. Click Audio Setup to verify Speakers &amp; Microphone.</a:t>
            </a:r>
          </a:p>
          <a:p>
            <a:pPr>
              <a:spcBef>
                <a:spcPct val="20000"/>
              </a:spcBef>
              <a:buClr>
                <a:srgbClr val="4E743D"/>
              </a:buClr>
            </a:pPr>
            <a:endParaRPr lang="en-US" altLang="en-US" dirty="0">
              <a:solidFill>
                <a:srgbClr val="776C28"/>
              </a:solidFill>
              <a:latin typeface="Helvetica 65 Medium" charset="0"/>
            </a:endParaRPr>
          </a:p>
          <a:p>
            <a:pPr>
              <a:spcBef>
                <a:spcPct val="20000"/>
              </a:spcBef>
              <a:buClr>
                <a:srgbClr val="4E743D"/>
              </a:buClr>
            </a:pPr>
            <a:r>
              <a:rPr lang="en-US" altLang="en-US" dirty="0">
                <a:solidFill>
                  <a:srgbClr val="776C28"/>
                </a:solidFill>
                <a:latin typeface="Helvetica 65 Medium" charset="0"/>
              </a:rPr>
              <a:t>C) Questions Pane – Attendees can submit questions and review answers.</a:t>
            </a:r>
          </a:p>
          <a:p>
            <a:pPr>
              <a:spcBef>
                <a:spcPct val="20000"/>
              </a:spcBef>
              <a:buClr>
                <a:srgbClr val="4E743D"/>
              </a:buClr>
            </a:pPr>
            <a:endParaRPr lang="en-US" altLang="en-US" dirty="0">
              <a:solidFill>
                <a:srgbClr val="776C28"/>
              </a:solidFill>
              <a:latin typeface="Helvetica 65 Medium" charset="0"/>
            </a:endParaRPr>
          </a:p>
          <a:p>
            <a:pPr>
              <a:spcBef>
                <a:spcPct val="20000"/>
              </a:spcBef>
              <a:buClr>
                <a:srgbClr val="4E743D"/>
              </a:buClr>
            </a:pPr>
            <a:r>
              <a:rPr lang="en-US" altLang="en-US" dirty="0">
                <a:solidFill>
                  <a:srgbClr val="776C28"/>
                </a:solidFill>
                <a:latin typeface="Helvetica 65 Medium" charset="0"/>
              </a:rPr>
              <a:t>D) Type your question and click </a:t>
            </a:r>
            <a:r>
              <a:rPr lang="en-US" altLang="en-US" b="1" dirty="0">
                <a:solidFill>
                  <a:srgbClr val="776C28"/>
                </a:solidFill>
                <a:latin typeface="Helvetica 65 Medium" charset="0"/>
              </a:rPr>
              <a:t>Send</a:t>
            </a:r>
            <a:r>
              <a:rPr lang="en-US" altLang="en-US" dirty="0">
                <a:solidFill>
                  <a:srgbClr val="776C28"/>
                </a:solidFill>
                <a:latin typeface="Helvetica 65 Medium" charset="0"/>
              </a:rPr>
              <a:t> to submit it to the </a:t>
            </a:r>
            <a:r>
              <a:rPr lang="en-US" altLang="en-US" dirty="0" smtClean="0">
                <a:solidFill>
                  <a:srgbClr val="776C28"/>
                </a:solidFill>
                <a:latin typeface="Helvetica 65 Medium" charset="0"/>
              </a:rPr>
              <a:t>presenters. </a:t>
            </a:r>
            <a:endParaRPr lang="en-US" altLang="en-US" dirty="0">
              <a:solidFill>
                <a:srgbClr val="776C28"/>
              </a:solidFill>
              <a:latin typeface="Helvetica 65 Medium" charset="0"/>
            </a:endParaRPr>
          </a:p>
        </p:txBody>
      </p:sp>
      <p:sp>
        <p:nvSpPr>
          <p:cNvPr id="6" name="Rectangle 11"/>
          <p:cNvSpPr>
            <a:spLocks noChangeArrowheads="1"/>
          </p:cNvSpPr>
          <p:nvPr/>
        </p:nvSpPr>
        <p:spPr bwMode="auto">
          <a:xfrm>
            <a:off x="4524828" y="1654968"/>
            <a:ext cx="1000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dirty="0">
                <a:solidFill>
                  <a:srgbClr val="776C28"/>
                </a:solidFill>
                <a:latin typeface="Helvetica 65 Medium" charset="0"/>
              </a:rPr>
              <a:t>A </a:t>
            </a:r>
            <a:r>
              <a:rPr lang="en-US" altLang="en-US" dirty="0">
                <a:solidFill>
                  <a:srgbClr val="776C28"/>
                </a:solidFill>
                <a:latin typeface="Helvetica 65 Medium" charset="0"/>
                <a:sym typeface="Wingdings" pitchFamily="2" charset="2"/>
              </a:rPr>
              <a:t></a:t>
            </a:r>
            <a:endParaRPr lang="en-US" altLang="en-US" dirty="0">
              <a:solidFill>
                <a:srgbClr val="776C28"/>
              </a:solidFill>
              <a:latin typeface="Helvetica 65 Medium" charset="0"/>
            </a:endParaRPr>
          </a:p>
        </p:txBody>
      </p:sp>
      <p:sp>
        <p:nvSpPr>
          <p:cNvPr id="7" name="Rectangle 11"/>
          <p:cNvSpPr>
            <a:spLocks noChangeArrowheads="1"/>
          </p:cNvSpPr>
          <p:nvPr/>
        </p:nvSpPr>
        <p:spPr bwMode="auto">
          <a:xfrm>
            <a:off x="4770665" y="2770981"/>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dirty="0">
                <a:solidFill>
                  <a:srgbClr val="776C28"/>
                </a:solidFill>
                <a:latin typeface="Helvetica 65 Medium" charset="0"/>
              </a:rPr>
              <a:t>B </a:t>
            </a:r>
            <a:r>
              <a:rPr lang="en-US" altLang="en-US" dirty="0">
                <a:solidFill>
                  <a:srgbClr val="776C28"/>
                </a:solidFill>
                <a:latin typeface="Helvetica 65 Medium" charset="0"/>
                <a:sym typeface="Wingdings" pitchFamily="2" charset="2"/>
              </a:rPr>
              <a:t></a:t>
            </a:r>
            <a:endParaRPr lang="en-US" altLang="en-US" dirty="0">
              <a:solidFill>
                <a:srgbClr val="776C28"/>
              </a:solidFill>
              <a:latin typeface="Helvetica 65 Medium" charset="0"/>
            </a:endParaRPr>
          </a:p>
        </p:txBody>
      </p:sp>
      <p:sp>
        <p:nvSpPr>
          <p:cNvPr id="8" name="Rectangle 11"/>
          <p:cNvSpPr>
            <a:spLocks noChangeArrowheads="1"/>
          </p:cNvSpPr>
          <p:nvPr/>
        </p:nvSpPr>
        <p:spPr bwMode="auto">
          <a:xfrm>
            <a:off x="4754336" y="3358356"/>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dirty="0">
                <a:solidFill>
                  <a:srgbClr val="776C28"/>
                </a:solidFill>
                <a:latin typeface="Helvetica 65 Medium" charset="0"/>
              </a:rPr>
              <a:t>C </a:t>
            </a:r>
            <a:r>
              <a:rPr lang="en-US" altLang="en-US" dirty="0">
                <a:solidFill>
                  <a:srgbClr val="776C28"/>
                </a:solidFill>
                <a:latin typeface="Helvetica 65 Medium" charset="0"/>
                <a:sym typeface="Wingdings" pitchFamily="2" charset="2"/>
              </a:rPr>
              <a:t></a:t>
            </a:r>
            <a:endParaRPr lang="en-US" altLang="en-US" dirty="0">
              <a:solidFill>
                <a:srgbClr val="776C28"/>
              </a:solidFill>
              <a:latin typeface="Helvetica 65 Medium" charset="0"/>
            </a:endParaRPr>
          </a:p>
        </p:txBody>
      </p:sp>
      <p:sp>
        <p:nvSpPr>
          <p:cNvPr id="9" name="Rectangle 11"/>
          <p:cNvSpPr>
            <a:spLocks noChangeArrowheads="1"/>
          </p:cNvSpPr>
          <p:nvPr/>
        </p:nvSpPr>
        <p:spPr bwMode="auto">
          <a:xfrm>
            <a:off x="4789261" y="4650807"/>
            <a:ext cx="879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dirty="0">
                <a:solidFill>
                  <a:srgbClr val="776C28"/>
                </a:solidFill>
                <a:latin typeface="Helvetica 65 Medium" charset="0"/>
              </a:rPr>
              <a:t>D </a:t>
            </a:r>
            <a:r>
              <a:rPr lang="en-US" altLang="en-US" dirty="0">
                <a:solidFill>
                  <a:srgbClr val="776C28"/>
                </a:solidFill>
                <a:latin typeface="Helvetica 65 Medium" charset="0"/>
                <a:sym typeface="Wingdings" pitchFamily="2" charset="2"/>
              </a:rPr>
              <a:t></a:t>
            </a:r>
            <a:endParaRPr lang="en-US" altLang="en-US" dirty="0">
              <a:solidFill>
                <a:srgbClr val="776C28"/>
              </a:solidFill>
              <a:latin typeface="Helvetica 65 Medium" charset="0"/>
            </a:endParaRPr>
          </a:p>
        </p:txBody>
      </p:sp>
      <p:sp>
        <p:nvSpPr>
          <p:cNvPr id="11" name="TextBox 10"/>
          <p:cNvSpPr txBox="1"/>
          <p:nvPr/>
        </p:nvSpPr>
        <p:spPr>
          <a:xfrm>
            <a:off x="296333" y="285515"/>
            <a:ext cx="8716435" cy="830997"/>
          </a:xfrm>
          <a:prstGeom prst="rect">
            <a:avLst/>
          </a:prstGeom>
          <a:noFill/>
        </p:spPr>
        <p:txBody>
          <a:bodyPr wrap="square" rtlCol="0">
            <a:spAutoFit/>
          </a:bodyPr>
          <a:lstStyle/>
          <a:p>
            <a:pPr algn="ctr"/>
            <a:r>
              <a:rPr lang="en-US" sz="4800" dirty="0" smtClean="0"/>
              <a:t>Get Involved</a:t>
            </a:r>
            <a:endParaRPr lang="en-US" sz="4800" dirty="0"/>
          </a:p>
        </p:txBody>
      </p:sp>
    </p:spTree>
    <p:extLst>
      <p:ext uri="{BB962C8B-B14F-4D97-AF65-F5344CB8AC3E}">
        <p14:creationId xmlns:p14="http://schemas.microsoft.com/office/powerpoint/2010/main" val="15083790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6328"/>
            <a:ext cx="9144000" cy="6637130"/>
          </a:xfrm>
          <a:prstGeom prst="rect">
            <a:avLst/>
          </a:prstGeom>
        </p:spPr>
      </p:pic>
      <p:pic>
        <p:nvPicPr>
          <p:cNvPr id="7" name="Picture 6"/>
          <p:cNvPicPr>
            <a:picLocks noChangeAspect="1"/>
          </p:cNvPicPr>
          <p:nvPr/>
        </p:nvPicPr>
        <p:blipFill>
          <a:blip r:embed="rId4"/>
          <a:stretch>
            <a:fillRect/>
          </a:stretch>
        </p:blipFill>
        <p:spPr>
          <a:xfrm>
            <a:off x="-1" y="6509031"/>
            <a:ext cx="1838759" cy="360012"/>
          </a:xfrm>
          <a:prstGeom prst="rect">
            <a:avLst/>
          </a:prstGeom>
        </p:spPr>
      </p:pic>
      <p:pic>
        <p:nvPicPr>
          <p:cNvPr id="8" name="Picture 7"/>
          <p:cNvPicPr>
            <a:picLocks noChangeAspect="1"/>
          </p:cNvPicPr>
          <p:nvPr/>
        </p:nvPicPr>
        <p:blipFill>
          <a:blip r:embed="rId5"/>
          <a:stretch>
            <a:fillRect/>
          </a:stretch>
        </p:blipFill>
        <p:spPr>
          <a:xfrm>
            <a:off x="1827154" y="6513443"/>
            <a:ext cx="1903332" cy="355600"/>
          </a:xfrm>
          <a:prstGeom prst="rect">
            <a:avLst/>
          </a:prstGeom>
        </p:spPr>
      </p:pic>
      <p:pic>
        <p:nvPicPr>
          <p:cNvPr id="9" name="Picture 8"/>
          <p:cNvPicPr>
            <a:picLocks noChangeAspect="1"/>
          </p:cNvPicPr>
          <p:nvPr/>
        </p:nvPicPr>
        <p:blipFill>
          <a:blip r:embed="rId6"/>
          <a:stretch>
            <a:fillRect/>
          </a:stretch>
        </p:blipFill>
        <p:spPr>
          <a:xfrm>
            <a:off x="3719999" y="6509853"/>
            <a:ext cx="1903332" cy="355600"/>
          </a:xfrm>
          <a:prstGeom prst="rect">
            <a:avLst/>
          </a:prstGeom>
        </p:spPr>
      </p:pic>
      <p:pic>
        <p:nvPicPr>
          <p:cNvPr id="10" name="Picture 9"/>
          <p:cNvPicPr>
            <a:picLocks noChangeAspect="1"/>
          </p:cNvPicPr>
          <p:nvPr/>
        </p:nvPicPr>
        <p:blipFill>
          <a:blip r:embed="rId7"/>
          <a:stretch>
            <a:fillRect/>
          </a:stretch>
        </p:blipFill>
        <p:spPr>
          <a:xfrm>
            <a:off x="5617817" y="6513442"/>
            <a:ext cx="1903332" cy="355600"/>
          </a:xfrm>
          <a:prstGeom prst="rect">
            <a:avLst/>
          </a:prstGeom>
        </p:spPr>
      </p:pic>
      <p:pic>
        <p:nvPicPr>
          <p:cNvPr id="11" name="Picture 10"/>
          <p:cNvPicPr>
            <a:picLocks noChangeAspect="1"/>
          </p:cNvPicPr>
          <p:nvPr/>
        </p:nvPicPr>
        <p:blipFill>
          <a:blip r:embed="rId8"/>
          <a:stretch>
            <a:fillRect/>
          </a:stretch>
        </p:blipFill>
        <p:spPr>
          <a:xfrm>
            <a:off x="7516743" y="6513443"/>
            <a:ext cx="1638300" cy="355600"/>
          </a:xfrm>
          <a:prstGeom prst="rect">
            <a:avLst/>
          </a:prstGeom>
        </p:spPr>
      </p:pic>
      <p:pic>
        <p:nvPicPr>
          <p:cNvPr id="1026" name="Picture 2" descr="M:\Photos &amp; Graphics\Program-Specific Images\JCamp 180\Events &amp; Conferences\Conference 2013 - Camp Pics\Camp Judaea\IMG_0280-w1200-h12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5082988" y="0"/>
            <a:ext cx="4061011" cy="2205318"/>
          </a:xfrm>
          <a:solidFill>
            <a:schemeClr val="bg1">
              <a:alpha val="50000"/>
            </a:schemeClr>
          </a:solidFill>
        </p:spPr>
        <p:style>
          <a:lnRef idx="2">
            <a:schemeClr val="accent2"/>
          </a:lnRef>
          <a:fillRef idx="1">
            <a:schemeClr val="lt1"/>
          </a:fillRef>
          <a:effectRef idx="0">
            <a:schemeClr val="accent2"/>
          </a:effectRef>
          <a:fontRef idx="minor">
            <a:schemeClr val="dk1"/>
          </a:fontRef>
        </p:style>
        <p:txBody>
          <a:bodyPr>
            <a:normAutofit fontScale="90000"/>
          </a:bodyPr>
          <a:lstStyle/>
          <a:p>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David Weiss</a:t>
            </a: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Camp Judaea</a:t>
            </a:r>
            <a:b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r>
              <a:rPr lang="en-US"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North Carolina </a:t>
            </a:r>
            <a: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
            </a:r>
            <a:br>
              <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br>
            <a:endParaRPr lang="en-US"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7894736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44000" cy="6637130"/>
          </a:xfrm>
          <a:prstGeom prst="rect">
            <a:avLst/>
          </a:prstGeom>
        </p:spPr>
      </p:pic>
      <p:pic>
        <p:nvPicPr>
          <p:cNvPr id="1026" name="Picture 2" descr="C:\Users\julia_riseman.HGF\AppData\Local\Microsoft\Windows\Temporary Internet Files\Content.Outlook\IS3GNOZ0\Profile_Pic_Twit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77744">
            <a:off x="-222660" y="1798597"/>
            <a:ext cx="5678557" cy="4860845"/>
          </a:xfrm>
          <a:prstGeom prst="rect">
            <a:avLst/>
          </a:prstGeom>
          <a:noFill/>
          <a:extLst>
            <a:ext uri="{909E8E84-426E-40DD-AFC4-6F175D3DCCD1}">
              <a14:hiddenFill xmlns:a14="http://schemas.microsoft.com/office/drawing/2010/main">
                <a:solidFill>
                  <a:srgbClr val="FFFFFF"/>
                </a:solidFill>
              </a14:hiddenFill>
            </a:ext>
          </a:extLst>
        </p:spPr>
      </p:pic>
      <p:sp>
        <p:nvSpPr>
          <p:cNvPr id="98306" name="Title 1"/>
          <p:cNvSpPr>
            <a:spLocks noGrp="1"/>
          </p:cNvSpPr>
          <p:nvPr>
            <p:ph type="title"/>
          </p:nvPr>
        </p:nvSpPr>
        <p:spPr>
          <a:xfrm>
            <a:off x="457200" y="957262"/>
            <a:ext cx="3450318" cy="4274759"/>
          </a:xfrm>
        </p:spPr>
        <p:txBody>
          <a:bodyPr>
            <a:normAutofit/>
          </a:bodyPr>
          <a:lstStyle/>
          <a:p>
            <a:pPr algn="l" eaLnBrk="1" hangingPunct="1"/>
            <a:r>
              <a:rPr lang="en-US" dirty="0" smtClean="0">
                <a:latin typeface="Calibri" charset="0"/>
              </a:rPr>
              <a:t/>
            </a:r>
            <a:br>
              <a:rPr lang="en-US" dirty="0" smtClean="0">
                <a:latin typeface="Calibri" charset="0"/>
              </a:rPr>
            </a:br>
            <a:r>
              <a:rPr lang="en-US" dirty="0" smtClean="0">
                <a:latin typeface="Calibri" charset="0"/>
              </a:rPr>
              <a:t/>
            </a:r>
            <a:br>
              <a:rPr lang="en-US" dirty="0" smtClean="0">
                <a:latin typeface="Calibri" charset="0"/>
              </a:rPr>
            </a:br>
            <a:endParaRPr lang="en-US" dirty="0" smtClean="0">
              <a:latin typeface="Calibri" charset="0"/>
            </a:endParaRPr>
          </a:p>
        </p:txBody>
      </p:sp>
      <p:pic>
        <p:nvPicPr>
          <p:cNvPr id="10" name="Picture 9"/>
          <p:cNvPicPr>
            <a:picLocks noChangeAspect="1"/>
          </p:cNvPicPr>
          <p:nvPr/>
        </p:nvPicPr>
        <p:blipFill>
          <a:blip r:embed="rId5"/>
          <a:stretch>
            <a:fillRect/>
          </a:stretch>
        </p:blipFill>
        <p:spPr>
          <a:xfrm rot="372987">
            <a:off x="5442902" y="1968674"/>
            <a:ext cx="4156494" cy="5195617"/>
          </a:xfrm>
          <a:prstGeom prst="rect">
            <a:avLst/>
          </a:prstGeom>
        </p:spPr>
      </p:pic>
      <p:pic>
        <p:nvPicPr>
          <p:cNvPr id="6" name="Picture 5"/>
          <p:cNvPicPr>
            <a:picLocks noChangeAspect="1"/>
          </p:cNvPicPr>
          <p:nvPr/>
        </p:nvPicPr>
        <p:blipFill>
          <a:blip r:embed="rId6"/>
          <a:stretch>
            <a:fillRect/>
          </a:stretch>
        </p:blipFill>
        <p:spPr>
          <a:xfrm>
            <a:off x="3719999" y="6509853"/>
            <a:ext cx="1903332" cy="355600"/>
          </a:xfrm>
          <a:prstGeom prst="rect">
            <a:avLst/>
          </a:prstGeom>
        </p:spPr>
      </p:pic>
      <p:pic>
        <p:nvPicPr>
          <p:cNvPr id="4" name="Picture 3"/>
          <p:cNvPicPr>
            <a:picLocks noChangeAspect="1"/>
          </p:cNvPicPr>
          <p:nvPr/>
        </p:nvPicPr>
        <p:blipFill>
          <a:blip r:embed="rId7"/>
          <a:stretch>
            <a:fillRect/>
          </a:stretch>
        </p:blipFill>
        <p:spPr>
          <a:xfrm>
            <a:off x="-1" y="6509031"/>
            <a:ext cx="1838759" cy="355600"/>
          </a:xfrm>
          <a:prstGeom prst="rect">
            <a:avLst/>
          </a:prstGeom>
        </p:spPr>
      </p:pic>
      <p:pic>
        <p:nvPicPr>
          <p:cNvPr id="7" name="Picture 6"/>
          <p:cNvPicPr>
            <a:picLocks noChangeAspect="1"/>
          </p:cNvPicPr>
          <p:nvPr/>
        </p:nvPicPr>
        <p:blipFill>
          <a:blip r:embed="rId8"/>
          <a:stretch>
            <a:fillRect/>
          </a:stretch>
        </p:blipFill>
        <p:spPr>
          <a:xfrm>
            <a:off x="5617817" y="6513442"/>
            <a:ext cx="1903332" cy="355600"/>
          </a:xfrm>
          <a:prstGeom prst="rect">
            <a:avLst/>
          </a:prstGeom>
        </p:spPr>
      </p:pic>
      <p:pic>
        <p:nvPicPr>
          <p:cNvPr id="8" name="Picture 7"/>
          <p:cNvPicPr>
            <a:picLocks noChangeAspect="1"/>
          </p:cNvPicPr>
          <p:nvPr/>
        </p:nvPicPr>
        <p:blipFill>
          <a:blip r:embed="rId9"/>
          <a:stretch>
            <a:fillRect/>
          </a:stretch>
        </p:blipFill>
        <p:spPr>
          <a:xfrm>
            <a:off x="7516743" y="6513443"/>
            <a:ext cx="1638300" cy="355600"/>
          </a:xfrm>
          <a:prstGeom prst="rect">
            <a:avLst/>
          </a:prstGeom>
        </p:spPr>
      </p:pic>
      <p:sp>
        <p:nvSpPr>
          <p:cNvPr id="3" name="TextBox 2"/>
          <p:cNvSpPr txBox="1"/>
          <p:nvPr/>
        </p:nvSpPr>
        <p:spPr>
          <a:xfrm>
            <a:off x="567267" y="296333"/>
            <a:ext cx="8187266" cy="1600438"/>
          </a:xfrm>
          <a:prstGeom prst="rect">
            <a:avLst/>
          </a:prstGeom>
          <a:noFill/>
        </p:spPr>
        <p:txBody>
          <a:bodyPr wrap="square" rtlCol="0">
            <a:spAutoFit/>
          </a:bodyPr>
          <a:lstStyle/>
          <a:p>
            <a:pPr algn="ctr"/>
            <a:r>
              <a:rPr lang="en-US" sz="4400" b="1" dirty="0" smtClean="0"/>
              <a:t>Julia Riseman and Kevin </a:t>
            </a:r>
            <a:r>
              <a:rPr lang="en-US" sz="4400" b="1" dirty="0" err="1" smtClean="0"/>
              <a:t>Martone</a:t>
            </a:r>
            <a:endParaRPr lang="en-US" sz="4400" b="1" dirty="0" smtClean="0"/>
          </a:p>
          <a:p>
            <a:pPr algn="ctr"/>
            <a:r>
              <a:rPr lang="en-US" dirty="0" smtClean="0">
                <a:hlinkClick r:id="rId10"/>
              </a:rPr>
              <a:t>Julia@hgf.org</a:t>
            </a:r>
            <a:r>
              <a:rPr lang="en-US" dirty="0" smtClean="0"/>
              <a:t> </a:t>
            </a:r>
          </a:p>
          <a:p>
            <a:pPr algn="ctr"/>
            <a:r>
              <a:rPr lang="en-US" dirty="0" smtClean="0">
                <a:hlinkClick r:id="rId11"/>
              </a:rPr>
              <a:t>Kevin@hgf.org</a:t>
            </a:r>
            <a:endParaRPr lang="en-US" dirty="0" smtClean="0"/>
          </a:p>
          <a:p>
            <a:pPr algn="ctr"/>
            <a:endParaRPr lang="en-US" dirty="0"/>
          </a:p>
        </p:txBody>
      </p:sp>
      <p:pic>
        <p:nvPicPr>
          <p:cNvPr id="5" name="Picture 4"/>
          <p:cNvPicPr>
            <a:picLocks noChangeAspect="1"/>
          </p:cNvPicPr>
          <p:nvPr/>
        </p:nvPicPr>
        <p:blipFill>
          <a:blip r:embed="rId12"/>
          <a:stretch>
            <a:fillRect/>
          </a:stretch>
        </p:blipFill>
        <p:spPr>
          <a:xfrm>
            <a:off x="1827154" y="6513443"/>
            <a:ext cx="1903332" cy="355600"/>
          </a:xfrm>
          <a:prstGeom prst="rect">
            <a:avLst/>
          </a:prstGeom>
        </p:spPr>
      </p:pic>
    </p:spTree>
    <p:extLst>
      <p:ext uri="{BB962C8B-B14F-4D97-AF65-F5344CB8AC3E}">
        <p14:creationId xmlns:p14="http://schemas.microsoft.com/office/powerpoint/2010/main" val="387014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09031"/>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noChangeAspect="1"/>
          </p:cNvPicPr>
          <p:nvPr/>
        </p:nvPicPr>
        <p:blipFill>
          <a:blip r:embed="rId6"/>
          <a:stretch>
            <a:fillRect/>
          </a:stretch>
        </p:blipFill>
        <p:spPr>
          <a:xfrm>
            <a:off x="3719999" y="6509853"/>
            <a:ext cx="1903332" cy="35560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1328857" y="1929518"/>
            <a:ext cx="8095008" cy="4127327"/>
          </a:xfrm>
        </p:spPr>
        <p:txBody>
          <a:bodyPr>
            <a:noAutofit/>
          </a:bodyPr>
          <a:lstStyle/>
          <a:p>
            <a:pPr marL="514350" indent="-514350" algn="l">
              <a:lnSpc>
                <a:spcPct val="130000"/>
              </a:lnSpc>
              <a:buFont typeface="+mj-lt"/>
              <a:buAutoNum type="arabicPeriod"/>
            </a:pPr>
            <a:r>
              <a:rPr lang="en-US" b="1" dirty="0" smtClean="0">
                <a:solidFill>
                  <a:srgbClr val="090809"/>
                </a:solidFill>
                <a:latin typeface="Helvetica 65 Medium"/>
                <a:cs typeface="Aharoni" pitchFamily="2" charset="-79"/>
              </a:rPr>
              <a:t>Announcements</a:t>
            </a:r>
          </a:p>
          <a:p>
            <a:pPr marL="514350" indent="-514350" algn="l">
              <a:lnSpc>
                <a:spcPct val="130000"/>
              </a:lnSpc>
              <a:buFont typeface="+mj-lt"/>
              <a:buAutoNum type="arabicPeriod"/>
            </a:pPr>
            <a:r>
              <a:rPr lang="en-US" b="1" dirty="0" err="1" smtClean="0">
                <a:solidFill>
                  <a:srgbClr val="090809"/>
                </a:solidFill>
                <a:latin typeface="Helvetica 65 Medium"/>
                <a:cs typeface="Aharoni" pitchFamily="2" charset="-79"/>
              </a:rPr>
              <a:t>WealthEngine</a:t>
            </a:r>
            <a:r>
              <a:rPr lang="en-US" b="1" dirty="0" smtClean="0">
                <a:solidFill>
                  <a:srgbClr val="090809"/>
                </a:solidFill>
                <a:latin typeface="Helvetica 65 Medium"/>
                <a:cs typeface="Aharoni" pitchFamily="2" charset="-79"/>
              </a:rPr>
              <a:t> Data in</a:t>
            </a:r>
          </a:p>
          <a:p>
            <a:pPr marL="514350" indent="-514350" algn="l">
              <a:lnSpc>
                <a:spcPct val="130000"/>
              </a:lnSpc>
              <a:buFont typeface="+mj-lt"/>
              <a:buAutoNum type="arabicPeriod"/>
            </a:pPr>
            <a:r>
              <a:rPr lang="en-US" b="1" dirty="0" smtClean="0">
                <a:solidFill>
                  <a:srgbClr val="090809"/>
                </a:solidFill>
                <a:latin typeface="Helvetica 65 Medium"/>
                <a:cs typeface="Aharoni" pitchFamily="2" charset="-79"/>
              </a:rPr>
              <a:t>Looking Ahead</a:t>
            </a:r>
          </a:p>
          <a:p>
            <a:pPr marL="514350" indent="-514350" algn="l">
              <a:lnSpc>
                <a:spcPct val="130000"/>
              </a:lnSpc>
              <a:buFont typeface="+mj-lt"/>
              <a:buAutoNum type="arabicPeriod"/>
            </a:pPr>
            <a:r>
              <a:rPr lang="en-US" b="1" dirty="0" err="1" smtClean="0">
                <a:solidFill>
                  <a:srgbClr val="090809"/>
                </a:solidFill>
                <a:latin typeface="Helvetica 65 Medium"/>
                <a:cs typeface="Aharoni" pitchFamily="2" charset="-79"/>
              </a:rPr>
              <a:t>WealthEngine</a:t>
            </a:r>
            <a:r>
              <a:rPr lang="en-US" b="1" dirty="0" smtClean="0">
                <a:solidFill>
                  <a:srgbClr val="090809"/>
                </a:solidFill>
                <a:latin typeface="Helvetica 65 Medium"/>
                <a:cs typeface="Aharoni" pitchFamily="2" charset="-79"/>
              </a:rPr>
              <a:t> Representative</a:t>
            </a:r>
          </a:p>
        </p:txBody>
      </p:sp>
      <p:pic>
        <p:nvPicPr>
          <p:cNvPr id="2" name="Picture 1"/>
          <p:cNvPicPr>
            <a:picLocks noChangeAspect="1"/>
          </p:cNvPicPr>
          <p:nvPr/>
        </p:nvPicPr>
        <p:blipFill>
          <a:blip r:embed="rId10"/>
          <a:stretch>
            <a:fillRect/>
          </a:stretch>
        </p:blipFill>
        <p:spPr>
          <a:xfrm>
            <a:off x="0" y="1272789"/>
            <a:ext cx="3886202" cy="681112"/>
          </a:xfrm>
          <a:prstGeom prst="rect">
            <a:avLst/>
          </a:prstGeom>
        </p:spPr>
      </p:pic>
      <p:sp>
        <p:nvSpPr>
          <p:cNvPr id="31" name="Subtitle 2"/>
          <p:cNvSpPr txBox="1">
            <a:spLocks/>
          </p:cNvSpPr>
          <p:nvPr/>
        </p:nvSpPr>
        <p:spPr>
          <a:xfrm>
            <a:off x="228600" y="1369869"/>
            <a:ext cx="3501886" cy="559649"/>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800" b="1" spc="300" dirty="0" smtClean="0">
                <a:solidFill>
                  <a:schemeClr val="bg2"/>
                </a:solidFill>
                <a:latin typeface="Gill Sans MT"/>
                <a:cs typeface="Gill Sans MT"/>
              </a:rPr>
              <a:t>Agenda</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163229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10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fade">
                                      <p:cBhvr>
                                        <p:cTn id="12" dur="10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fade">
                                      <p:cBhvr>
                                        <p:cTn id="17" dur="10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xEl>
                                              <p:pRg st="3" end="3"/>
                                            </p:txEl>
                                          </p:spTgt>
                                        </p:tgtEl>
                                        <p:attrNameLst>
                                          <p:attrName>style.visibility</p:attrName>
                                        </p:attrNameLst>
                                      </p:cBhvr>
                                      <p:to>
                                        <p:strVal val="visible"/>
                                      </p:to>
                                    </p:set>
                                    <p:animEffect transition="in" filter="fade">
                                      <p:cBhvr>
                                        <p:cTn id="22" dur="10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09031"/>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noChangeAspect="1"/>
          </p:cNvPicPr>
          <p:nvPr/>
        </p:nvPicPr>
        <p:blipFill>
          <a:blip r:embed="rId6"/>
          <a:stretch>
            <a:fillRect/>
          </a:stretch>
        </p:blipFill>
        <p:spPr>
          <a:xfrm>
            <a:off x="3719999" y="6509853"/>
            <a:ext cx="1903332" cy="35560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pic>
        <p:nvPicPr>
          <p:cNvPr id="23" name="Picture 22"/>
          <p:cNvPicPr>
            <a:picLocks noChangeAspect="1"/>
          </p:cNvPicPr>
          <p:nvPr/>
        </p:nvPicPr>
        <p:blipFill>
          <a:blip r:embed="rId9">
            <a:alphaModFix amt="50000"/>
          </a:blip>
          <a:stretch>
            <a:fillRect/>
          </a:stretch>
        </p:blipFill>
        <p:spPr>
          <a:xfrm>
            <a:off x="3267641" y="-288212"/>
            <a:ext cx="6416398" cy="7052877"/>
          </a:xfrm>
          <a:prstGeom prst="rect">
            <a:avLst/>
          </a:prstGeom>
          <a:noFill/>
        </p:spPr>
      </p:pic>
      <p:sp>
        <p:nvSpPr>
          <p:cNvPr id="29" name="Subtitle 2"/>
          <p:cNvSpPr>
            <a:spLocks noGrp="1"/>
          </p:cNvSpPr>
          <p:nvPr>
            <p:ph type="subTitle" idx="1"/>
          </p:nvPr>
        </p:nvSpPr>
        <p:spPr>
          <a:xfrm>
            <a:off x="723739" y="1174562"/>
            <a:ext cx="8095008" cy="4127327"/>
          </a:xfrm>
        </p:spPr>
        <p:txBody>
          <a:bodyPr>
            <a:noAutofit/>
          </a:bodyPr>
          <a:lstStyle/>
          <a:p>
            <a:pPr marL="514350" indent="-514350" algn="l">
              <a:lnSpc>
                <a:spcPct val="130000"/>
              </a:lnSpc>
              <a:buFont typeface="+mj-lt"/>
              <a:buAutoNum type="arabicPeriod"/>
            </a:pPr>
            <a:r>
              <a:rPr lang="en-US" b="1" smtClean="0">
                <a:solidFill>
                  <a:srgbClr val="090809"/>
                </a:solidFill>
                <a:latin typeface="Helvetica 65 Medium"/>
                <a:cs typeface="Aharoni" pitchFamily="2" charset="-79"/>
              </a:rPr>
              <a:t>All future </a:t>
            </a:r>
            <a:r>
              <a:rPr lang="en-US" b="1" dirty="0" smtClean="0">
                <a:solidFill>
                  <a:srgbClr val="090809"/>
                </a:solidFill>
                <a:latin typeface="Helvetica 65 Medium"/>
                <a:cs typeface="Aharoni" pitchFamily="2" charset="-79"/>
              </a:rPr>
              <a:t>Webinars at 1 pm</a:t>
            </a:r>
          </a:p>
          <a:p>
            <a:pPr marL="514350" indent="-514350" algn="l">
              <a:lnSpc>
                <a:spcPct val="130000"/>
              </a:lnSpc>
              <a:buFont typeface="+mj-lt"/>
              <a:buAutoNum type="arabicPeriod"/>
            </a:pPr>
            <a:r>
              <a:rPr lang="en-US" b="1" dirty="0" smtClean="0">
                <a:solidFill>
                  <a:srgbClr val="090809"/>
                </a:solidFill>
                <a:latin typeface="Helvetica 65 Medium"/>
                <a:cs typeface="Aharoni" pitchFamily="2" charset="-79"/>
              </a:rPr>
              <a:t>February </a:t>
            </a:r>
            <a:r>
              <a:rPr lang="en-US" b="1" dirty="0" smtClean="0">
                <a:solidFill>
                  <a:srgbClr val="090809"/>
                </a:solidFill>
                <a:latin typeface="Helvetica 65 Medium"/>
                <a:cs typeface="Aharoni" pitchFamily="2" charset="-79"/>
              </a:rPr>
              <a:t>Webinar: Least confident about your work with volunteers</a:t>
            </a:r>
          </a:p>
          <a:p>
            <a:pPr marL="514350" indent="-514350" algn="l">
              <a:lnSpc>
                <a:spcPct val="130000"/>
              </a:lnSpc>
              <a:buFont typeface="+mj-lt"/>
              <a:buAutoNum type="arabicPeriod"/>
            </a:pPr>
            <a:r>
              <a:rPr lang="en-US" b="1" dirty="0" smtClean="0">
                <a:solidFill>
                  <a:srgbClr val="090809"/>
                </a:solidFill>
                <a:latin typeface="Helvetica 65 Medium"/>
                <a:cs typeface="Aharoni" pitchFamily="2" charset="-79"/>
              </a:rPr>
              <a:t>Still looking for input from Tamarack, Kinder Ring, and Pembroke (see recording of last week’s webinar and email me your answers)</a:t>
            </a:r>
          </a:p>
        </p:txBody>
      </p:sp>
      <p:pic>
        <p:nvPicPr>
          <p:cNvPr id="2" name="Picture 1"/>
          <p:cNvPicPr>
            <a:picLocks noChangeAspect="1"/>
          </p:cNvPicPr>
          <p:nvPr/>
        </p:nvPicPr>
        <p:blipFill>
          <a:blip r:embed="rId10"/>
          <a:stretch>
            <a:fillRect/>
          </a:stretch>
        </p:blipFill>
        <p:spPr>
          <a:xfrm>
            <a:off x="0" y="206478"/>
            <a:ext cx="3886202" cy="681112"/>
          </a:xfrm>
          <a:prstGeom prst="rect">
            <a:avLst/>
          </a:prstGeom>
        </p:spPr>
      </p:pic>
      <p:sp>
        <p:nvSpPr>
          <p:cNvPr id="31" name="Subtitle 2"/>
          <p:cNvSpPr txBox="1">
            <a:spLocks/>
          </p:cNvSpPr>
          <p:nvPr/>
        </p:nvSpPr>
        <p:spPr>
          <a:xfrm>
            <a:off x="-1" y="267210"/>
            <a:ext cx="3812721" cy="559649"/>
          </a:xfrm>
          <a:prstGeom prst="rect">
            <a:avLst/>
          </a:prstGeom>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800" b="1" spc="300" dirty="0" smtClean="0">
                <a:solidFill>
                  <a:schemeClr val="bg2"/>
                </a:solidFill>
                <a:latin typeface="Gill Sans MT"/>
                <a:cs typeface="Gill Sans MT"/>
              </a:rPr>
              <a:t>Announcements</a:t>
            </a:r>
          </a:p>
          <a:p>
            <a:pPr algn="l"/>
            <a:endParaRPr lang="en-US" sz="1400" spc="300" dirty="0">
              <a:solidFill>
                <a:schemeClr val="bg2"/>
              </a:solidFill>
              <a:latin typeface="Arial"/>
              <a:cs typeface="Arial"/>
            </a:endParaRPr>
          </a:p>
        </p:txBody>
      </p:sp>
    </p:spTree>
    <p:extLst>
      <p:ext uri="{BB962C8B-B14F-4D97-AF65-F5344CB8AC3E}">
        <p14:creationId xmlns:p14="http://schemas.microsoft.com/office/powerpoint/2010/main" val="273488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10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fade">
                                      <p:cBhvr>
                                        <p:cTn id="12" dur="10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fade">
                                      <p:cBhvr>
                                        <p:cTn id="17" dur="10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09031"/>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noChangeAspect="1"/>
          </p:cNvPicPr>
          <p:nvPr/>
        </p:nvPicPr>
        <p:blipFill>
          <a:blip r:embed="rId6"/>
          <a:stretch>
            <a:fillRect/>
          </a:stretch>
        </p:blipFill>
        <p:spPr>
          <a:xfrm>
            <a:off x="3719999" y="6509853"/>
            <a:ext cx="1903332" cy="35560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sp>
        <p:nvSpPr>
          <p:cNvPr id="29" name="Subtitle 2"/>
          <p:cNvSpPr>
            <a:spLocks noGrp="1"/>
          </p:cNvSpPr>
          <p:nvPr>
            <p:ph type="subTitle" idx="1"/>
          </p:nvPr>
        </p:nvSpPr>
        <p:spPr>
          <a:xfrm>
            <a:off x="1021592" y="181314"/>
            <a:ext cx="7974490" cy="5603097"/>
          </a:xfrm>
        </p:spPr>
        <p:txBody>
          <a:bodyPr>
            <a:noAutofit/>
          </a:bodyPr>
          <a:lstStyle/>
          <a:p>
            <a:pPr algn="l"/>
            <a:endParaRPr lang="en-US" sz="2400" dirty="0">
              <a:solidFill>
                <a:srgbClr val="090809"/>
              </a:solidFill>
              <a:latin typeface="Helvetica 65 Medium"/>
              <a:cs typeface="Aharoni" pitchFamily="2" charset="-79"/>
            </a:endParaRPr>
          </a:p>
          <a:p>
            <a:pPr algn="l"/>
            <a:endParaRPr lang="en-US" sz="2400" b="1" dirty="0" smtClean="0">
              <a:solidFill>
                <a:srgbClr val="090809"/>
              </a:solidFill>
              <a:latin typeface="Helvetica 65 Medium"/>
              <a:cs typeface="Aharoni" pitchFamily="2" charset="-79"/>
            </a:endParaRPr>
          </a:p>
          <a:p>
            <a:pPr marL="342900" indent="-342900" algn="l">
              <a:lnSpc>
                <a:spcPct val="150000"/>
              </a:lnSpc>
              <a:buFont typeface="Wingdings" pitchFamily="2" charset="2"/>
              <a:buChar char="ü"/>
            </a:pPr>
            <a:endParaRPr lang="en-US" sz="2400" dirty="0" smtClean="0">
              <a:solidFill>
                <a:srgbClr val="090809"/>
              </a:solidFill>
              <a:latin typeface="Helvetica 65 Medium"/>
              <a:cs typeface="Aharoni" pitchFamily="2" charset="-79"/>
            </a:endParaRPr>
          </a:p>
          <a:p>
            <a:pPr marL="342900" indent="-342900" algn="l">
              <a:lnSpc>
                <a:spcPct val="150000"/>
              </a:lnSpc>
              <a:buFont typeface="Wingdings" pitchFamily="2" charset="2"/>
              <a:buChar char="ü"/>
            </a:pPr>
            <a:endParaRPr lang="en-US" sz="2400" dirty="0" smtClean="0">
              <a:solidFill>
                <a:srgbClr val="090809"/>
              </a:solidFill>
              <a:latin typeface="Helvetica 65 Medium"/>
              <a:cs typeface="Aharoni" pitchFamily="2" charset="-79"/>
            </a:endParaRPr>
          </a:p>
          <a:p>
            <a:pPr algn="l"/>
            <a:endParaRPr lang="en-US" sz="2400" dirty="0" smtClean="0">
              <a:solidFill>
                <a:srgbClr val="090809"/>
              </a:solidFill>
              <a:latin typeface="Helvetica 65 Medium"/>
              <a:cs typeface="Aharoni" pitchFamily="2" charset="-79"/>
            </a:endParaRPr>
          </a:p>
          <a:p>
            <a:pPr algn="l"/>
            <a:endParaRPr lang="en-US" sz="2400" dirty="0" smtClean="0">
              <a:solidFill>
                <a:srgbClr val="090809"/>
              </a:solidFill>
              <a:latin typeface="Helvetica 65 Medium"/>
              <a:cs typeface="Aharoni" pitchFamily="2" charset="-79"/>
            </a:endParaRPr>
          </a:p>
        </p:txBody>
      </p:sp>
      <p:sp>
        <p:nvSpPr>
          <p:cNvPr id="2" name="TextBox 1"/>
          <p:cNvSpPr txBox="1"/>
          <p:nvPr/>
        </p:nvSpPr>
        <p:spPr>
          <a:xfrm>
            <a:off x="1021592" y="2192867"/>
            <a:ext cx="7758341" cy="2523768"/>
          </a:xfrm>
          <a:prstGeom prst="rect">
            <a:avLst/>
          </a:prstGeom>
          <a:noFill/>
        </p:spPr>
        <p:txBody>
          <a:bodyPr wrap="square" rtlCol="0">
            <a:spAutoFit/>
          </a:bodyPr>
          <a:lstStyle/>
          <a:p>
            <a:pPr marL="571500" indent="-571500">
              <a:buFont typeface="Arial"/>
              <a:buChar char="•"/>
            </a:pPr>
            <a:r>
              <a:rPr lang="en-US" sz="3600" dirty="0" smtClean="0"/>
              <a:t>Observations about Data Import</a:t>
            </a:r>
            <a:endParaRPr lang="en-US" sz="3200" dirty="0" smtClean="0"/>
          </a:p>
          <a:p>
            <a:pPr marL="1028700" lvl="1" indent="-571500">
              <a:buFont typeface="Arial"/>
              <a:buChar char="•"/>
            </a:pPr>
            <a:r>
              <a:rPr lang="en-US" sz="3200" dirty="0" smtClean="0"/>
              <a:t>New fields, relatively simple import</a:t>
            </a:r>
          </a:p>
          <a:p>
            <a:pPr marL="571500" indent="-571500">
              <a:buFont typeface="Arial"/>
              <a:buChar char="•"/>
            </a:pPr>
            <a:r>
              <a:rPr lang="en-US" sz="3600" dirty="0"/>
              <a:t>FindWealth8 </a:t>
            </a:r>
            <a:r>
              <a:rPr lang="en-US" sz="3600" dirty="0" smtClean="0"/>
              <a:t>logins for your Camp</a:t>
            </a:r>
          </a:p>
          <a:p>
            <a:pPr marL="571500" indent="-571500">
              <a:buFont typeface="Arial"/>
              <a:buChar char="•"/>
            </a:pPr>
            <a:r>
              <a:rPr lang="en-US" sz="3600" dirty="0" smtClean="0"/>
              <a:t>Time with Kevin?</a:t>
            </a:r>
          </a:p>
          <a:p>
            <a:endParaRPr lang="en-US" dirty="0"/>
          </a:p>
        </p:txBody>
      </p:sp>
      <p:pic>
        <p:nvPicPr>
          <p:cNvPr id="16" name="Content Placeholder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233" y="660529"/>
            <a:ext cx="3550359" cy="852487"/>
          </a:xfrm>
          <a:prstGeom prst="rect">
            <a:avLst/>
          </a:prstGeom>
        </p:spPr>
      </p:pic>
    </p:spTree>
    <p:extLst>
      <p:ext uri="{BB962C8B-B14F-4D97-AF65-F5344CB8AC3E}">
        <p14:creationId xmlns:p14="http://schemas.microsoft.com/office/powerpoint/2010/main" val="359211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09031"/>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noChangeAspect="1"/>
          </p:cNvPicPr>
          <p:nvPr/>
        </p:nvPicPr>
        <p:blipFill>
          <a:blip r:embed="rId6"/>
          <a:stretch>
            <a:fillRect/>
          </a:stretch>
        </p:blipFill>
        <p:spPr>
          <a:xfrm>
            <a:off x="3719999" y="6509853"/>
            <a:ext cx="1903332" cy="35560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sp>
        <p:nvSpPr>
          <p:cNvPr id="29" name="Subtitle 2"/>
          <p:cNvSpPr>
            <a:spLocks noGrp="1"/>
          </p:cNvSpPr>
          <p:nvPr>
            <p:ph type="subTitle" idx="1"/>
          </p:nvPr>
        </p:nvSpPr>
        <p:spPr>
          <a:xfrm>
            <a:off x="1021592" y="181314"/>
            <a:ext cx="7747000" cy="5603097"/>
          </a:xfrm>
        </p:spPr>
        <p:txBody>
          <a:bodyPr>
            <a:noAutofit/>
          </a:bodyPr>
          <a:lstStyle/>
          <a:p>
            <a:pPr algn="l"/>
            <a:endParaRPr lang="en-US" sz="2400" dirty="0">
              <a:solidFill>
                <a:srgbClr val="090809"/>
              </a:solidFill>
              <a:latin typeface="Helvetica 65 Medium"/>
              <a:cs typeface="Aharoni" pitchFamily="2" charset="-79"/>
            </a:endParaRPr>
          </a:p>
          <a:p>
            <a:pPr marL="342900" indent="-342900" algn="l">
              <a:buFont typeface="Wingdings" pitchFamily="2" charset="2"/>
              <a:buChar char="ü"/>
            </a:pPr>
            <a:endParaRPr lang="en-US" sz="2400" dirty="0" smtClean="0">
              <a:solidFill>
                <a:srgbClr val="090809"/>
              </a:solidFill>
              <a:latin typeface="Helvetica 65 Medium"/>
              <a:cs typeface="Aharoni" pitchFamily="2" charset="-79"/>
            </a:endParaRPr>
          </a:p>
          <a:p>
            <a:pPr marL="342900" indent="-342900" algn="l">
              <a:buFont typeface="Wingdings" pitchFamily="2" charset="2"/>
              <a:buChar char="ü"/>
            </a:pPr>
            <a:endParaRPr lang="en-US" sz="2400" dirty="0">
              <a:solidFill>
                <a:srgbClr val="090809"/>
              </a:solidFill>
              <a:latin typeface="Helvetica 65 Medium"/>
              <a:cs typeface="Aharoni" pitchFamily="2" charset="-79"/>
            </a:endParaRPr>
          </a:p>
          <a:p>
            <a:pPr algn="l"/>
            <a:endParaRPr lang="en-US" sz="2400" dirty="0" smtClean="0">
              <a:solidFill>
                <a:srgbClr val="090809"/>
              </a:solidFill>
              <a:latin typeface="Helvetica 65 Medium"/>
              <a:cs typeface="Aharoni" pitchFamily="2" charset="-79"/>
            </a:endParaRPr>
          </a:p>
          <a:p>
            <a:pPr marL="342900" indent="-342900" algn="l">
              <a:buFont typeface="Arial" pitchFamily="34" charset="0"/>
              <a:buChar char="•"/>
            </a:pPr>
            <a:endParaRPr lang="en-US" sz="2400" dirty="0" smtClean="0">
              <a:solidFill>
                <a:srgbClr val="090809"/>
              </a:solidFill>
              <a:latin typeface="Helvetica 65 Medium"/>
              <a:cs typeface="Aharoni" pitchFamily="2" charset="-79"/>
            </a:endParaRPr>
          </a:p>
        </p:txBody>
      </p:sp>
      <p:sp>
        <p:nvSpPr>
          <p:cNvPr id="4" name="TextBox 3"/>
          <p:cNvSpPr txBox="1"/>
          <p:nvPr/>
        </p:nvSpPr>
        <p:spPr>
          <a:xfrm>
            <a:off x="3730486" y="1078302"/>
            <a:ext cx="4533620" cy="369332"/>
          </a:xfrm>
          <a:prstGeom prst="rect">
            <a:avLst/>
          </a:prstGeom>
          <a:noFill/>
        </p:spPr>
        <p:txBody>
          <a:bodyPr wrap="square" rtlCol="0">
            <a:spAutoFit/>
          </a:bodyPr>
          <a:lstStyle/>
          <a:p>
            <a:r>
              <a:rPr lang="en-US" dirty="0" smtClean="0"/>
              <a:t>Facebook: Camp Sabra</a:t>
            </a:r>
            <a:endParaRPr lang="en-US" dirty="0"/>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88176"/>
            <a:ext cx="9144000" cy="6081648"/>
          </a:xfrm>
          <a:prstGeom prst="rect">
            <a:avLst/>
          </a:prstGeom>
        </p:spPr>
      </p:pic>
    </p:spTree>
    <p:extLst>
      <p:ext uri="{BB962C8B-B14F-4D97-AF65-F5344CB8AC3E}">
        <p14:creationId xmlns:p14="http://schemas.microsoft.com/office/powerpoint/2010/main" val="101022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09031"/>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noChangeAspect="1"/>
          </p:cNvPicPr>
          <p:nvPr/>
        </p:nvPicPr>
        <p:blipFill>
          <a:blip r:embed="rId6"/>
          <a:stretch>
            <a:fillRect/>
          </a:stretch>
        </p:blipFill>
        <p:spPr>
          <a:xfrm>
            <a:off x="3719999" y="6509853"/>
            <a:ext cx="1903332" cy="35560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sp>
        <p:nvSpPr>
          <p:cNvPr id="29" name="Subtitle 2"/>
          <p:cNvSpPr>
            <a:spLocks noGrp="1"/>
          </p:cNvSpPr>
          <p:nvPr>
            <p:ph type="subTitle" idx="1"/>
          </p:nvPr>
        </p:nvSpPr>
        <p:spPr>
          <a:xfrm>
            <a:off x="1021592" y="181314"/>
            <a:ext cx="7974490" cy="5603097"/>
          </a:xfrm>
        </p:spPr>
        <p:txBody>
          <a:bodyPr>
            <a:noAutofit/>
          </a:bodyPr>
          <a:lstStyle/>
          <a:p>
            <a:pPr algn="l"/>
            <a:endParaRPr lang="en-US" sz="2400" dirty="0">
              <a:solidFill>
                <a:srgbClr val="090809"/>
              </a:solidFill>
              <a:latin typeface="Helvetica 65 Medium"/>
              <a:cs typeface="Aharoni" pitchFamily="2" charset="-79"/>
            </a:endParaRPr>
          </a:p>
          <a:p>
            <a:pPr algn="l"/>
            <a:r>
              <a:rPr lang="en-US" sz="2400" b="1" dirty="0" smtClean="0">
                <a:solidFill>
                  <a:srgbClr val="090809"/>
                </a:solidFill>
                <a:latin typeface="Helvetica 65 Medium"/>
                <a:cs typeface="Aharoni" pitchFamily="2" charset="-79"/>
              </a:rPr>
              <a:t>Data2Donors Ahead: </a:t>
            </a:r>
          </a:p>
          <a:p>
            <a:pPr algn="l">
              <a:lnSpc>
                <a:spcPct val="150000"/>
              </a:lnSpc>
            </a:pPr>
            <a:endParaRPr lang="en-US" sz="2400" dirty="0" smtClean="0">
              <a:solidFill>
                <a:srgbClr val="090809"/>
              </a:solidFill>
              <a:latin typeface="Helvetica 65 Medium"/>
              <a:cs typeface="Aharoni" pitchFamily="2" charset="-79"/>
            </a:endParaRPr>
          </a:p>
          <a:p>
            <a:pPr marL="342900" indent="-342900" algn="l">
              <a:buFont typeface="Wingdings" charset="2"/>
              <a:buChar char="ü"/>
            </a:pPr>
            <a:r>
              <a:rPr lang="en-US" sz="2400" dirty="0" smtClean="0">
                <a:solidFill>
                  <a:srgbClr val="090809"/>
                </a:solidFill>
                <a:latin typeface="Helvetica 65 Medium"/>
                <a:cs typeface="Aharoni" pitchFamily="2" charset="-79"/>
              </a:rPr>
              <a:t>Review WealthEngine Results</a:t>
            </a:r>
          </a:p>
          <a:p>
            <a:pPr marL="342900" indent="-342900" algn="l">
              <a:buFont typeface="Wingdings" charset="2"/>
              <a:buChar char="ü"/>
            </a:pPr>
            <a:r>
              <a:rPr lang="en-US" sz="2400" dirty="0" smtClean="0">
                <a:solidFill>
                  <a:srgbClr val="090809"/>
                </a:solidFill>
                <a:latin typeface="Helvetica 65 Medium"/>
                <a:cs typeface="Aharoni" pitchFamily="2" charset="-79"/>
              </a:rPr>
              <a:t>Pull Reports on Giving Histories</a:t>
            </a:r>
          </a:p>
          <a:p>
            <a:pPr marL="342900" indent="-342900" algn="l">
              <a:buFont typeface="Wingdings" charset="2"/>
              <a:buChar char="ü"/>
            </a:pPr>
            <a:r>
              <a:rPr lang="en-US" sz="2400" dirty="0" smtClean="0">
                <a:solidFill>
                  <a:srgbClr val="090809"/>
                </a:solidFill>
                <a:latin typeface="Helvetica 65 Medium"/>
                <a:cs typeface="Aharoni" pitchFamily="2" charset="-79"/>
              </a:rPr>
              <a:t>Identify your best prospects</a:t>
            </a:r>
          </a:p>
          <a:p>
            <a:pPr marL="342900" indent="-342900" algn="l">
              <a:buFont typeface="Wingdings" charset="2"/>
              <a:buChar char="ü"/>
            </a:pPr>
            <a:r>
              <a:rPr lang="en-US" sz="2400" dirty="0" smtClean="0">
                <a:solidFill>
                  <a:srgbClr val="090809"/>
                </a:solidFill>
                <a:latin typeface="Helvetica 65 Medium"/>
                <a:cs typeface="Aharoni" pitchFamily="2" charset="-79"/>
              </a:rPr>
              <a:t>Have Volunteers &amp; Senior Staff review the list (narrow)</a:t>
            </a:r>
          </a:p>
          <a:p>
            <a:pPr marL="342900" indent="-342900" algn="l">
              <a:buFont typeface="Wingdings" charset="2"/>
              <a:buChar char="ü"/>
            </a:pPr>
            <a:r>
              <a:rPr lang="en-US" sz="2400" dirty="0" smtClean="0">
                <a:solidFill>
                  <a:srgbClr val="090809"/>
                </a:solidFill>
                <a:latin typeface="Helvetica 65 Medium"/>
                <a:cs typeface="Aharoni" pitchFamily="2" charset="-79"/>
              </a:rPr>
              <a:t>Research top prospects</a:t>
            </a:r>
          </a:p>
          <a:p>
            <a:pPr marL="342900" indent="-342900" algn="l">
              <a:buFont typeface="Wingdings" charset="2"/>
              <a:buChar char="ü"/>
            </a:pPr>
            <a:r>
              <a:rPr lang="en-US" sz="2400" dirty="0" smtClean="0">
                <a:solidFill>
                  <a:srgbClr val="090809"/>
                </a:solidFill>
                <a:latin typeface="Helvetica 65 Medium"/>
                <a:cs typeface="Aharoni" pitchFamily="2" charset="-79"/>
              </a:rPr>
              <a:t>Create donor profiles for top prospects</a:t>
            </a:r>
          </a:p>
          <a:p>
            <a:pPr marL="342900" indent="-342900" algn="l">
              <a:buFont typeface="Wingdings" charset="2"/>
              <a:buChar char="ü"/>
            </a:pPr>
            <a:r>
              <a:rPr lang="en-US" sz="2400" dirty="0" smtClean="0">
                <a:solidFill>
                  <a:srgbClr val="090809"/>
                </a:solidFill>
                <a:latin typeface="Helvetica 65 Medium"/>
                <a:cs typeface="Aharoni" pitchFamily="2" charset="-79"/>
              </a:rPr>
              <a:t>Prep your campaign materials</a:t>
            </a:r>
          </a:p>
          <a:p>
            <a:pPr marL="342900" indent="-342900" algn="l">
              <a:buFont typeface="Wingdings" charset="2"/>
              <a:buChar char="ü"/>
            </a:pPr>
            <a:r>
              <a:rPr lang="en-US" sz="2400" dirty="0" smtClean="0">
                <a:solidFill>
                  <a:srgbClr val="090809"/>
                </a:solidFill>
                <a:latin typeface="Helvetica 65 Medium"/>
                <a:cs typeface="Aharoni" pitchFamily="2" charset="-79"/>
              </a:rPr>
              <a:t>Invite volunteers to training in March</a:t>
            </a:r>
          </a:p>
          <a:p>
            <a:pPr marL="342900" indent="-342900" algn="l">
              <a:buFont typeface="Wingdings" charset="2"/>
              <a:buChar char="ü"/>
            </a:pPr>
            <a:endParaRPr lang="en-US" sz="2400" dirty="0" smtClean="0">
              <a:solidFill>
                <a:srgbClr val="090809"/>
              </a:solidFill>
              <a:latin typeface="Helvetica 65 Medium"/>
              <a:cs typeface="Aharoni" pitchFamily="2" charset="-79"/>
            </a:endParaRPr>
          </a:p>
          <a:p>
            <a:pPr algn="l"/>
            <a:endParaRPr lang="en-US" sz="2400" dirty="0" smtClean="0">
              <a:solidFill>
                <a:srgbClr val="090809"/>
              </a:solidFill>
              <a:latin typeface="Helvetica 65 Medium"/>
              <a:cs typeface="Aharoni" pitchFamily="2" charset="-79"/>
            </a:endParaRPr>
          </a:p>
        </p:txBody>
      </p:sp>
      <p:pic>
        <p:nvPicPr>
          <p:cNvPr id="9" name="Picture 8" descr="Checklis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4507" y="0"/>
            <a:ext cx="1929493" cy="1929493"/>
          </a:xfrm>
          <a:prstGeom prst="rect">
            <a:avLst/>
          </a:prstGeom>
        </p:spPr>
      </p:pic>
    </p:spTree>
    <p:extLst>
      <p:ext uri="{BB962C8B-B14F-4D97-AF65-F5344CB8AC3E}">
        <p14:creationId xmlns:p14="http://schemas.microsoft.com/office/powerpoint/2010/main" val="299244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637130"/>
          </a:xfrm>
          <a:prstGeom prst="rect">
            <a:avLst/>
          </a:prstGeom>
        </p:spPr>
      </p:pic>
      <p:pic>
        <p:nvPicPr>
          <p:cNvPr id="11" name="Picture 10"/>
          <p:cNvPicPr>
            <a:picLocks noChangeAspect="1"/>
          </p:cNvPicPr>
          <p:nvPr/>
        </p:nvPicPr>
        <p:blipFill>
          <a:blip r:embed="rId4"/>
          <a:stretch>
            <a:fillRect/>
          </a:stretch>
        </p:blipFill>
        <p:spPr>
          <a:xfrm>
            <a:off x="-1" y="6509031"/>
            <a:ext cx="1838759" cy="355600"/>
          </a:xfrm>
          <a:prstGeom prst="rect">
            <a:avLst/>
          </a:prstGeom>
        </p:spPr>
      </p:pic>
      <p:pic>
        <p:nvPicPr>
          <p:cNvPr id="12" name="Picture 11"/>
          <p:cNvPicPr>
            <a:picLocks noChangeAspect="1"/>
          </p:cNvPicPr>
          <p:nvPr/>
        </p:nvPicPr>
        <p:blipFill>
          <a:blip r:embed="rId5"/>
          <a:stretch>
            <a:fillRect/>
          </a:stretch>
        </p:blipFill>
        <p:spPr>
          <a:xfrm>
            <a:off x="1827154" y="6513443"/>
            <a:ext cx="1903332" cy="355600"/>
          </a:xfrm>
          <a:prstGeom prst="rect">
            <a:avLst/>
          </a:prstGeom>
        </p:spPr>
      </p:pic>
      <p:pic>
        <p:nvPicPr>
          <p:cNvPr id="13" name="Picture 12"/>
          <p:cNvPicPr>
            <a:picLocks noChangeAspect="1"/>
          </p:cNvPicPr>
          <p:nvPr/>
        </p:nvPicPr>
        <p:blipFill>
          <a:blip r:embed="rId6"/>
          <a:stretch>
            <a:fillRect/>
          </a:stretch>
        </p:blipFill>
        <p:spPr>
          <a:xfrm>
            <a:off x="3719999" y="6509853"/>
            <a:ext cx="1903332" cy="355600"/>
          </a:xfrm>
          <a:prstGeom prst="rect">
            <a:avLst/>
          </a:prstGeom>
        </p:spPr>
      </p:pic>
      <p:pic>
        <p:nvPicPr>
          <p:cNvPr id="14" name="Picture 13"/>
          <p:cNvPicPr>
            <a:picLocks noChangeAspect="1"/>
          </p:cNvPicPr>
          <p:nvPr/>
        </p:nvPicPr>
        <p:blipFill>
          <a:blip r:embed="rId7"/>
          <a:stretch>
            <a:fillRect/>
          </a:stretch>
        </p:blipFill>
        <p:spPr>
          <a:xfrm>
            <a:off x="5617817" y="6513442"/>
            <a:ext cx="1903332" cy="355600"/>
          </a:xfrm>
          <a:prstGeom prst="rect">
            <a:avLst/>
          </a:prstGeom>
        </p:spPr>
      </p:pic>
      <p:pic>
        <p:nvPicPr>
          <p:cNvPr id="15" name="Picture 14"/>
          <p:cNvPicPr>
            <a:picLocks noChangeAspect="1"/>
          </p:cNvPicPr>
          <p:nvPr/>
        </p:nvPicPr>
        <p:blipFill>
          <a:blip r:embed="rId8"/>
          <a:stretch>
            <a:fillRect/>
          </a:stretch>
        </p:blipFill>
        <p:spPr>
          <a:xfrm>
            <a:off x="7516743" y="6513443"/>
            <a:ext cx="1638300" cy="355600"/>
          </a:xfrm>
          <a:prstGeom prst="rect">
            <a:avLst/>
          </a:prstGeom>
        </p:spPr>
      </p:pic>
      <p:sp>
        <p:nvSpPr>
          <p:cNvPr id="29" name="Subtitle 2"/>
          <p:cNvSpPr>
            <a:spLocks noGrp="1"/>
          </p:cNvSpPr>
          <p:nvPr>
            <p:ph type="subTitle" idx="1"/>
          </p:nvPr>
        </p:nvSpPr>
        <p:spPr>
          <a:xfrm>
            <a:off x="1021592" y="181314"/>
            <a:ext cx="7974490" cy="5603097"/>
          </a:xfrm>
        </p:spPr>
        <p:txBody>
          <a:bodyPr>
            <a:noAutofit/>
          </a:bodyPr>
          <a:lstStyle/>
          <a:p>
            <a:pPr algn="l"/>
            <a:endParaRPr lang="en-US" sz="2400" dirty="0">
              <a:solidFill>
                <a:srgbClr val="090809"/>
              </a:solidFill>
              <a:latin typeface="Helvetica 65 Medium"/>
              <a:cs typeface="Aharoni" pitchFamily="2" charset="-79"/>
            </a:endParaRPr>
          </a:p>
          <a:p>
            <a:pPr algn="l"/>
            <a:endParaRPr lang="en-US" sz="2400" b="1" dirty="0" smtClean="0">
              <a:solidFill>
                <a:srgbClr val="090809"/>
              </a:solidFill>
              <a:latin typeface="Helvetica 65 Medium"/>
              <a:cs typeface="Aharoni" pitchFamily="2" charset="-79"/>
            </a:endParaRPr>
          </a:p>
          <a:p>
            <a:pPr marL="342900" indent="-342900" algn="l">
              <a:lnSpc>
                <a:spcPct val="150000"/>
              </a:lnSpc>
              <a:buFont typeface="Wingdings" pitchFamily="2" charset="2"/>
              <a:buChar char="ü"/>
            </a:pPr>
            <a:endParaRPr lang="en-US" sz="2400" dirty="0" smtClean="0">
              <a:solidFill>
                <a:srgbClr val="090809"/>
              </a:solidFill>
              <a:latin typeface="Helvetica 65 Medium"/>
              <a:cs typeface="Aharoni" pitchFamily="2" charset="-79"/>
            </a:endParaRPr>
          </a:p>
          <a:p>
            <a:pPr algn="l">
              <a:lnSpc>
                <a:spcPct val="150000"/>
              </a:lnSpc>
            </a:pPr>
            <a:endParaRPr lang="en-US" sz="2400" dirty="0" smtClean="0">
              <a:solidFill>
                <a:srgbClr val="090809"/>
              </a:solidFill>
              <a:latin typeface="Helvetica 65 Medium"/>
              <a:cs typeface="Aharoni" pitchFamily="2" charset="-79"/>
            </a:endParaRPr>
          </a:p>
          <a:p>
            <a:pPr algn="l"/>
            <a:endParaRPr lang="en-US" sz="2400" dirty="0" smtClean="0">
              <a:solidFill>
                <a:srgbClr val="090809"/>
              </a:solidFill>
              <a:latin typeface="Helvetica 65 Medium"/>
              <a:cs typeface="Aharoni" pitchFamily="2" charset="-79"/>
            </a:endParaRPr>
          </a:p>
          <a:p>
            <a:pPr algn="l"/>
            <a:endParaRPr lang="en-US" sz="2400" dirty="0" smtClean="0">
              <a:solidFill>
                <a:srgbClr val="090809"/>
              </a:solidFill>
              <a:latin typeface="Helvetica 65 Medium"/>
              <a:cs typeface="Aharoni" pitchFamily="2" charset="-79"/>
            </a:endParaRPr>
          </a:p>
        </p:txBody>
      </p:sp>
      <p:sp>
        <p:nvSpPr>
          <p:cNvPr id="2" name="TextBox 1"/>
          <p:cNvSpPr txBox="1"/>
          <p:nvPr/>
        </p:nvSpPr>
        <p:spPr>
          <a:xfrm>
            <a:off x="401421" y="2164403"/>
            <a:ext cx="7758341" cy="3631763"/>
          </a:xfrm>
          <a:prstGeom prst="rect">
            <a:avLst/>
          </a:prstGeom>
          <a:noFill/>
        </p:spPr>
        <p:txBody>
          <a:bodyPr wrap="square" rtlCol="0">
            <a:spAutoFit/>
          </a:bodyPr>
          <a:lstStyle/>
          <a:p>
            <a:r>
              <a:rPr lang="en-US" sz="4400" b="1" dirty="0"/>
              <a:t>Vicki </a:t>
            </a:r>
            <a:r>
              <a:rPr lang="en-US" sz="4400" b="1" dirty="0" err="1"/>
              <a:t>Claussen</a:t>
            </a:r>
            <a:endParaRPr lang="en-US" sz="4400" dirty="0"/>
          </a:p>
          <a:p>
            <a:r>
              <a:rPr lang="en-US" sz="4400" i="1" dirty="0"/>
              <a:t>Director of Partner Relations</a:t>
            </a:r>
            <a:endParaRPr lang="en-US" sz="4400" dirty="0"/>
          </a:p>
          <a:p>
            <a:r>
              <a:rPr lang="en-US" sz="4400" i="1" dirty="0" err="1"/>
              <a:t>WealthEngine</a:t>
            </a:r>
            <a:endParaRPr lang="en-US" sz="4400" dirty="0"/>
          </a:p>
          <a:p>
            <a:r>
              <a:rPr lang="en-US" sz="4400" dirty="0">
                <a:hlinkClick r:id="rId9"/>
              </a:rPr>
              <a:t>vclaussen@wealthengine.com</a:t>
            </a:r>
            <a:endParaRPr lang="en-US" sz="4400" dirty="0"/>
          </a:p>
          <a:p>
            <a:endParaRPr lang="en-US" dirty="0" smtClean="0"/>
          </a:p>
          <a:p>
            <a:endParaRPr lang="en-US" dirty="0" smtClean="0"/>
          </a:p>
          <a:p>
            <a:endParaRPr lang="en-US" dirty="0"/>
          </a:p>
        </p:txBody>
      </p:sp>
      <p:pic>
        <p:nvPicPr>
          <p:cNvPr id="16" name="Content Placeholder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0233" y="660529"/>
            <a:ext cx="3550359" cy="852487"/>
          </a:xfrm>
          <a:prstGeom prst="rect">
            <a:avLst/>
          </a:prstGeom>
        </p:spPr>
      </p:pic>
    </p:spTree>
    <p:extLst>
      <p:ext uri="{BB962C8B-B14F-4D97-AF65-F5344CB8AC3E}">
        <p14:creationId xmlns:p14="http://schemas.microsoft.com/office/powerpoint/2010/main" val="353611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10061</TotalTime>
  <Words>2441</Words>
  <Application>Microsoft Office PowerPoint</Application>
  <PresentationFormat>On-screen Show (4:3)</PresentationFormat>
  <Paragraphs>334</Paragraphs>
  <Slides>20</Slides>
  <Notes>19</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Barbara Gordon B’nia B’rith Camp  Oregon  </vt:lpstr>
      <vt:lpstr>Lesley Plachta Sarah Donner Camp Alonim California </vt:lpstr>
      <vt:lpstr> Staci Hiller Camp Seneca Lake New York</vt:lpstr>
      <vt:lpstr>Ellen Goldstein  Marty Krupnick Marc Rauch Camp Kinder Ring New York</vt:lpstr>
      <vt:lpstr>Susan Callum Camp Pembroke Massachusetts  </vt:lpstr>
      <vt:lpstr> Jef Nobbe Camp Solomon Schechter, Washington   </vt:lpstr>
      <vt:lpstr> Karen Bernstein Danny Weiss  Capital Camps and  Retreat Center  Maryland</vt:lpstr>
      <vt:lpstr>Wendy Clyman  Herzl Camp  Wisconsin  </vt:lpstr>
      <vt:lpstr>Gabe Neistein  Tamarack Camps  Michigan</vt:lpstr>
      <vt:lpstr> David Weiss Camp Judaea  North Carolina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Riseman</dc:creator>
  <cp:lastModifiedBy>Julia Riseman</cp:lastModifiedBy>
  <cp:revision>263</cp:revision>
  <cp:lastPrinted>2013-09-24T16:21:45Z</cp:lastPrinted>
  <dcterms:created xsi:type="dcterms:W3CDTF">2013-03-07T16:04:40Z</dcterms:created>
  <dcterms:modified xsi:type="dcterms:W3CDTF">2014-01-28T19:43:35Z</dcterms:modified>
</cp:coreProperties>
</file>