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331" r:id="rId3"/>
    <p:sldId id="316" r:id="rId4"/>
    <p:sldId id="288" r:id="rId5"/>
    <p:sldId id="258" r:id="rId6"/>
    <p:sldId id="278" r:id="rId7"/>
    <p:sldId id="282" r:id="rId8"/>
    <p:sldId id="261" r:id="rId9"/>
    <p:sldId id="307" r:id="rId10"/>
    <p:sldId id="300" r:id="rId11"/>
    <p:sldId id="284" r:id="rId12"/>
    <p:sldId id="285" r:id="rId13"/>
    <p:sldId id="321" r:id="rId14"/>
    <p:sldId id="320" r:id="rId15"/>
    <p:sldId id="323" r:id="rId16"/>
    <p:sldId id="322" r:id="rId17"/>
    <p:sldId id="306" r:id="rId18"/>
    <p:sldId id="326" r:id="rId19"/>
    <p:sldId id="310" r:id="rId20"/>
    <p:sldId id="33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E5B53B"/>
    <a:srgbClr val="EDE7DD"/>
    <a:srgbClr val="88746A"/>
    <a:srgbClr val="007C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38E9C7-3C85-4BEE-8556-6C77578D28B2}" v="594" dt="2022-04-18T15:41:10.679"/>
    <p1510:client id="{BE0BA808-8D46-488E-A3A9-8080775184C9}" v="215" dt="2022-04-18T15:40:10.7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79783" autoAdjust="0"/>
  </p:normalViewPr>
  <p:slideViewPr>
    <p:cSldViewPr snapToGrid="0">
      <p:cViewPr varScale="1">
        <p:scale>
          <a:sx n="50" d="100"/>
          <a:sy n="50" d="100"/>
        </p:scale>
        <p:origin x="932" y="24"/>
      </p:cViewPr>
      <p:guideLst/>
    </p:cSldViewPr>
  </p:slideViewPr>
  <p:notesTextViewPr>
    <p:cViewPr>
      <p:scale>
        <a:sx n="1" d="1"/>
        <a:sy n="1" d="1"/>
      </p:scale>
      <p:origin x="0" y="-228"/>
    </p:cViewPr>
  </p:notesTextViewPr>
  <p:sorterViewPr>
    <p:cViewPr>
      <p:scale>
        <a:sx n="73" d="100"/>
        <a:sy n="7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Eisinger" userId="1fa58369-e8e6-4d81-b11f-7f55ce00592b" providerId="ADAL" clId="{6038E9C7-3C85-4BEE-8556-6C77578D28B2}"/>
    <pc:docChg chg="undo custSel modSld sldOrd">
      <pc:chgData name="Sarah Eisinger" userId="1fa58369-e8e6-4d81-b11f-7f55ce00592b" providerId="ADAL" clId="{6038E9C7-3C85-4BEE-8556-6C77578D28B2}" dt="2022-04-18T15:41:10.679" v="594" actId="403"/>
      <pc:docMkLst>
        <pc:docMk/>
      </pc:docMkLst>
      <pc:sldChg chg="modSp mod">
        <pc:chgData name="Sarah Eisinger" userId="1fa58369-e8e6-4d81-b11f-7f55ce00592b" providerId="ADAL" clId="{6038E9C7-3C85-4BEE-8556-6C77578D28B2}" dt="2022-04-18T15:41:10.679" v="594" actId="403"/>
        <pc:sldMkLst>
          <pc:docMk/>
          <pc:sldMk cId="361867215" sldId="257"/>
        </pc:sldMkLst>
        <pc:spChg chg="mod">
          <ac:chgData name="Sarah Eisinger" userId="1fa58369-e8e6-4d81-b11f-7f55ce00592b" providerId="ADAL" clId="{6038E9C7-3C85-4BEE-8556-6C77578D28B2}" dt="2022-04-18T15:41:10.679" v="594" actId="403"/>
          <ac:spMkLst>
            <pc:docMk/>
            <pc:sldMk cId="361867215" sldId="257"/>
            <ac:spMk id="3" creationId="{42E6D0D5-2E22-F540-8965-8A05CBAA312C}"/>
          </ac:spMkLst>
        </pc:spChg>
      </pc:sldChg>
      <pc:sldChg chg="modSp mod">
        <pc:chgData name="Sarah Eisinger" userId="1fa58369-e8e6-4d81-b11f-7f55ce00592b" providerId="ADAL" clId="{6038E9C7-3C85-4BEE-8556-6C77578D28B2}" dt="2022-04-18T15:40:30.516" v="587" actId="20577"/>
        <pc:sldMkLst>
          <pc:docMk/>
          <pc:sldMk cId="3479201881" sldId="310"/>
        </pc:sldMkLst>
        <pc:spChg chg="mod">
          <ac:chgData name="Sarah Eisinger" userId="1fa58369-e8e6-4d81-b11f-7f55ce00592b" providerId="ADAL" clId="{6038E9C7-3C85-4BEE-8556-6C77578D28B2}" dt="2022-04-18T15:39:25.035" v="532" actId="21"/>
          <ac:spMkLst>
            <pc:docMk/>
            <pc:sldMk cId="3479201881" sldId="310"/>
            <ac:spMk id="3" creationId="{3A693E11-45EA-E54C-9908-382FF0FA4FF7}"/>
          </ac:spMkLst>
        </pc:spChg>
        <pc:spChg chg="mod">
          <ac:chgData name="Sarah Eisinger" userId="1fa58369-e8e6-4d81-b11f-7f55ce00592b" providerId="ADAL" clId="{6038E9C7-3C85-4BEE-8556-6C77578D28B2}" dt="2022-04-18T15:40:30.516" v="587" actId="20577"/>
          <ac:spMkLst>
            <pc:docMk/>
            <pc:sldMk cId="3479201881" sldId="310"/>
            <ac:spMk id="6" creationId="{FBB0251C-8241-4060-88CC-86A66A6A4719}"/>
          </ac:spMkLst>
        </pc:spChg>
      </pc:sldChg>
      <pc:sldChg chg="modSp mod">
        <pc:chgData name="Sarah Eisinger" userId="1fa58369-e8e6-4d81-b11f-7f55ce00592b" providerId="ADAL" clId="{6038E9C7-3C85-4BEE-8556-6C77578D28B2}" dt="2022-04-18T15:40:04.578" v="546" actId="20577"/>
        <pc:sldMkLst>
          <pc:docMk/>
          <pc:sldMk cId="2685091499" sldId="326"/>
        </pc:sldMkLst>
        <pc:spChg chg="mod">
          <ac:chgData name="Sarah Eisinger" userId="1fa58369-e8e6-4d81-b11f-7f55ce00592b" providerId="ADAL" clId="{6038E9C7-3C85-4BEE-8556-6C77578D28B2}" dt="2022-04-18T15:13:32.998" v="16" actId="20577"/>
          <ac:spMkLst>
            <pc:docMk/>
            <pc:sldMk cId="2685091499" sldId="326"/>
            <ac:spMk id="2" creationId="{6EF959DC-7A79-E743-AA57-E23D982635DB}"/>
          </ac:spMkLst>
        </pc:spChg>
        <pc:spChg chg="mod">
          <ac:chgData name="Sarah Eisinger" userId="1fa58369-e8e6-4d81-b11f-7f55ce00592b" providerId="ADAL" clId="{6038E9C7-3C85-4BEE-8556-6C77578D28B2}" dt="2022-04-18T15:40:04.578" v="546" actId="20577"/>
          <ac:spMkLst>
            <pc:docMk/>
            <pc:sldMk cId="2685091499" sldId="326"/>
            <ac:spMk id="3" creationId="{6BC7142D-674F-4049-8D0F-D0F2A978D5DD}"/>
          </ac:spMkLst>
        </pc:spChg>
      </pc:sldChg>
      <pc:sldChg chg="delSp modSp mod">
        <pc:chgData name="Sarah Eisinger" userId="1fa58369-e8e6-4d81-b11f-7f55ce00592b" providerId="ADAL" clId="{6038E9C7-3C85-4BEE-8556-6C77578D28B2}" dt="2022-04-18T15:31:27.605" v="209" actId="20577"/>
        <pc:sldMkLst>
          <pc:docMk/>
          <pc:sldMk cId="513061210" sldId="330"/>
        </pc:sldMkLst>
        <pc:spChg chg="mod">
          <ac:chgData name="Sarah Eisinger" userId="1fa58369-e8e6-4d81-b11f-7f55ce00592b" providerId="ADAL" clId="{6038E9C7-3C85-4BEE-8556-6C77578D28B2}" dt="2022-04-18T15:31:02.984" v="173" actId="242"/>
          <ac:spMkLst>
            <pc:docMk/>
            <pc:sldMk cId="513061210" sldId="330"/>
            <ac:spMk id="2" creationId="{B8E91A9D-004E-A545-869B-C8A57693B856}"/>
          </ac:spMkLst>
        </pc:spChg>
        <pc:spChg chg="mod">
          <ac:chgData name="Sarah Eisinger" userId="1fa58369-e8e6-4d81-b11f-7f55ce00592b" providerId="ADAL" clId="{6038E9C7-3C85-4BEE-8556-6C77578D28B2}" dt="2022-04-18T15:31:27.605" v="209" actId="20577"/>
          <ac:spMkLst>
            <pc:docMk/>
            <pc:sldMk cId="513061210" sldId="330"/>
            <ac:spMk id="3" creationId="{42E6D0D5-2E22-F540-8965-8A05CBAA312C}"/>
          </ac:spMkLst>
        </pc:spChg>
        <pc:spChg chg="del">
          <ac:chgData name="Sarah Eisinger" userId="1fa58369-e8e6-4d81-b11f-7f55ce00592b" providerId="ADAL" clId="{6038E9C7-3C85-4BEE-8556-6C77578D28B2}" dt="2022-04-18T15:30:18.042" v="170" actId="478"/>
          <ac:spMkLst>
            <pc:docMk/>
            <pc:sldMk cId="513061210" sldId="330"/>
            <ac:spMk id="5" creationId="{FD4BFD7D-9438-4ADC-955D-C683212331DA}"/>
          </ac:spMkLst>
        </pc:spChg>
      </pc:sldChg>
      <pc:sldChg chg="modSp mod ord">
        <pc:chgData name="Sarah Eisinger" userId="1fa58369-e8e6-4d81-b11f-7f55ce00592b" providerId="ADAL" clId="{6038E9C7-3C85-4BEE-8556-6C77578D28B2}" dt="2022-04-18T15:14:47.127" v="113"/>
        <pc:sldMkLst>
          <pc:docMk/>
          <pc:sldMk cId="2394942269" sldId="331"/>
        </pc:sldMkLst>
        <pc:spChg chg="mod">
          <ac:chgData name="Sarah Eisinger" userId="1fa58369-e8e6-4d81-b11f-7f55ce00592b" providerId="ADAL" clId="{6038E9C7-3C85-4BEE-8556-6C77578D28B2}" dt="2022-04-18T15:14:38.262" v="111" actId="20577"/>
          <ac:spMkLst>
            <pc:docMk/>
            <pc:sldMk cId="2394942269" sldId="331"/>
            <ac:spMk id="2" creationId="{9D466DE3-C2E2-4E06-9A2F-8C208B5B2FC5}"/>
          </ac:spMkLst>
        </pc:spChg>
      </pc:sldChg>
    </pc:docChg>
  </pc:docChgLst>
  <pc:docChgLst>
    <pc:chgData name="Kevin Martone" userId="e1537abd-8337-4a2e-ae5f-da1c70d2ec85" providerId="ADAL" clId="{BE0BA808-8D46-488E-A3A9-8080775184C9}"/>
    <pc:docChg chg="undo redo custSel delSld modSld sldOrd">
      <pc:chgData name="Kevin Martone" userId="e1537abd-8337-4a2e-ae5f-da1c70d2ec85" providerId="ADAL" clId="{BE0BA808-8D46-488E-A3A9-8080775184C9}" dt="2022-04-18T18:45:12.288" v="701" actId="20577"/>
      <pc:docMkLst>
        <pc:docMk/>
      </pc:docMkLst>
      <pc:sldChg chg="modSp mod modNotesTx">
        <pc:chgData name="Kevin Martone" userId="e1537abd-8337-4a2e-ae5f-da1c70d2ec85" providerId="ADAL" clId="{BE0BA808-8D46-488E-A3A9-8080775184C9}" dt="2022-04-18T18:33:45.262" v="646"/>
        <pc:sldMkLst>
          <pc:docMk/>
          <pc:sldMk cId="361867215" sldId="257"/>
        </pc:sldMkLst>
        <pc:spChg chg="mod">
          <ac:chgData name="Kevin Martone" userId="e1537abd-8337-4a2e-ae5f-da1c70d2ec85" providerId="ADAL" clId="{BE0BA808-8D46-488E-A3A9-8080775184C9}" dt="2022-04-18T15:14:37.394" v="432" actId="20577"/>
          <ac:spMkLst>
            <pc:docMk/>
            <pc:sldMk cId="361867215" sldId="257"/>
            <ac:spMk id="3" creationId="{42E6D0D5-2E22-F540-8965-8A05CBAA312C}"/>
          </ac:spMkLst>
        </pc:spChg>
      </pc:sldChg>
      <pc:sldChg chg="modNotesTx">
        <pc:chgData name="Kevin Martone" userId="e1537abd-8337-4a2e-ae5f-da1c70d2ec85" providerId="ADAL" clId="{BE0BA808-8D46-488E-A3A9-8080775184C9}" dt="2022-04-18T18:39:55.729" v="665"/>
        <pc:sldMkLst>
          <pc:docMk/>
          <pc:sldMk cId="308846977" sldId="258"/>
        </pc:sldMkLst>
      </pc:sldChg>
      <pc:sldChg chg="del">
        <pc:chgData name="Kevin Martone" userId="e1537abd-8337-4a2e-ae5f-da1c70d2ec85" providerId="ADAL" clId="{BE0BA808-8D46-488E-A3A9-8080775184C9}" dt="2022-04-13T18:48:36.804" v="98" actId="47"/>
        <pc:sldMkLst>
          <pc:docMk/>
          <pc:sldMk cId="2054760491" sldId="260"/>
        </pc:sldMkLst>
      </pc:sldChg>
      <pc:sldChg chg="del">
        <pc:chgData name="Kevin Martone" userId="e1537abd-8337-4a2e-ae5f-da1c70d2ec85" providerId="ADAL" clId="{BE0BA808-8D46-488E-A3A9-8080775184C9}" dt="2022-04-13T18:48:26.779" v="96" actId="47"/>
        <pc:sldMkLst>
          <pc:docMk/>
          <pc:sldMk cId="1583503680" sldId="267"/>
        </pc:sldMkLst>
      </pc:sldChg>
      <pc:sldChg chg="del">
        <pc:chgData name="Kevin Martone" userId="e1537abd-8337-4a2e-ae5f-da1c70d2ec85" providerId="ADAL" clId="{BE0BA808-8D46-488E-A3A9-8080775184C9}" dt="2022-04-13T18:48:42.037" v="100" actId="47"/>
        <pc:sldMkLst>
          <pc:docMk/>
          <pc:sldMk cId="1213774182" sldId="274"/>
        </pc:sldMkLst>
      </pc:sldChg>
      <pc:sldChg chg="modSp mod modNotesTx">
        <pc:chgData name="Kevin Martone" userId="e1537abd-8337-4a2e-ae5f-da1c70d2ec85" providerId="ADAL" clId="{BE0BA808-8D46-488E-A3A9-8080775184C9}" dt="2022-04-18T18:40:49.147" v="666"/>
        <pc:sldMkLst>
          <pc:docMk/>
          <pc:sldMk cId="787114356" sldId="278"/>
        </pc:sldMkLst>
        <pc:graphicFrameChg chg="mod modGraphic">
          <ac:chgData name="Kevin Martone" userId="e1537abd-8337-4a2e-ae5f-da1c70d2ec85" providerId="ADAL" clId="{BE0BA808-8D46-488E-A3A9-8080775184C9}" dt="2022-04-13T19:49:56.392" v="374" actId="108"/>
          <ac:graphicFrameMkLst>
            <pc:docMk/>
            <pc:sldMk cId="787114356" sldId="278"/>
            <ac:graphicFrameMk id="8" creationId="{3C202A61-0DA5-E744-AFA2-DD429A54F9AC}"/>
          </ac:graphicFrameMkLst>
        </pc:graphicFrameChg>
      </pc:sldChg>
      <pc:sldChg chg="modNotesTx">
        <pc:chgData name="Kevin Martone" userId="e1537abd-8337-4a2e-ae5f-da1c70d2ec85" providerId="ADAL" clId="{BE0BA808-8D46-488E-A3A9-8080775184C9}" dt="2022-04-18T18:41:09.892" v="667"/>
        <pc:sldMkLst>
          <pc:docMk/>
          <pc:sldMk cId="3850219979" sldId="282"/>
        </pc:sldMkLst>
      </pc:sldChg>
      <pc:sldChg chg="modNotesTx">
        <pc:chgData name="Kevin Martone" userId="e1537abd-8337-4a2e-ae5f-da1c70d2ec85" providerId="ADAL" clId="{BE0BA808-8D46-488E-A3A9-8080775184C9}" dt="2022-04-18T18:42:27.238" v="674"/>
        <pc:sldMkLst>
          <pc:docMk/>
          <pc:sldMk cId="3057510967" sldId="284"/>
        </pc:sldMkLst>
      </pc:sldChg>
      <pc:sldChg chg="modSp mod modNotesTx">
        <pc:chgData name="Kevin Martone" userId="e1537abd-8337-4a2e-ae5f-da1c70d2ec85" providerId="ADAL" clId="{BE0BA808-8D46-488E-A3A9-8080775184C9}" dt="2022-04-18T18:39:16.215" v="663" actId="20577"/>
        <pc:sldMkLst>
          <pc:docMk/>
          <pc:sldMk cId="1219674520" sldId="288"/>
        </pc:sldMkLst>
        <pc:spChg chg="mod">
          <ac:chgData name="Kevin Martone" userId="e1537abd-8337-4a2e-ae5f-da1c70d2ec85" providerId="ADAL" clId="{BE0BA808-8D46-488E-A3A9-8080775184C9}" dt="2022-04-13T18:47:36.384" v="94" actId="20577"/>
          <ac:spMkLst>
            <pc:docMk/>
            <pc:sldMk cId="1219674520" sldId="288"/>
            <ac:spMk id="3" creationId="{8438968B-BD12-6C48-9C2C-C2ECBA28462B}"/>
          </ac:spMkLst>
        </pc:spChg>
      </pc:sldChg>
      <pc:sldChg chg="del">
        <pc:chgData name="Kevin Martone" userId="e1537abd-8337-4a2e-ae5f-da1c70d2ec85" providerId="ADAL" clId="{BE0BA808-8D46-488E-A3A9-8080775184C9}" dt="2022-04-13T18:48:34.170" v="97" actId="47"/>
        <pc:sldMkLst>
          <pc:docMk/>
          <pc:sldMk cId="3164485116" sldId="289"/>
        </pc:sldMkLst>
      </pc:sldChg>
      <pc:sldChg chg="del">
        <pc:chgData name="Kevin Martone" userId="e1537abd-8337-4a2e-ae5f-da1c70d2ec85" providerId="ADAL" clId="{BE0BA808-8D46-488E-A3A9-8080775184C9}" dt="2022-04-13T18:49:31.399" v="221" actId="47"/>
        <pc:sldMkLst>
          <pc:docMk/>
          <pc:sldMk cId="2257180469" sldId="290"/>
        </pc:sldMkLst>
      </pc:sldChg>
      <pc:sldChg chg="del">
        <pc:chgData name="Kevin Martone" userId="e1537abd-8337-4a2e-ae5f-da1c70d2ec85" providerId="ADAL" clId="{BE0BA808-8D46-488E-A3A9-8080775184C9}" dt="2022-04-13T18:49:23.229" v="220" actId="47"/>
        <pc:sldMkLst>
          <pc:docMk/>
          <pc:sldMk cId="551971425" sldId="291"/>
        </pc:sldMkLst>
      </pc:sldChg>
      <pc:sldChg chg="del">
        <pc:chgData name="Kevin Martone" userId="e1537abd-8337-4a2e-ae5f-da1c70d2ec85" providerId="ADAL" clId="{BE0BA808-8D46-488E-A3A9-8080775184C9}" dt="2022-04-13T18:48:39.460" v="99" actId="47"/>
        <pc:sldMkLst>
          <pc:docMk/>
          <pc:sldMk cId="1899891061" sldId="303"/>
        </pc:sldMkLst>
      </pc:sldChg>
      <pc:sldChg chg="modNotesTx">
        <pc:chgData name="Kevin Martone" userId="e1537abd-8337-4a2e-ae5f-da1c70d2ec85" providerId="ADAL" clId="{BE0BA808-8D46-488E-A3A9-8080775184C9}" dt="2022-04-18T18:44:15.175" v="681"/>
        <pc:sldMkLst>
          <pc:docMk/>
          <pc:sldMk cId="2901958382" sldId="306"/>
        </pc:sldMkLst>
      </pc:sldChg>
      <pc:sldChg chg="modNotesTx">
        <pc:chgData name="Kevin Martone" userId="e1537abd-8337-4a2e-ae5f-da1c70d2ec85" providerId="ADAL" clId="{BE0BA808-8D46-488E-A3A9-8080775184C9}" dt="2022-04-18T18:41:57.869" v="672"/>
        <pc:sldMkLst>
          <pc:docMk/>
          <pc:sldMk cId="2384623751" sldId="307"/>
        </pc:sldMkLst>
      </pc:sldChg>
      <pc:sldChg chg="addSp delSp modSp mod ord modNotesTx">
        <pc:chgData name="Kevin Martone" userId="e1537abd-8337-4a2e-ae5f-da1c70d2ec85" providerId="ADAL" clId="{BE0BA808-8D46-488E-A3A9-8080775184C9}" dt="2022-04-18T18:44:47.586" v="683"/>
        <pc:sldMkLst>
          <pc:docMk/>
          <pc:sldMk cId="3479201881" sldId="310"/>
        </pc:sldMkLst>
        <pc:spChg chg="del mod">
          <ac:chgData name="Kevin Martone" userId="e1537abd-8337-4a2e-ae5f-da1c70d2ec85" providerId="ADAL" clId="{BE0BA808-8D46-488E-A3A9-8080775184C9}" dt="2022-04-18T15:34:59.356" v="492" actId="478"/>
          <ac:spMkLst>
            <pc:docMk/>
            <pc:sldMk cId="3479201881" sldId="310"/>
            <ac:spMk id="2" creationId="{182DD16B-E2E8-9748-92D9-39D113595956}"/>
          </ac:spMkLst>
        </pc:spChg>
        <pc:spChg chg="mod">
          <ac:chgData name="Kevin Martone" userId="e1537abd-8337-4a2e-ae5f-da1c70d2ec85" providerId="ADAL" clId="{BE0BA808-8D46-488E-A3A9-8080775184C9}" dt="2022-04-18T15:35:09.016" v="495" actId="1076"/>
          <ac:spMkLst>
            <pc:docMk/>
            <pc:sldMk cId="3479201881" sldId="310"/>
            <ac:spMk id="3" creationId="{3A693E11-45EA-E54C-9908-382FF0FA4FF7}"/>
          </ac:spMkLst>
        </pc:spChg>
        <pc:spChg chg="add del mod">
          <ac:chgData name="Kevin Martone" userId="e1537abd-8337-4a2e-ae5f-da1c70d2ec85" providerId="ADAL" clId="{BE0BA808-8D46-488E-A3A9-8080775184C9}" dt="2022-04-18T15:35:01.520" v="493" actId="478"/>
          <ac:spMkLst>
            <pc:docMk/>
            <pc:sldMk cId="3479201881" sldId="310"/>
            <ac:spMk id="5" creationId="{84BE2E0F-90D9-4A05-9B3D-6A3A8FD6AA53}"/>
          </ac:spMkLst>
        </pc:spChg>
        <pc:spChg chg="del">
          <ac:chgData name="Kevin Martone" userId="e1537abd-8337-4a2e-ae5f-da1c70d2ec85" providerId="ADAL" clId="{BE0BA808-8D46-488E-A3A9-8080775184C9}" dt="2022-04-13T18:49:20.282" v="219" actId="478"/>
          <ac:spMkLst>
            <pc:docMk/>
            <pc:sldMk cId="3479201881" sldId="310"/>
            <ac:spMk id="5" creationId="{BB434F24-685F-47C9-9581-BBF6A680DF74}"/>
          </ac:spMkLst>
        </pc:spChg>
        <pc:spChg chg="add mod">
          <ac:chgData name="Kevin Martone" userId="e1537abd-8337-4a2e-ae5f-da1c70d2ec85" providerId="ADAL" clId="{BE0BA808-8D46-488E-A3A9-8080775184C9}" dt="2022-04-18T15:35:01.866" v="494"/>
          <ac:spMkLst>
            <pc:docMk/>
            <pc:sldMk cId="3479201881" sldId="310"/>
            <ac:spMk id="6" creationId="{FBB0251C-8241-4060-88CC-86A66A6A4719}"/>
          </ac:spMkLst>
        </pc:spChg>
      </pc:sldChg>
      <pc:sldChg chg="ord modNotesTx">
        <pc:chgData name="Kevin Martone" userId="e1537abd-8337-4a2e-ae5f-da1c70d2ec85" providerId="ADAL" clId="{BE0BA808-8D46-488E-A3A9-8080775184C9}" dt="2022-04-18T18:38:34.082" v="655"/>
        <pc:sldMkLst>
          <pc:docMk/>
          <pc:sldMk cId="4148457574" sldId="316"/>
        </pc:sldMkLst>
      </pc:sldChg>
      <pc:sldChg chg="del">
        <pc:chgData name="Kevin Martone" userId="e1537abd-8337-4a2e-ae5f-da1c70d2ec85" providerId="ADAL" clId="{BE0BA808-8D46-488E-A3A9-8080775184C9}" dt="2022-04-13T18:50:19.080" v="231" actId="47"/>
        <pc:sldMkLst>
          <pc:docMk/>
          <pc:sldMk cId="2078110851" sldId="317"/>
        </pc:sldMkLst>
      </pc:sldChg>
      <pc:sldChg chg="modNotesTx">
        <pc:chgData name="Kevin Martone" userId="e1537abd-8337-4a2e-ae5f-da1c70d2ec85" providerId="ADAL" clId="{BE0BA808-8D46-488E-A3A9-8080775184C9}" dt="2022-04-18T18:43:13.316" v="676"/>
        <pc:sldMkLst>
          <pc:docMk/>
          <pc:sldMk cId="4124325861" sldId="321"/>
        </pc:sldMkLst>
      </pc:sldChg>
      <pc:sldChg chg="modNotesTx">
        <pc:chgData name="Kevin Martone" userId="e1537abd-8337-4a2e-ae5f-da1c70d2ec85" providerId="ADAL" clId="{BE0BA808-8D46-488E-A3A9-8080775184C9}" dt="2022-04-18T18:43:47.017" v="679" actId="20577"/>
        <pc:sldMkLst>
          <pc:docMk/>
          <pc:sldMk cId="3940024752" sldId="323"/>
        </pc:sldMkLst>
      </pc:sldChg>
      <pc:sldChg chg="addSp delSp modSp mod modNotesTx">
        <pc:chgData name="Kevin Martone" userId="e1537abd-8337-4a2e-ae5f-da1c70d2ec85" providerId="ADAL" clId="{BE0BA808-8D46-488E-A3A9-8080775184C9}" dt="2022-04-18T18:44:33.651" v="682"/>
        <pc:sldMkLst>
          <pc:docMk/>
          <pc:sldMk cId="2685091499" sldId="326"/>
        </pc:sldMkLst>
        <pc:spChg chg="del mod">
          <ac:chgData name="Kevin Martone" userId="e1537abd-8337-4a2e-ae5f-da1c70d2ec85" providerId="ADAL" clId="{BE0BA808-8D46-488E-A3A9-8080775184C9}" dt="2022-04-18T15:34:35.180" v="449" actId="478"/>
          <ac:spMkLst>
            <pc:docMk/>
            <pc:sldMk cId="2685091499" sldId="326"/>
            <ac:spMk id="2" creationId="{6EF959DC-7A79-E743-AA57-E23D982635DB}"/>
          </ac:spMkLst>
        </pc:spChg>
        <pc:spChg chg="mod">
          <ac:chgData name="Kevin Martone" userId="e1537abd-8337-4a2e-ae5f-da1c70d2ec85" providerId="ADAL" clId="{BE0BA808-8D46-488E-A3A9-8080775184C9}" dt="2022-04-18T15:40:10.714" v="642" actId="20577"/>
          <ac:spMkLst>
            <pc:docMk/>
            <pc:sldMk cId="2685091499" sldId="326"/>
            <ac:spMk id="3" creationId="{6BC7142D-674F-4049-8D0F-D0F2A978D5DD}"/>
          </ac:spMkLst>
        </pc:spChg>
        <pc:spChg chg="add del mod">
          <ac:chgData name="Kevin Martone" userId="e1537abd-8337-4a2e-ae5f-da1c70d2ec85" providerId="ADAL" clId="{BE0BA808-8D46-488E-A3A9-8080775184C9}" dt="2022-04-18T15:34:40.325" v="452" actId="478"/>
          <ac:spMkLst>
            <pc:docMk/>
            <pc:sldMk cId="2685091499" sldId="326"/>
            <ac:spMk id="5" creationId="{30A3B99B-2B28-49F1-A18F-24EA332FD2AF}"/>
          </ac:spMkLst>
        </pc:spChg>
        <pc:spChg chg="add del mod">
          <ac:chgData name="Kevin Martone" userId="e1537abd-8337-4a2e-ae5f-da1c70d2ec85" providerId="ADAL" clId="{BE0BA808-8D46-488E-A3A9-8080775184C9}" dt="2022-04-18T15:34:37.949" v="451" actId="478"/>
          <ac:spMkLst>
            <pc:docMk/>
            <pc:sldMk cId="2685091499" sldId="326"/>
            <ac:spMk id="6" creationId="{DDE1D271-BEBA-4799-8C3F-6E3A428909D3}"/>
          </ac:spMkLst>
        </pc:spChg>
        <pc:spChg chg="add mod">
          <ac:chgData name="Kevin Martone" userId="e1537abd-8337-4a2e-ae5f-da1c70d2ec85" providerId="ADAL" clId="{BE0BA808-8D46-488E-A3A9-8080775184C9}" dt="2022-04-18T15:34:51.021" v="491" actId="20577"/>
          <ac:spMkLst>
            <pc:docMk/>
            <pc:sldMk cId="2685091499" sldId="326"/>
            <ac:spMk id="7" creationId="{F9876E8F-7CFC-4FEB-804A-F0E487D7CFC2}"/>
          </ac:spMkLst>
        </pc:spChg>
      </pc:sldChg>
      <pc:sldChg chg="del">
        <pc:chgData name="Kevin Martone" userId="e1537abd-8337-4a2e-ae5f-da1c70d2ec85" providerId="ADAL" clId="{BE0BA808-8D46-488E-A3A9-8080775184C9}" dt="2022-04-13T18:48:16.181" v="95" actId="47"/>
        <pc:sldMkLst>
          <pc:docMk/>
          <pc:sldMk cId="4011272043" sldId="328"/>
        </pc:sldMkLst>
      </pc:sldChg>
      <pc:sldChg chg="modSp mod modNotesTx">
        <pc:chgData name="Kevin Martone" userId="e1537abd-8337-4a2e-ae5f-da1c70d2ec85" providerId="ADAL" clId="{BE0BA808-8D46-488E-A3A9-8080775184C9}" dt="2022-04-18T18:45:12.288" v="701" actId="20577"/>
        <pc:sldMkLst>
          <pc:docMk/>
          <pc:sldMk cId="513061210" sldId="330"/>
        </pc:sldMkLst>
        <pc:spChg chg="mod">
          <ac:chgData name="Kevin Martone" userId="e1537abd-8337-4a2e-ae5f-da1c70d2ec85" providerId="ADAL" clId="{BE0BA808-8D46-488E-A3A9-8080775184C9}" dt="2022-04-18T15:30:57.704" v="439" actId="948"/>
          <ac:spMkLst>
            <pc:docMk/>
            <pc:sldMk cId="513061210" sldId="330"/>
            <ac:spMk id="2" creationId="{B8E91A9D-004E-A545-869B-C8A57693B856}"/>
          </ac:spMkLst>
        </pc:spChg>
      </pc:sldChg>
      <pc:sldChg chg="delSp modSp mod modNotesTx">
        <pc:chgData name="Kevin Martone" userId="e1537abd-8337-4a2e-ae5f-da1c70d2ec85" providerId="ADAL" clId="{BE0BA808-8D46-488E-A3A9-8080775184C9}" dt="2022-04-18T18:34:05.443" v="647"/>
        <pc:sldMkLst>
          <pc:docMk/>
          <pc:sldMk cId="2394942269" sldId="331"/>
        </pc:sldMkLst>
        <pc:spChg chg="mod">
          <ac:chgData name="Kevin Martone" userId="e1537abd-8337-4a2e-ae5f-da1c70d2ec85" providerId="ADAL" clId="{BE0BA808-8D46-488E-A3A9-8080775184C9}" dt="2022-04-13T19:42:53.081" v="372" actId="20577"/>
          <ac:spMkLst>
            <pc:docMk/>
            <pc:sldMk cId="2394942269" sldId="331"/>
            <ac:spMk id="2" creationId="{9D466DE3-C2E2-4E06-9A2F-8C208B5B2FC5}"/>
          </ac:spMkLst>
        </pc:spChg>
        <pc:spChg chg="del">
          <ac:chgData name="Kevin Martone" userId="e1537abd-8337-4a2e-ae5f-da1c70d2ec85" providerId="ADAL" clId="{BE0BA808-8D46-488E-A3A9-8080775184C9}" dt="2022-04-13T18:47:06.439" v="15" actId="478"/>
          <ac:spMkLst>
            <pc:docMk/>
            <pc:sldMk cId="2394942269" sldId="331"/>
            <ac:spMk id="3" creationId="{E054D61B-7AD1-4777-8753-8AD8F42AFE9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579F63-7755-4E6D-B66D-E5144D76E3DD}" type="datetimeFigureOut">
              <a:rPr lang="en-US" smtClean="0"/>
              <a:t>4/18/2022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99F0A-2F9A-4833-B9A9-DA87FE96FEED}" type="slidenum">
              <a:rPr lang="en-US" smtClean="0"/>
              <a:t>‹#›</a:t>
            </a:fld>
            <a:endParaRPr lang="en-US"/>
          </a:p>
        </p:txBody>
      </p:sp>
    </p:spTree>
    <p:extLst>
      <p:ext uri="{BB962C8B-B14F-4D97-AF65-F5344CB8AC3E}">
        <p14:creationId xmlns:p14="http://schemas.microsoft.com/office/powerpoint/2010/main" val="3328689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jcamp180.org/camp-insights-202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jcamp180.org/camp-insights-2021"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mailto:jcamp180@hgf.org" TargetMode="External"/><Relationship Id="rId5" Type="http://schemas.openxmlformats.org/officeDocument/2006/relationships/hyperlink" Target="mailto:michael@miloff.com" TargetMode="External"/><Relationship Id="rId4" Type="http://schemas.openxmlformats.org/officeDocument/2006/relationships/hyperlink" Target="mailto:seisinger@hgf.or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jewishcamp.org/camp-professionals/field-growth/camp-censu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jewishphilanthropy.com/wellness-now-a-staple-for-campers-and-counselor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Times" panose="02020603050405020304" pitchFamily="18" charset="0"/>
                <a:cs typeface="Times New Roman" panose="02020603050405020304" pitchFamily="18" charset="0"/>
              </a:rPr>
              <a:t>Note: You can find the full 2021 JCamp 180 Camp Insights report here: </a:t>
            </a:r>
            <a:r>
              <a:rPr lang="en-US" sz="1800" u="sng" dirty="0">
                <a:solidFill>
                  <a:srgbClr val="0000FF"/>
                </a:solidFill>
                <a:effectLst/>
                <a:latin typeface="Arial" panose="020B0604020202020204" pitchFamily="34" charset="0"/>
                <a:ea typeface="Times" panose="02020603050405020304" pitchFamily="18" charset="0"/>
                <a:cs typeface="Times New Roman" panose="02020603050405020304" pitchFamily="18" charset="0"/>
                <a:hlinkClick r:id="rId3"/>
              </a:rPr>
              <a:t>https://jcamp180.org/camp-insights-2021</a:t>
            </a:r>
            <a:endParaRPr lang="en-US" dirty="0"/>
          </a:p>
        </p:txBody>
      </p:sp>
      <p:sp>
        <p:nvSpPr>
          <p:cNvPr id="4" name="Slide Number Placeholder 3"/>
          <p:cNvSpPr>
            <a:spLocks noGrp="1"/>
          </p:cNvSpPr>
          <p:nvPr>
            <p:ph type="sldNum" sz="quarter" idx="5"/>
          </p:nvPr>
        </p:nvSpPr>
        <p:spPr/>
        <p:txBody>
          <a:bodyPr/>
          <a:lstStyle/>
          <a:p>
            <a:fld id="{FDEB4A43-296C-4D90-93F7-36B3A7C8E400}" type="slidenum">
              <a:rPr lang="en-US" smtClean="0"/>
              <a:t>1</a:t>
            </a:fld>
            <a:endParaRPr lang="en-US"/>
          </a:p>
        </p:txBody>
      </p:sp>
    </p:spTree>
    <p:extLst>
      <p:ext uri="{BB962C8B-B14F-4D97-AF65-F5344CB8AC3E}">
        <p14:creationId xmlns:p14="http://schemas.microsoft.com/office/powerpoint/2010/main" val="4146693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Arial" panose="020B0604020202020204" pitchFamily="34" charset="0"/>
                <a:ea typeface="Times" panose="02020603050405020304" pitchFamily="18" charset="0"/>
                <a:cs typeface="Arial" panose="020B0604020202020204" pitchFamily="34" charset="0"/>
              </a:rPr>
              <a:t>Pressures on Young Adults to earn income and build their resumes</a:t>
            </a:r>
            <a:r>
              <a:rPr lang="en-US" sz="1800" dirty="0">
                <a:effectLst/>
                <a:latin typeface="Arial" panose="020B0604020202020204" pitchFamily="34" charset="0"/>
                <a:ea typeface="Times" panose="02020603050405020304" pitchFamily="18" charset="0"/>
                <a:cs typeface="Arial" panose="020B0604020202020204" pitchFamily="34" charset="0"/>
              </a:rPr>
              <a:t> also has been a consistently top rated trend. 60% of the respondents who placed this as a top 3 trend indicated they were </a:t>
            </a:r>
            <a:r>
              <a:rPr lang="en-US" sz="1800" b="1" dirty="0">
                <a:effectLst/>
                <a:latin typeface="Arial" panose="020B0604020202020204" pitchFamily="34" charset="0"/>
                <a:ea typeface="Times" panose="02020603050405020304" pitchFamily="18" charset="0"/>
                <a:cs typeface="Arial" panose="020B0604020202020204" pitchFamily="34" charset="0"/>
              </a:rPr>
              <a:t>not</a:t>
            </a:r>
            <a:r>
              <a:rPr lang="en-US" sz="1800" dirty="0">
                <a:effectLst/>
                <a:latin typeface="Arial" panose="020B0604020202020204" pitchFamily="34" charset="0"/>
                <a:ea typeface="Times" panose="02020603050405020304" pitchFamily="18" charset="0"/>
                <a:cs typeface="Arial" panose="020B0604020202020204" pitchFamily="34" charset="0"/>
              </a:rPr>
              <a:t> effective at responding to it – this was the highest percent of any of the trends. </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panose="02020603050405020304" pitchFamily="18" charset="0"/>
                <a:cs typeface="Arial" panose="020B0604020202020204" pitchFamily="34" charset="0"/>
              </a:rPr>
              <a:t> </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panose="02020603050405020304" pitchFamily="18" charset="0"/>
                <a:cs typeface="Arial" panose="020B0604020202020204" pitchFamily="34" charset="0"/>
              </a:rPr>
              <a:t>Camps implemented or, perhaps more likely are looking to implement a number of solutions. These include </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panose="02020603050405020304" pitchFamily="18" charset="0"/>
                <a:cs typeface="Arial" panose="020B0604020202020204" pitchFamily="34" charset="0"/>
              </a:rPr>
              <a:t> </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panose="02020603050405020304" pitchFamily="18" charset="0"/>
                <a:cs typeface="Arial" panose="020B0604020202020204" pitchFamily="34" charset="0"/>
              </a:rPr>
              <a:t>The provision of camp internship opportunities and college recommendation letters. </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panose="02020603050405020304" pitchFamily="18" charset="0"/>
                <a:cs typeface="Arial" panose="020B0604020202020204" pitchFamily="34" charset="0"/>
              </a:rPr>
              <a:t> </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panose="02020603050405020304" pitchFamily="18" charset="0"/>
                <a:cs typeface="Arial" panose="020B0604020202020204" pitchFamily="34" charset="0"/>
              </a:rPr>
              <a:t>Increasing salaries, especially incentives for older staff, was a major theme. </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panose="02020603050405020304" pitchFamily="18" charset="0"/>
                <a:cs typeface="Arial" panose="020B0604020202020204" pitchFamily="34" charset="0"/>
              </a:rPr>
              <a:t> </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panose="02020603050405020304" pitchFamily="18" charset="0"/>
                <a:cs typeface="Arial" panose="020B0604020202020204" pitchFamily="34" charset="0"/>
              </a:rPr>
              <a:t>Educating summer staff and families about the role that camp plays in building resumes was also frequently cited.</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panose="02020603050405020304" pitchFamily="18" charset="0"/>
                <a:cs typeface="Arial" panose="020B0604020202020204" pitchFamily="34" charset="0"/>
              </a:rPr>
              <a:t> </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panose="02020603050405020304" pitchFamily="18" charset="0"/>
                <a:cs typeface="Arial" panose="020B0604020202020204" pitchFamily="34" charset="0"/>
              </a:rPr>
              <a:t>And some camps mentioned engaging summer staff to help come up with solutions. </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DEB4A43-296C-4D90-93F7-36B3A7C8E400}" type="slidenum">
              <a:rPr lang="en-US" smtClean="0"/>
              <a:t>11</a:t>
            </a:fld>
            <a:endParaRPr lang="en-US"/>
          </a:p>
        </p:txBody>
      </p:sp>
    </p:spTree>
    <p:extLst>
      <p:ext uri="{BB962C8B-B14F-4D97-AF65-F5344CB8AC3E}">
        <p14:creationId xmlns:p14="http://schemas.microsoft.com/office/powerpoint/2010/main" val="3088387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Times" panose="02020603050405020304" pitchFamily="18" charset="0"/>
                <a:cs typeface="Arial" panose="020B0604020202020204" pitchFamily="34" charset="0"/>
              </a:rPr>
              <a:t>Competitiveness in the Summer Recreational marketplace also was a highly rated trend. Many camps talked about the need to really understand their marketplace as the basis for differentiating their services and learning how to better communicate their value proposition. </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panose="02020603050405020304" pitchFamily="18" charset="0"/>
                <a:cs typeface="Arial" panose="020B0604020202020204" pitchFamily="34" charset="0"/>
              </a:rPr>
              <a:t> </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panose="02020603050405020304" pitchFamily="18" charset="0"/>
                <a:cs typeface="Arial" panose="020B0604020202020204" pitchFamily="34" charset="0"/>
              </a:rPr>
              <a:t>Camps also talked about competing through injecting variety in the programming, increasing specialization, and continually adding bells and whistles. </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panose="02020603050405020304" pitchFamily="18" charset="0"/>
                <a:cs typeface="Arial" panose="020B0604020202020204" pitchFamily="34" charset="0"/>
              </a:rPr>
              <a:t> </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r>
              <a:rPr lang="en-US" sz="1800" dirty="0">
                <a:effectLst/>
                <a:latin typeface="Arial" panose="020B0604020202020204" pitchFamily="34" charset="0"/>
                <a:ea typeface="Times" panose="02020603050405020304" pitchFamily="18" charset="0"/>
              </a:rPr>
              <a:t>Many camps also indicated they were looking at increasing the flexibility of scheduling and sessions, while a number had or were considering offering more year round family programming.</a:t>
            </a:r>
            <a:endParaRPr lang="en-US" dirty="0"/>
          </a:p>
        </p:txBody>
      </p:sp>
      <p:sp>
        <p:nvSpPr>
          <p:cNvPr id="4" name="Slide Number Placeholder 3"/>
          <p:cNvSpPr>
            <a:spLocks noGrp="1"/>
          </p:cNvSpPr>
          <p:nvPr>
            <p:ph type="sldNum" sz="quarter" idx="5"/>
          </p:nvPr>
        </p:nvSpPr>
        <p:spPr/>
        <p:txBody>
          <a:bodyPr/>
          <a:lstStyle/>
          <a:p>
            <a:fld id="{FDEB4A43-296C-4D90-93F7-36B3A7C8E400}" type="slidenum">
              <a:rPr lang="en-US" smtClean="0"/>
              <a:t>13</a:t>
            </a:fld>
            <a:endParaRPr lang="en-US"/>
          </a:p>
        </p:txBody>
      </p:sp>
    </p:spTree>
    <p:extLst>
      <p:ext uri="{BB962C8B-B14F-4D97-AF65-F5344CB8AC3E}">
        <p14:creationId xmlns:p14="http://schemas.microsoft.com/office/powerpoint/2010/main" val="1852229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Arial" panose="020B0604020202020204" pitchFamily="34" charset="0"/>
                <a:ea typeface="Times" panose="02020603050405020304" pitchFamily="18" charset="0"/>
                <a:cs typeface="Arial" panose="020B0604020202020204" pitchFamily="34" charset="0"/>
              </a:rPr>
              <a:t>Focus on Diversity Inclusion, and Equity for LGBTQ+ People</a:t>
            </a:r>
            <a:r>
              <a:rPr lang="en-US" sz="1800" dirty="0">
                <a:solidFill>
                  <a:srgbClr val="000000"/>
                </a:solidFill>
                <a:effectLst/>
                <a:latin typeface="Arial" panose="020B0604020202020204" pitchFamily="34" charset="0"/>
                <a:ea typeface="Times" panose="02020603050405020304" pitchFamily="18" charset="0"/>
                <a:cs typeface="Arial" panose="020B0604020202020204" pitchFamily="34" charset="0"/>
              </a:rPr>
              <a:t> was the 6</a:t>
            </a:r>
            <a:r>
              <a:rPr lang="en-US" sz="1800" baseline="30000" dirty="0">
                <a:solidFill>
                  <a:srgbClr val="000000"/>
                </a:solidFill>
                <a:effectLst/>
                <a:latin typeface="Arial" panose="020B0604020202020204" pitchFamily="34" charset="0"/>
                <a:ea typeface="Times" panose="02020603050405020304" pitchFamily="18" charset="0"/>
                <a:cs typeface="Arial" panose="020B0604020202020204" pitchFamily="34" charset="0"/>
              </a:rPr>
              <a:t>th</a:t>
            </a:r>
            <a:r>
              <a:rPr lang="en-US" sz="1800" dirty="0">
                <a:solidFill>
                  <a:srgbClr val="000000"/>
                </a:solidFill>
                <a:effectLst/>
                <a:latin typeface="Arial" panose="020B0604020202020204" pitchFamily="34" charset="0"/>
                <a:ea typeface="Times" panose="02020603050405020304" pitchFamily="18" charset="0"/>
                <a:cs typeface="Arial" panose="020B0604020202020204" pitchFamily="34" charset="0"/>
              </a:rPr>
              <a:t> ranked trend. It has been rated increasingly more significant over each of the past 3 years. A number of camps have implemented or are seriously considering solutions such as. </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CA" sz="1800" dirty="0">
                <a:solidFill>
                  <a:srgbClr val="000000"/>
                </a:solidFill>
                <a:effectLst/>
                <a:latin typeface="Arial" panose="020B0604020202020204" pitchFamily="34" charset="0"/>
                <a:ea typeface="Times" panose="02020603050405020304" pitchFamily="18" charset="0"/>
                <a:cs typeface="Arial" panose="020B0604020202020204" pitchFamily="34" charset="0"/>
              </a:rPr>
              <a:t>Setting policy to proactively affirm LGBTQ+ campers to ensure that </a:t>
            </a:r>
            <a:r>
              <a:rPr lang="en-CA" sz="1800" i="1" dirty="0">
                <a:solidFill>
                  <a:srgbClr val="000000"/>
                </a:solidFill>
                <a:effectLst/>
                <a:latin typeface="Arial" panose="020B0604020202020204" pitchFamily="34" charset="0"/>
                <a:ea typeface="Times" panose="02020603050405020304" pitchFamily="18" charset="0"/>
                <a:cs typeface="Arial" panose="020B0604020202020204" pitchFamily="34" charset="0"/>
              </a:rPr>
              <a:t>“camp is a safe and welcoming home…regardless of sexuality and gender identity”</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CA" sz="1800" dirty="0">
                <a:solidFill>
                  <a:srgbClr val="000000"/>
                </a:solidFill>
                <a:effectLst/>
                <a:latin typeface="Arial" panose="020B0604020202020204" pitchFamily="34" charset="0"/>
                <a:ea typeface="Times" panose="02020603050405020304" pitchFamily="18" charset="0"/>
                <a:cs typeface="Arial" panose="020B0604020202020204" pitchFamily="34" charset="0"/>
              </a:rPr>
              <a:t>Investing in all-gender cabins and bathrooms</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CA" sz="1800" dirty="0">
                <a:solidFill>
                  <a:srgbClr val="000000"/>
                </a:solidFill>
                <a:effectLst/>
                <a:latin typeface="Arial" panose="020B0604020202020204" pitchFamily="34" charset="0"/>
                <a:ea typeface="Times" panose="02020603050405020304" pitchFamily="18" charset="0"/>
                <a:cs typeface="Arial" panose="020B0604020202020204" pitchFamily="34" charset="0"/>
              </a:rPr>
              <a:t>Incorporating Diversity inclusion and Equity (DEI) into pre-camp training</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CA" sz="1800" dirty="0">
                <a:solidFill>
                  <a:srgbClr val="000000"/>
                </a:solidFill>
                <a:effectLst/>
                <a:latin typeface="Arial" panose="020B0604020202020204" pitchFamily="34" charset="0"/>
                <a:ea typeface="Times" panose="02020603050405020304" pitchFamily="18" charset="0"/>
                <a:cs typeface="Arial" panose="020B0604020202020204" pitchFamily="34" charset="0"/>
              </a:rPr>
              <a:t>Creating DEI working groups that include campers, staff, alumni, board members, and professional staff </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DEB4A43-296C-4D90-93F7-36B3A7C8E400}" type="slidenum">
              <a:rPr lang="en-US" smtClean="0"/>
              <a:t>15</a:t>
            </a:fld>
            <a:endParaRPr lang="en-US"/>
          </a:p>
        </p:txBody>
      </p:sp>
    </p:spTree>
    <p:extLst>
      <p:ext uri="{BB962C8B-B14F-4D97-AF65-F5344CB8AC3E}">
        <p14:creationId xmlns:p14="http://schemas.microsoft.com/office/powerpoint/2010/main" val="1560710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400" b="1" dirty="0">
                <a:effectLst/>
                <a:latin typeface="Arial" panose="020B0604020202020204" pitchFamily="34" charset="0"/>
                <a:ea typeface="Times" panose="02020603050405020304" pitchFamily="18" charset="0"/>
                <a:cs typeface="Arial" panose="020B0604020202020204" pitchFamily="34" charset="0"/>
              </a:rPr>
              <a:t>Competition for Fundraising Dollars from Other Charities </a:t>
            </a:r>
            <a:r>
              <a:rPr lang="en-CA" sz="1400" dirty="0">
                <a:effectLst/>
                <a:latin typeface="Arial" panose="020B0604020202020204" pitchFamily="34" charset="0"/>
                <a:ea typeface="Times" panose="02020603050405020304" pitchFamily="18" charset="0"/>
                <a:cs typeface="Arial" panose="020B0604020202020204" pitchFamily="34" charset="0"/>
              </a:rPr>
              <a:t>has been a top-rated trend for the past three years. This year camps have implemented and certainly are considering several solutions. </a:t>
            </a:r>
            <a:endParaRPr lang="en-US" sz="12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pPr>
            <a:r>
              <a:rPr lang="en-CA" sz="1400" b="1" dirty="0">
                <a:effectLst/>
                <a:latin typeface="Arial" panose="020B0604020202020204" pitchFamily="34" charset="0"/>
                <a:ea typeface="Times" panose="02020603050405020304" pitchFamily="18" charset="0"/>
                <a:cs typeface="Arial" panose="020B0604020202020204" pitchFamily="34" charset="0"/>
              </a:rPr>
              <a:t> </a:t>
            </a:r>
            <a:endParaRPr lang="en-US" sz="12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pPr>
            <a:r>
              <a:rPr lang="en-CA" sz="1400" b="1" dirty="0">
                <a:effectLst/>
                <a:latin typeface="Arial" panose="020B0604020202020204" pitchFamily="34" charset="0"/>
                <a:ea typeface="Times" panose="02020603050405020304" pitchFamily="18" charset="0"/>
                <a:cs typeface="Arial" panose="020B0604020202020204" pitchFamily="34" charset="0"/>
              </a:rPr>
              <a:t>A number revolve around: </a:t>
            </a:r>
            <a:endParaRPr lang="en-US" sz="12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pPr>
            <a:r>
              <a:rPr lang="en-CA" sz="1400" dirty="0">
                <a:effectLst/>
                <a:latin typeface="Arial" panose="020B0604020202020204" pitchFamily="34" charset="0"/>
                <a:ea typeface="Times" panose="02020603050405020304" pitchFamily="18" charset="0"/>
                <a:cs typeface="Arial" panose="020B0604020202020204" pitchFamily="34" charset="0"/>
              </a:rPr>
              <a:t>Leveraging the Covid experience, including</a:t>
            </a:r>
            <a:endParaRPr lang="en-US" sz="1200" dirty="0">
              <a:effectLst/>
              <a:latin typeface="Arial" panose="020B0604020202020204" pitchFamily="34" charset="0"/>
              <a:ea typeface="Times" panose="02020603050405020304" pitchFamily="18"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1371600" algn="l"/>
              </a:tabLst>
            </a:pPr>
            <a:r>
              <a:rPr lang="en-CA" sz="1400" dirty="0">
                <a:effectLst/>
                <a:latin typeface="Arial" panose="020B0604020202020204" pitchFamily="34" charset="0"/>
                <a:ea typeface="Times" panose="02020603050405020304" pitchFamily="18" charset="0"/>
                <a:cs typeface="Arial" panose="020B0604020202020204" pitchFamily="34" charset="0"/>
              </a:rPr>
              <a:t>Communicating camps’ ongoing vital role in outdoors and community as demonstrated through covid </a:t>
            </a:r>
            <a:endParaRPr lang="en-US" sz="1200" dirty="0">
              <a:effectLst/>
              <a:latin typeface="Arial" panose="020B0604020202020204" pitchFamily="34" charset="0"/>
              <a:ea typeface="Times" panose="02020603050405020304" pitchFamily="18"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1371600" algn="l"/>
              </a:tabLst>
            </a:pPr>
            <a:r>
              <a:rPr lang="en-CA" sz="1400" dirty="0">
                <a:effectLst/>
                <a:latin typeface="Arial" panose="020B0604020202020204" pitchFamily="34" charset="0"/>
                <a:ea typeface="Times" panose="02020603050405020304" pitchFamily="18" charset="0"/>
                <a:cs typeface="Arial" panose="020B0604020202020204" pitchFamily="34" charset="0"/>
              </a:rPr>
              <a:t>Stewarding the many new donors and foundations who have come on board during these times</a:t>
            </a:r>
            <a:endParaRPr lang="en-US" sz="1200" dirty="0">
              <a:effectLst/>
              <a:latin typeface="Arial" panose="020B0604020202020204" pitchFamily="34" charset="0"/>
              <a:ea typeface="Times" panose="02020603050405020304" pitchFamily="18"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1371600" algn="l"/>
              </a:tabLst>
            </a:pPr>
            <a:r>
              <a:rPr lang="en-CA" sz="1400" dirty="0">
                <a:effectLst/>
                <a:latin typeface="Arial" panose="020B0604020202020204" pitchFamily="34" charset="0"/>
                <a:ea typeface="Times" panose="02020603050405020304" pitchFamily="18" charset="0"/>
                <a:cs typeface="Arial" panose="020B0604020202020204" pitchFamily="34" charset="0"/>
              </a:rPr>
              <a:t>Leveraging online tools to reach donors around the world</a:t>
            </a:r>
            <a:endParaRPr lang="en-US" sz="1200" dirty="0">
              <a:effectLst/>
              <a:latin typeface="Arial" panose="020B0604020202020204" pitchFamily="34" charset="0"/>
              <a:ea typeface="Times" panose="02020603050405020304" pitchFamily="18"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1371600" algn="l"/>
              </a:tabLst>
            </a:pPr>
            <a:r>
              <a:rPr lang="en-CA" sz="1400" dirty="0">
                <a:effectLst/>
                <a:latin typeface="Arial" panose="020B0604020202020204" pitchFamily="34" charset="0"/>
                <a:ea typeface="Times" panose="02020603050405020304" pitchFamily="18" charset="0"/>
                <a:cs typeface="Arial" panose="020B0604020202020204" pitchFamily="34" charset="0"/>
              </a:rPr>
              <a:t>Tapping into families that have done well during covid</a:t>
            </a:r>
            <a:endParaRPr lang="en-US" sz="12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pPr>
            <a:r>
              <a:rPr lang="en-CA" sz="1400" dirty="0">
                <a:effectLst/>
                <a:latin typeface="Arial" panose="020B0604020202020204" pitchFamily="34" charset="0"/>
                <a:ea typeface="Times" panose="02020603050405020304" pitchFamily="18" charset="0"/>
                <a:cs typeface="Arial" panose="020B0604020202020204" pitchFamily="34" charset="0"/>
              </a:rPr>
              <a:t>In addition, camps are continuing or planning to:</a:t>
            </a:r>
            <a:endParaRPr lang="en-US" sz="1200" dirty="0">
              <a:effectLst/>
              <a:latin typeface="Arial" panose="020B0604020202020204" pitchFamily="34" charset="0"/>
              <a:ea typeface="Times" panose="02020603050405020304" pitchFamily="18"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1371600" algn="l"/>
              </a:tabLst>
            </a:pPr>
            <a:r>
              <a:rPr lang="en-CA" sz="1400" dirty="0">
                <a:effectLst/>
                <a:latin typeface="Arial" panose="020B0604020202020204" pitchFamily="34" charset="0"/>
                <a:ea typeface="Times" panose="02020603050405020304" pitchFamily="18" charset="0"/>
                <a:cs typeface="Arial" panose="020B0604020202020204" pitchFamily="34" charset="0"/>
              </a:rPr>
              <a:t>Build relationships with parents, alumni, grantors and other potential donors </a:t>
            </a:r>
            <a:endParaRPr lang="en-US" sz="1200" dirty="0">
              <a:effectLst/>
              <a:latin typeface="Arial" panose="020B0604020202020204" pitchFamily="34" charset="0"/>
              <a:ea typeface="Times" panose="02020603050405020304" pitchFamily="18"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1371600" algn="l"/>
              </a:tabLst>
            </a:pPr>
            <a:r>
              <a:rPr lang="en-CA" sz="1400" dirty="0">
                <a:effectLst/>
                <a:latin typeface="Arial" panose="020B0604020202020204" pitchFamily="34" charset="0"/>
                <a:ea typeface="Times" panose="02020603050405020304" pitchFamily="18" charset="0"/>
                <a:cs typeface="Arial" panose="020B0604020202020204" pitchFamily="34" charset="0"/>
              </a:rPr>
              <a:t>Strengthen their culture of philanthropy</a:t>
            </a:r>
            <a:endParaRPr lang="en-US" sz="1200" dirty="0">
              <a:effectLst/>
              <a:latin typeface="Arial" panose="020B0604020202020204" pitchFamily="34" charset="0"/>
              <a:ea typeface="Times"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DEB4A43-296C-4D90-93F7-36B3A7C8E400}" type="slidenum">
              <a:rPr lang="en-US" smtClean="0"/>
              <a:t>17</a:t>
            </a:fld>
            <a:endParaRPr lang="en-US"/>
          </a:p>
        </p:txBody>
      </p:sp>
    </p:spTree>
    <p:extLst>
      <p:ext uri="{BB962C8B-B14F-4D97-AF65-F5344CB8AC3E}">
        <p14:creationId xmlns:p14="http://schemas.microsoft.com/office/powerpoint/2010/main" val="2152999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Times" panose="02020603050405020304" pitchFamily="18" charset="0"/>
                <a:cs typeface="Arial" panose="020B0604020202020204" pitchFamily="34" charset="0"/>
              </a:rPr>
              <a:t>This group of questions is focused on what these top trends and the interventions other camps are considering or implementing mean for OUR camp.</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panose="02020603050405020304" pitchFamily="18" charset="0"/>
                <a:cs typeface="Arial" panose="020B0604020202020204" pitchFamily="34" charset="0"/>
              </a:rPr>
              <a:t> </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r>
              <a:rPr lang="en-US" sz="1800" dirty="0">
                <a:effectLst/>
                <a:latin typeface="Arial" panose="020B0604020202020204" pitchFamily="34" charset="0"/>
                <a:ea typeface="Times" panose="02020603050405020304" pitchFamily="18" charset="0"/>
              </a:rPr>
              <a:t>Allow participants to consider these questions for 5-7 minutes individually and then facilitate a group discussion </a:t>
            </a:r>
            <a:endParaRPr lang="en-US" dirty="0"/>
          </a:p>
        </p:txBody>
      </p:sp>
      <p:sp>
        <p:nvSpPr>
          <p:cNvPr id="4" name="Slide Number Placeholder 3"/>
          <p:cNvSpPr>
            <a:spLocks noGrp="1"/>
          </p:cNvSpPr>
          <p:nvPr>
            <p:ph type="sldNum" sz="quarter" idx="5"/>
          </p:nvPr>
        </p:nvSpPr>
        <p:spPr/>
        <p:txBody>
          <a:bodyPr/>
          <a:lstStyle/>
          <a:p>
            <a:fld id="{61199F0A-2F9A-4833-B9A9-DA87FE96FEED}" type="slidenum">
              <a:rPr lang="en-US" smtClean="0"/>
              <a:t>18</a:t>
            </a:fld>
            <a:endParaRPr lang="en-US"/>
          </a:p>
        </p:txBody>
      </p:sp>
    </p:spTree>
    <p:extLst>
      <p:ext uri="{BB962C8B-B14F-4D97-AF65-F5344CB8AC3E}">
        <p14:creationId xmlns:p14="http://schemas.microsoft.com/office/powerpoint/2010/main" val="257677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Times" panose="02020603050405020304" pitchFamily="18" charset="0"/>
                <a:cs typeface="Arial" panose="020B0604020202020204" pitchFamily="34" charset="0"/>
              </a:rPr>
              <a:t>These additional questions will help us consider the following for our camp:</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panose="02020603050405020304" pitchFamily="18" charset="0"/>
                <a:cs typeface="Arial" panose="020B0604020202020204" pitchFamily="34" charset="0"/>
              </a:rPr>
              <a:t> </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Times" panose="02020603050405020304" pitchFamily="18" charset="0"/>
                <a:cs typeface="Times New Roman" panose="02020603050405020304" pitchFamily="18" charset="0"/>
              </a:rPr>
              <a:t>What are the most important additional local/camp-specific trends to consider?</a:t>
            </a:r>
            <a:endParaRPr lang="en-US" sz="1800" dirty="0">
              <a:effectLst/>
              <a:latin typeface="Cambria" panose="02040503050406030204" pitchFamily="18" charset="0"/>
              <a:ea typeface="Times"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Times" panose="02020603050405020304" pitchFamily="18" charset="0"/>
                <a:cs typeface="Times New Roman" panose="02020603050405020304" pitchFamily="18" charset="0"/>
              </a:rPr>
              <a:t>Which trends will be most relevant for our camp in 2025 and beyond?</a:t>
            </a:r>
            <a:endParaRPr lang="en-US" sz="1800" dirty="0">
              <a:effectLst/>
              <a:latin typeface="Cambria" panose="02040503050406030204" pitchFamily="18" charset="0"/>
              <a:ea typeface="Times"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pPr>
            <a:r>
              <a:rPr lang="en-US" sz="1800" dirty="0">
                <a:effectLst/>
                <a:latin typeface="Arial" panose="020B0604020202020204" pitchFamily="34" charset="0"/>
                <a:ea typeface="Times" panose="02020603050405020304" pitchFamily="18" charset="0"/>
                <a:cs typeface="Times New Roman" panose="02020603050405020304" pitchFamily="18" charset="0"/>
              </a:rPr>
              <a:t>What other resources does our camp need to effectively respond?</a:t>
            </a:r>
            <a:endParaRPr lang="en-US" sz="1800" dirty="0">
              <a:effectLst/>
              <a:latin typeface="Cambria" panose="02040503050406030204" pitchFamily="18" charset="0"/>
              <a:ea typeface="Times" panose="02020603050405020304" pitchFamily="18" charset="0"/>
              <a:cs typeface="Times New Roman" panose="02020603050405020304" pitchFamily="18" charset="0"/>
            </a:endParaRPr>
          </a:p>
          <a:p>
            <a:r>
              <a:rPr lang="en-US" sz="1800" dirty="0">
                <a:effectLst/>
                <a:latin typeface="Arial" panose="020B0604020202020204" pitchFamily="34" charset="0"/>
                <a:ea typeface="Times" panose="02020603050405020304" pitchFamily="18" charset="0"/>
              </a:rPr>
              <a:t>What are our next steps?</a:t>
            </a:r>
            <a:endParaRPr lang="en-US" dirty="0"/>
          </a:p>
        </p:txBody>
      </p:sp>
      <p:sp>
        <p:nvSpPr>
          <p:cNvPr id="4" name="Slide Number Placeholder 3"/>
          <p:cNvSpPr>
            <a:spLocks noGrp="1"/>
          </p:cNvSpPr>
          <p:nvPr>
            <p:ph type="sldNum" sz="quarter" idx="5"/>
          </p:nvPr>
        </p:nvSpPr>
        <p:spPr/>
        <p:txBody>
          <a:bodyPr/>
          <a:lstStyle/>
          <a:p>
            <a:fld id="{61199F0A-2F9A-4833-B9A9-DA87FE96FEED}" type="slidenum">
              <a:rPr lang="en-US" smtClean="0"/>
              <a:t>19</a:t>
            </a:fld>
            <a:endParaRPr lang="en-US"/>
          </a:p>
        </p:txBody>
      </p:sp>
    </p:spTree>
    <p:extLst>
      <p:ext uri="{BB962C8B-B14F-4D97-AF65-F5344CB8AC3E}">
        <p14:creationId xmlns:p14="http://schemas.microsoft.com/office/powerpoint/2010/main" val="2821366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Times" panose="02020603050405020304" pitchFamily="18" charset="0"/>
                <a:cs typeface="Times New Roman" panose="02020603050405020304" pitchFamily="18" charset="0"/>
              </a:rPr>
              <a:t>Reminder: You can find the full 2021 JCamp 180 Camp Insights report here: </a:t>
            </a:r>
            <a:r>
              <a:rPr lang="en-US" sz="1800" u="sng" dirty="0">
                <a:solidFill>
                  <a:srgbClr val="0000FF"/>
                </a:solidFill>
                <a:effectLst/>
                <a:latin typeface="Arial" panose="020B0604020202020204" pitchFamily="34" charset="0"/>
                <a:ea typeface="Times" panose="02020603050405020304" pitchFamily="18" charset="0"/>
                <a:cs typeface="Times New Roman" panose="02020603050405020304" pitchFamily="18" charset="0"/>
                <a:hlinkClick r:id="rId3"/>
              </a:rPr>
              <a:t>https://jcamp180.org/camp-insights-2021</a:t>
            </a:r>
            <a:endParaRPr lang="en-US" sz="1800" u="sng" dirty="0">
              <a:solidFill>
                <a:srgbClr val="0000FF"/>
              </a:solidFill>
              <a:effectLst/>
              <a:latin typeface="Arial" panose="020B0604020202020204" pitchFamily="34" charset="0"/>
              <a:ea typeface="Times" panose="02020603050405020304" pitchFamily="18" charset="0"/>
              <a:cs typeface="Times New Roman" panose="02020603050405020304" pitchFamily="18" charset="0"/>
            </a:endParaRPr>
          </a:p>
          <a:p>
            <a:endParaRPr lang="en-US" sz="1800" u="sng" dirty="0">
              <a:solidFill>
                <a:srgbClr val="0000FF"/>
              </a:solidFill>
              <a:effectLst/>
              <a:latin typeface="Arial" panose="020B060402020202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panose="02020603050405020304" pitchFamily="18" charset="0"/>
                <a:cs typeface="Times New Roman" panose="02020603050405020304" pitchFamily="18" charset="0"/>
              </a:rPr>
              <a:t>Note: JCamp 180 would be glad to follow up with camps on any aspects of the Camp Insights Report and how your camp can use these materials to explore these trends and potential responses. Feel free to reach out to Sarah Eisinger, Director of JCamp 180 (</a:t>
            </a:r>
            <a:r>
              <a:rPr lang="en-US" sz="1800" u="sng" dirty="0">
                <a:solidFill>
                  <a:srgbClr val="0000FF"/>
                </a:solidFill>
                <a:effectLst/>
                <a:latin typeface="Arial" panose="020B0604020202020204" pitchFamily="34" charset="0"/>
                <a:ea typeface="Times" panose="02020603050405020304" pitchFamily="18" charset="0"/>
                <a:cs typeface="Times New Roman" panose="02020603050405020304" pitchFamily="18" charset="0"/>
                <a:hlinkClick r:id="rId4"/>
              </a:rPr>
              <a:t>seisinger@hgf.org</a:t>
            </a:r>
            <a:r>
              <a:rPr lang="en-US" sz="1800" dirty="0">
                <a:effectLst/>
                <a:latin typeface="Arial" panose="020B0604020202020204" pitchFamily="34" charset="0"/>
                <a:ea typeface="Times" panose="02020603050405020304" pitchFamily="18" charset="0"/>
                <a:cs typeface="Times New Roman" panose="02020603050405020304" pitchFamily="18" charset="0"/>
              </a:rPr>
              <a:t>), or Michael Miloff, Camp Insights Report Project Lead (</a:t>
            </a:r>
            <a:r>
              <a:rPr lang="en-US" sz="1800" u="sng" dirty="0">
                <a:solidFill>
                  <a:srgbClr val="0000FF"/>
                </a:solidFill>
                <a:effectLst/>
                <a:latin typeface="Arial" panose="020B0604020202020204" pitchFamily="34" charset="0"/>
                <a:ea typeface="Times" panose="02020603050405020304" pitchFamily="18" charset="0"/>
                <a:cs typeface="Times New Roman" panose="02020603050405020304" pitchFamily="18" charset="0"/>
                <a:hlinkClick r:id="rId5"/>
              </a:rPr>
              <a:t>michael@miloff.com</a:t>
            </a:r>
            <a:r>
              <a:rPr lang="en-US" sz="1800" dirty="0">
                <a:effectLst/>
                <a:latin typeface="Arial" panose="020B0604020202020204" pitchFamily="34" charset="0"/>
                <a:ea typeface="Times" panose="02020603050405020304" pitchFamily="18"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Times" panose="02020603050405020304" pitchFamily="18" charset="0"/>
                <a:cs typeface="Times New Roman" panose="02020603050405020304" pitchFamily="18" charset="0"/>
              </a:rPr>
              <a:t> </a:t>
            </a:r>
          </a:p>
          <a:p>
            <a:pPr marL="0" marR="0">
              <a:spcBef>
                <a:spcPts val="0"/>
              </a:spcBef>
              <a:spcAft>
                <a:spcPts val="0"/>
              </a:spcAft>
            </a:pPr>
            <a:r>
              <a:rPr lang="en-US" sz="1800">
                <a:effectLst/>
                <a:latin typeface="Arial" panose="020B0604020202020204" pitchFamily="34" charset="0"/>
                <a:ea typeface="Times" panose="02020603050405020304" pitchFamily="18" charset="0"/>
                <a:cs typeface="Times New Roman" panose="02020603050405020304" pitchFamily="18" charset="0"/>
              </a:rPr>
              <a:t>You can also contact JCamp 180 at </a:t>
            </a:r>
            <a:r>
              <a:rPr lang="en-US" sz="1800" u="sng">
                <a:solidFill>
                  <a:srgbClr val="0000FF"/>
                </a:solidFill>
                <a:effectLst/>
                <a:latin typeface="Arial" panose="020B0604020202020204" pitchFamily="34" charset="0"/>
                <a:ea typeface="Times" panose="02020603050405020304" pitchFamily="18" charset="0"/>
                <a:cs typeface="Times New Roman" panose="02020603050405020304" pitchFamily="18" charset="0"/>
                <a:hlinkClick r:id="rId6"/>
              </a:rPr>
              <a:t>jcamp180@hgf.org</a:t>
            </a:r>
            <a:r>
              <a:rPr lang="en-US" sz="1800" u="sng">
                <a:solidFill>
                  <a:srgbClr val="0000FF"/>
                </a:solidFill>
                <a:effectLst/>
                <a:latin typeface="Arial" panose="020B0604020202020204" pitchFamily="34" charset="0"/>
                <a:ea typeface="Times" panose="02020603050405020304" pitchFamily="18" charset="0"/>
                <a:cs typeface="Times New Roman" panose="02020603050405020304" pitchFamily="18" charset="0"/>
              </a:rPr>
              <a:t>.</a:t>
            </a:r>
            <a:endParaRPr lang="en-US" sz="1800">
              <a:effectLst/>
              <a:latin typeface="Arial" panose="020B0604020202020204" pitchFamily="34" charset="0"/>
              <a:ea typeface="Times"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DEB4A43-296C-4D90-93F7-36B3A7C8E400}" type="slidenum">
              <a:rPr lang="en-US" smtClean="0"/>
              <a:t>20</a:t>
            </a:fld>
            <a:endParaRPr lang="en-US"/>
          </a:p>
        </p:txBody>
      </p:sp>
    </p:spTree>
    <p:extLst>
      <p:ext uri="{BB962C8B-B14F-4D97-AF65-F5344CB8AC3E}">
        <p14:creationId xmlns:p14="http://schemas.microsoft.com/office/powerpoint/2010/main" val="107382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Times" panose="02020603050405020304" pitchFamily="18" charset="0"/>
              </a:rPr>
              <a:t>The goal of THIS presentation is to share the findings of the Trends Survey, help us think more specifically about how these trends affect OUR camp, and guide a discussion to help us with both strategic and tactical decisions. </a:t>
            </a:r>
            <a:endParaRPr lang="en-US" dirty="0"/>
          </a:p>
        </p:txBody>
      </p:sp>
      <p:sp>
        <p:nvSpPr>
          <p:cNvPr id="4" name="Slide Number Placeholder 3"/>
          <p:cNvSpPr>
            <a:spLocks noGrp="1"/>
          </p:cNvSpPr>
          <p:nvPr>
            <p:ph type="sldNum" sz="quarter" idx="5"/>
          </p:nvPr>
        </p:nvSpPr>
        <p:spPr/>
        <p:txBody>
          <a:bodyPr/>
          <a:lstStyle/>
          <a:p>
            <a:fld id="{61199F0A-2F9A-4833-B9A9-DA87FE96FEED}" type="slidenum">
              <a:rPr lang="en-US" smtClean="0"/>
              <a:t>2</a:t>
            </a:fld>
            <a:endParaRPr lang="en-US"/>
          </a:p>
        </p:txBody>
      </p:sp>
    </p:spTree>
    <p:extLst>
      <p:ext uri="{BB962C8B-B14F-4D97-AF65-F5344CB8AC3E}">
        <p14:creationId xmlns:p14="http://schemas.microsoft.com/office/powerpoint/2010/main" val="12249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Times" panose="02020603050405020304" pitchFamily="18" charset="0"/>
                <a:cs typeface="Arial" panose="020B0604020202020204" pitchFamily="34" charset="0"/>
              </a:rPr>
              <a:t>3 years ago, JCamp 180 launched what has become an annual survey of Jewish camping leaders. They did this to understand what camps view as the most significant societal trends affecting them. Their reason was simple – they believe that better anticipation of the future helps make better decisions today - and that the process of doing a survey, seeing the results and sharing multiple perspectives - will help camps surface key issues and solutions to better shape the future of our camp. </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panose="02020603050405020304" pitchFamily="18" charset="0"/>
                <a:cs typeface="Arial" panose="020B0604020202020204" pitchFamily="34" charset="0"/>
              </a:rPr>
              <a:t> </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panose="02020603050405020304" pitchFamily="18" charset="0"/>
                <a:cs typeface="Arial" panose="020B0604020202020204" pitchFamily="34" charset="0"/>
              </a:rPr>
              <a:t>A richer understanding of camp perceptions helps JCamp 180 to better serve the field. </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panose="02020603050405020304" pitchFamily="18" charset="0"/>
                <a:cs typeface="Arial" panose="020B0604020202020204" pitchFamily="34" charset="0"/>
              </a:rPr>
              <a:t> </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r>
              <a:rPr lang="en-US" sz="1800" dirty="0">
                <a:effectLst/>
                <a:latin typeface="Arial" panose="020B0604020202020204" pitchFamily="34" charset="0"/>
                <a:ea typeface="Times" panose="02020603050405020304" pitchFamily="18" charset="0"/>
              </a:rPr>
              <a:t>This report complements the annual Camp Census data collected and reported on by the Foundation for Jewish Camp. </a:t>
            </a:r>
            <a:r>
              <a:rPr lang="en-US" sz="1800" dirty="0">
                <a:effectLst/>
                <a:latin typeface="Arial" panose="020B0604020202020204" pitchFamily="34" charset="0"/>
                <a:ea typeface="Times" panose="02020603050405020304" pitchFamily="18" charset="0"/>
                <a:cs typeface="Times New Roman" panose="02020603050405020304" pitchFamily="18" charset="0"/>
              </a:rPr>
              <a:t>The 2021 Camp Census report from the Foundation for Jewish Camp can be found here: </a:t>
            </a:r>
            <a:r>
              <a:rPr lang="en-US" sz="1800" u="sng" dirty="0">
                <a:solidFill>
                  <a:srgbClr val="0000FF"/>
                </a:solidFill>
                <a:effectLst/>
                <a:latin typeface="Arial" panose="020B0604020202020204" pitchFamily="34" charset="0"/>
                <a:ea typeface="Times" panose="02020603050405020304" pitchFamily="18" charset="0"/>
                <a:cs typeface="Times New Roman" panose="02020603050405020304" pitchFamily="18" charset="0"/>
                <a:hlinkClick r:id="rId3"/>
              </a:rPr>
              <a:t>https://jewishcamp.org/camp-professionals/field-growth/camp-census/</a:t>
            </a:r>
            <a:endParaRPr lang="en-US" dirty="0"/>
          </a:p>
        </p:txBody>
      </p:sp>
      <p:sp>
        <p:nvSpPr>
          <p:cNvPr id="4" name="Slide Number Placeholder 3"/>
          <p:cNvSpPr>
            <a:spLocks noGrp="1"/>
          </p:cNvSpPr>
          <p:nvPr>
            <p:ph type="sldNum" sz="quarter" idx="5"/>
          </p:nvPr>
        </p:nvSpPr>
        <p:spPr/>
        <p:txBody>
          <a:bodyPr/>
          <a:lstStyle/>
          <a:p>
            <a:fld id="{FDEB4A43-296C-4D90-93F7-36B3A7C8E400}" type="slidenum">
              <a:rPr lang="en-US" smtClean="0"/>
              <a:t>3</a:t>
            </a:fld>
            <a:endParaRPr lang="en-US"/>
          </a:p>
        </p:txBody>
      </p:sp>
    </p:spTree>
    <p:extLst>
      <p:ext uri="{BB962C8B-B14F-4D97-AF65-F5344CB8AC3E}">
        <p14:creationId xmlns:p14="http://schemas.microsoft.com/office/powerpoint/2010/main" val="394218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781050" algn="l"/>
              </a:tabLst>
            </a:pPr>
            <a:r>
              <a:rPr lang="en-US" sz="1800" dirty="0">
                <a:effectLst/>
                <a:latin typeface="Arial" panose="020B0604020202020204" pitchFamily="34" charset="0"/>
                <a:ea typeface="Times" panose="02020603050405020304" pitchFamily="18" charset="0"/>
                <a:cs typeface="Arial" panose="020B0604020202020204" pitchFamily="34" charset="0"/>
              </a:rPr>
              <a:t>We will cover the following in this discussion:</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tabLst>
                <a:tab pos="781050" algn="l"/>
              </a:tabLst>
            </a:pPr>
            <a:r>
              <a:rPr lang="en-US" sz="1800" dirty="0">
                <a:effectLst/>
                <a:latin typeface="Arial" panose="020B0604020202020204" pitchFamily="34" charset="0"/>
                <a:ea typeface="Times" panose="02020603050405020304" pitchFamily="18" charset="0"/>
                <a:cs typeface="Arial" panose="020B0604020202020204" pitchFamily="34" charset="0"/>
              </a:rPr>
              <a:t> </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tabLst>
                <a:tab pos="781050" algn="l"/>
              </a:tabLst>
            </a:pPr>
            <a:r>
              <a:rPr lang="en-US" sz="1800" dirty="0">
                <a:effectLst/>
                <a:latin typeface="Arial" panose="020B0604020202020204" pitchFamily="34" charset="0"/>
                <a:ea typeface="Times" panose="02020603050405020304" pitchFamily="18" charset="0"/>
                <a:cs typeface="Arial" panose="020B0604020202020204" pitchFamily="34" charset="0"/>
              </a:rPr>
              <a:t>We’ll recap highlights/background of the Camp Insights Report. </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tabLst>
                <a:tab pos="781050" algn="l"/>
              </a:tabLst>
            </a:pPr>
            <a:r>
              <a:rPr lang="en-US" sz="1800" dirty="0">
                <a:effectLst/>
                <a:latin typeface="Arial" panose="020B0604020202020204" pitchFamily="34" charset="0"/>
                <a:ea typeface="Times" panose="02020603050405020304" pitchFamily="18" charset="0"/>
                <a:cs typeface="Arial" panose="020B0604020202020204" pitchFamily="34" charset="0"/>
              </a:rPr>
              <a:t>We’ll discuss some key takeaways for the entire field of nonprofit Jewish camp.</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Arial" panose="020B0604020202020204" pitchFamily="34" charset="0"/>
                <a:ea typeface="Times" panose="02020603050405020304" pitchFamily="18" charset="0"/>
              </a:rPr>
              <a:t>We’ll discuss questions that will help us think about what these trends and findings mean for OUR camp.</a:t>
            </a:r>
            <a:endParaRPr lang="en-US" dirty="0"/>
          </a:p>
        </p:txBody>
      </p:sp>
      <p:sp>
        <p:nvSpPr>
          <p:cNvPr id="4" name="Slide Number Placeholder 3"/>
          <p:cNvSpPr>
            <a:spLocks noGrp="1"/>
          </p:cNvSpPr>
          <p:nvPr>
            <p:ph type="sldNum" sz="quarter" idx="5"/>
          </p:nvPr>
        </p:nvSpPr>
        <p:spPr/>
        <p:txBody>
          <a:bodyPr/>
          <a:lstStyle/>
          <a:p>
            <a:fld id="{FDEB4A43-296C-4D90-93F7-36B3A7C8E400}" type="slidenum">
              <a:rPr lang="en-US" smtClean="0"/>
              <a:t>4</a:t>
            </a:fld>
            <a:endParaRPr lang="en-US"/>
          </a:p>
        </p:txBody>
      </p:sp>
    </p:spTree>
    <p:extLst>
      <p:ext uri="{BB962C8B-B14F-4D97-AF65-F5344CB8AC3E}">
        <p14:creationId xmlns:p14="http://schemas.microsoft.com/office/powerpoint/2010/main" val="678386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781050" algn="l"/>
              </a:tabLst>
            </a:pPr>
            <a:r>
              <a:rPr lang="en-US" sz="1800" dirty="0">
                <a:effectLst/>
                <a:latin typeface="Arial" panose="020B0604020202020204" pitchFamily="34" charset="0"/>
                <a:ea typeface="Times" panose="02020603050405020304" pitchFamily="18" charset="0"/>
                <a:cs typeface="Arial" panose="020B0604020202020204" pitchFamily="34" charset="0"/>
              </a:rPr>
              <a:t>Overall, 191 people completed the survey from 116 camping organizations. 3/4 were from overnight camps and about 15% from day camps and 8% from movement and other camping organizations. All in all, about 2/3 were professionals and 1/3 were volunteers. Half of the whole sample were overnight camp professionals.</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tabLst>
                <a:tab pos="781050" algn="l"/>
              </a:tabLst>
            </a:pPr>
            <a:r>
              <a:rPr lang="en-US" sz="1800" dirty="0">
                <a:effectLst/>
                <a:latin typeface="Arial" panose="020B0604020202020204" pitchFamily="34" charset="0"/>
                <a:ea typeface="Times" panose="02020603050405020304" pitchFamily="18" charset="0"/>
                <a:cs typeface="Arial" panose="020B0604020202020204" pitchFamily="34" charset="0"/>
              </a:rPr>
              <a:t> </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tabLst>
                <a:tab pos="781050" algn="l"/>
              </a:tabLst>
            </a:pPr>
            <a:r>
              <a:rPr lang="en-US" sz="1800" dirty="0">
                <a:effectLst/>
                <a:latin typeface="Arial" panose="020B0604020202020204" pitchFamily="34" charset="0"/>
                <a:ea typeface="Times" panose="02020603050405020304" pitchFamily="18" charset="0"/>
                <a:cs typeface="Arial" panose="020B0604020202020204" pitchFamily="34" charset="0"/>
              </a:rPr>
              <a:t>Over the first 2 years, the response patterns across day and overnight camps, professionals and volunteers were remarkably consistent. This year they look pretty consistent as well, but there may be some more differences we are going to analyze further. Given the broad similarity, our findings refer to the overall sample.</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tabLst>
                <a:tab pos="781050" algn="l"/>
              </a:tabLst>
            </a:pPr>
            <a:r>
              <a:rPr lang="en-US" sz="1800" dirty="0">
                <a:effectLst/>
                <a:latin typeface="Arial" panose="020B0604020202020204" pitchFamily="34" charset="0"/>
                <a:ea typeface="Times" panose="02020603050405020304" pitchFamily="18" charset="0"/>
                <a:cs typeface="Arial" panose="020B0604020202020204" pitchFamily="34" charset="0"/>
              </a:rPr>
              <a:t> </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r>
              <a:rPr lang="en-US" sz="1800" dirty="0">
                <a:effectLst/>
                <a:latin typeface="Arial" panose="020B0604020202020204" pitchFamily="34" charset="0"/>
                <a:ea typeface="Times" panose="02020603050405020304" pitchFamily="18" charset="0"/>
              </a:rPr>
              <a:t>Let’s now jump to the results.</a:t>
            </a:r>
            <a:endParaRPr lang="en-US" dirty="0">
              <a:solidFill>
                <a:srgbClr val="FF0000"/>
              </a:solidFill>
            </a:endParaRPr>
          </a:p>
        </p:txBody>
      </p:sp>
      <p:sp>
        <p:nvSpPr>
          <p:cNvPr id="4" name="Slide Number Placeholder 3"/>
          <p:cNvSpPr>
            <a:spLocks noGrp="1"/>
          </p:cNvSpPr>
          <p:nvPr>
            <p:ph type="sldNum" sz="quarter" idx="5"/>
          </p:nvPr>
        </p:nvSpPr>
        <p:spPr/>
        <p:txBody>
          <a:bodyPr/>
          <a:lstStyle/>
          <a:p>
            <a:fld id="{FDEB4A43-296C-4D90-93F7-36B3A7C8E400}" type="slidenum">
              <a:rPr lang="en-US" smtClean="0"/>
              <a:t>5</a:t>
            </a:fld>
            <a:endParaRPr lang="en-US"/>
          </a:p>
        </p:txBody>
      </p:sp>
    </p:spTree>
    <p:extLst>
      <p:ext uri="{BB962C8B-B14F-4D97-AF65-F5344CB8AC3E}">
        <p14:creationId xmlns:p14="http://schemas.microsoft.com/office/powerpoint/2010/main" val="347328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781050" algn="l"/>
              </a:tabLst>
            </a:pPr>
            <a:r>
              <a:rPr lang="en-US" sz="1800" dirty="0">
                <a:effectLst/>
                <a:latin typeface="Arial" panose="020B0604020202020204" pitchFamily="34" charset="0"/>
                <a:ea typeface="Times" panose="02020603050405020304" pitchFamily="18" charset="0"/>
                <a:cs typeface="Arial" panose="020B0604020202020204" pitchFamily="34" charset="0"/>
              </a:rPr>
              <a:t>As a reminder the survey asked about 24 trends.  Here are the 10 trends rated as creating the most significant opportunities or challenges for camp over the next five years</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tabLst>
                <a:tab pos="781050" algn="l"/>
              </a:tabLst>
            </a:pPr>
            <a:r>
              <a:rPr lang="en-US" sz="1800" dirty="0">
                <a:effectLst/>
                <a:latin typeface="Arial" panose="020B0604020202020204" pitchFamily="34" charset="0"/>
                <a:ea typeface="Times" panose="02020603050405020304" pitchFamily="18" charset="0"/>
                <a:cs typeface="Arial" panose="020B0604020202020204" pitchFamily="34" charset="0"/>
              </a:rPr>
              <a:t> </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tabLst>
                <a:tab pos="781050" algn="l"/>
              </a:tabLst>
            </a:pPr>
            <a:r>
              <a:rPr lang="en-US" sz="1800" dirty="0">
                <a:effectLst/>
                <a:latin typeface="Arial" panose="020B0604020202020204" pitchFamily="34" charset="0"/>
                <a:ea typeface="Times" panose="02020603050405020304" pitchFamily="18" charset="0"/>
                <a:cs typeface="Arial" panose="020B0604020202020204" pitchFamily="34" charset="0"/>
              </a:rPr>
              <a:t>Let’s start with the 10th most highly rated trend. It was helicopter or snowplow parenting and its average score of 3.4 fell between “somewhat significant” and “significant” as you can see on the legend at the top. Indeed, Economic Hardship, Pervasiveness of Digital Technology, Competition for fundraising,  and focus on Diversity Equity and Inclusion for LGBTQ+ people scored similarly.  In general, these and the top 5 trends were rated in or close to the top 10 in previous years, covid or no covid. </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tabLst>
                <a:tab pos="781050" algn="l"/>
              </a:tabLst>
            </a:pPr>
            <a:r>
              <a:rPr lang="en-US" sz="1800" dirty="0">
                <a:effectLst/>
                <a:latin typeface="Arial" panose="020B0604020202020204" pitchFamily="34" charset="0"/>
                <a:ea typeface="Times" panose="02020603050405020304" pitchFamily="18" charset="0"/>
                <a:cs typeface="Arial" panose="020B0604020202020204" pitchFamily="34" charset="0"/>
              </a:rPr>
              <a:t> </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tabLst>
                <a:tab pos="781050" algn="l"/>
              </a:tabLst>
            </a:pPr>
            <a:r>
              <a:rPr lang="en-US" sz="1800" dirty="0">
                <a:effectLst/>
                <a:latin typeface="Arial" panose="020B0604020202020204" pitchFamily="34" charset="0"/>
                <a:ea typeface="Times" panose="02020603050405020304" pitchFamily="18" charset="0"/>
                <a:cs typeface="Arial" panose="020B0604020202020204" pitchFamily="34" charset="0"/>
              </a:rPr>
              <a:t>The fifth most important trend was competitiveness of the summer recreational market. The 4th rated trend – and no surprise - was the continuing implications stemming from Covid – with both trends having tangibly higher ratings than the previous group. </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tabLst>
                <a:tab pos="781050" algn="l"/>
              </a:tabLst>
            </a:pPr>
            <a:r>
              <a:rPr lang="en-US" sz="1800" dirty="0">
                <a:effectLst/>
                <a:latin typeface="Arial" panose="020B0604020202020204" pitchFamily="34" charset="0"/>
                <a:ea typeface="Times" panose="02020603050405020304" pitchFamily="18" charset="0"/>
                <a:cs typeface="Arial" panose="020B0604020202020204" pitchFamily="34" charset="0"/>
              </a:rPr>
              <a:t> </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tabLst>
                <a:tab pos="781050" algn="l"/>
              </a:tabLst>
            </a:pPr>
            <a:r>
              <a:rPr lang="en-US" sz="1800" dirty="0">
                <a:effectLst/>
                <a:latin typeface="Arial" panose="020B0604020202020204" pitchFamily="34" charset="0"/>
                <a:ea typeface="Times" panose="02020603050405020304" pitchFamily="18" charset="0"/>
                <a:cs typeface="Arial" panose="020B0604020202020204" pitchFamily="34" charset="0"/>
              </a:rPr>
              <a:t>The top 3 trends are the same as they have been during the last 3 years and are rated, on average, somewhere between significant and very significant. These include Pressure on young adults to earn income and build their resumes, and high levels of anxiety and mental challenges among staff and campers. </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endParaRPr lang="en-US" dirty="0">
              <a:solidFill>
                <a:srgbClr val="FF0000"/>
              </a:solidFill>
            </a:endParaRPr>
          </a:p>
        </p:txBody>
      </p:sp>
      <p:sp>
        <p:nvSpPr>
          <p:cNvPr id="4" name="Slide Number Placeholder 3"/>
          <p:cNvSpPr>
            <a:spLocks noGrp="1"/>
          </p:cNvSpPr>
          <p:nvPr>
            <p:ph type="sldNum" sz="quarter" idx="5"/>
          </p:nvPr>
        </p:nvSpPr>
        <p:spPr/>
        <p:txBody>
          <a:bodyPr/>
          <a:lstStyle/>
          <a:p>
            <a:fld id="{FDEB4A43-296C-4D90-93F7-36B3A7C8E400}" type="slidenum">
              <a:rPr lang="en-US" smtClean="0"/>
              <a:t>6</a:t>
            </a:fld>
            <a:endParaRPr lang="en-US"/>
          </a:p>
        </p:txBody>
      </p:sp>
    </p:spTree>
    <p:extLst>
      <p:ext uri="{BB962C8B-B14F-4D97-AF65-F5344CB8AC3E}">
        <p14:creationId xmlns:p14="http://schemas.microsoft.com/office/powerpoint/2010/main" val="1306965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781050" algn="l"/>
              </a:tabLst>
            </a:pPr>
            <a:r>
              <a:rPr lang="en-US" sz="1800" dirty="0">
                <a:effectLst/>
                <a:latin typeface="Arial" panose="020B0604020202020204" pitchFamily="34" charset="0"/>
                <a:ea typeface="Times" panose="02020603050405020304" pitchFamily="18" charset="0"/>
                <a:cs typeface="Arial" panose="020B0604020202020204" pitchFamily="34" charset="0"/>
              </a:rPr>
              <a:t>The survey also asked camps to prioritize the top 3 trends that affect them, and for each of those trends to indicate how effectively they felt they were responding. The survey also asked what solutions or approaches they have found to be successful or seem to be promising to consider. </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tabLst>
                <a:tab pos="781050" algn="l"/>
              </a:tabLst>
            </a:pPr>
            <a:r>
              <a:rPr lang="en-US" sz="1800" dirty="0">
                <a:effectLst/>
                <a:latin typeface="Arial" panose="020B0604020202020204" pitchFamily="34" charset="0"/>
                <a:ea typeface="Times" panose="02020603050405020304" pitchFamily="18" charset="0"/>
                <a:cs typeface="Arial" panose="020B0604020202020204" pitchFamily="34" charset="0"/>
              </a:rPr>
              <a:t> </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tabLst>
                <a:tab pos="781050" algn="l"/>
              </a:tabLst>
            </a:pPr>
            <a:r>
              <a:rPr lang="en-US" sz="1800" dirty="0">
                <a:effectLst/>
                <a:latin typeface="Arial" panose="020B0604020202020204" pitchFamily="34" charset="0"/>
                <a:ea typeface="Times" panose="02020603050405020304" pitchFamily="18" charset="0"/>
                <a:cs typeface="Arial" panose="020B0604020202020204" pitchFamily="34" charset="0"/>
              </a:rPr>
              <a:t>Since most trends were rated by some respondents in the top 3, we have quite a bit of data. For today we are going to focus on solutions participants identified for the top trends.</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1199F0A-2F9A-4833-B9A9-DA87FE96FEED}" type="slidenum">
              <a:rPr lang="en-US" smtClean="0"/>
              <a:t>7</a:t>
            </a:fld>
            <a:endParaRPr lang="en-US"/>
          </a:p>
        </p:txBody>
      </p:sp>
    </p:spTree>
    <p:extLst>
      <p:ext uri="{BB962C8B-B14F-4D97-AF65-F5344CB8AC3E}">
        <p14:creationId xmlns:p14="http://schemas.microsoft.com/office/powerpoint/2010/main" val="3117383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EB4A43-296C-4D90-93F7-36B3A7C8E400}" type="slidenum">
              <a:rPr lang="en-US" smtClean="0"/>
              <a:t>8</a:t>
            </a:fld>
            <a:endParaRPr lang="en-US"/>
          </a:p>
        </p:txBody>
      </p:sp>
    </p:spTree>
    <p:extLst>
      <p:ext uri="{BB962C8B-B14F-4D97-AF65-F5344CB8AC3E}">
        <p14:creationId xmlns:p14="http://schemas.microsoft.com/office/powerpoint/2010/main" val="1901309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781050" algn="l"/>
              </a:tabLst>
            </a:pPr>
            <a:r>
              <a:rPr lang="en-US" sz="1800" dirty="0">
                <a:effectLst/>
                <a:latin typeface="Arial" panose="020B0604020202020204" pitchFamily="34" charset="0"/>
                <a:ea typeface="Times" panose="02020603050405020304" pitchFamily="18" charset="0"/>
                <a:cs typeface="Arial" panose="020B0604020202020204" pitchFamily="34" charset="0"/>
              </a:rPr>
              <a:t>Once again mental health challenges of both campers and staff were rated in the top 3 trends. </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tabLst>
                <a:tab pos="781050" algn="l"/>
              </a:tabLst>
            </a:pPr>
            <a:r>
              <a:rPr lang="en-US" sz="1800" dirty="0">
                <a:effectLst/>
                <a:latin typeface="Arial" panose="020B0604020202020204" pitchFamily="34" charset="0"/>
                <a:ea typeface="Times" panose="02020603050405020304" pitchFamily="18" charset="0"/>
                <a:cs typeface="Arial" panose="020B0604020202020204" pitchFamily="34" charset="0"/>
              </a:rPr>
              <a:t> </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tabLst>
                <a:tab pos="781050" algn="l"/>
              </a:tabLst>
            </a:pPr>
            <a:r>
              <a:rPr lang="en-US" sz="1800" dirty="0">
                <a:effectLst/>
                <a:latin typeface="Arial" panose="020B0604020202020204" pitchFamily="34" charset="0"/>
                <a:ea typeface="Times" panose="02020603050405020304" pitchFamily="18" charset="0"/>
                <a:cs typeface="Arial" panose="020B0604020202020204" pitchFamily="34" charset="0"/>
              </a:rPr>
              <a:t>Not surprisingly, camps implemented or are considering a range of solutions, almost all of which include hiring more staff. Camps used more than a dozen ways to describe these additional staff. This included MESH experts, mental health professionals, psychologists, social workers or wellness staff. I imagine there could be valuable sharing on which of these types of professionals work best in a camp setting.</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tabLst>
                <a:tab pos="781050" algn="l"/>
              </a:tabLst>
            </a:pPr>
            <a:r>
              <a:rPr lang="en-US" sz="1800" dirty="0">
                <a:effectLst/>
                <a:latin typeface="Arial" panose="020B0604020202020204" pitchFamily="34" charset="0"/>
                <a:ea typeface="Times" panose="02020603050405020304" pitchFamily="18" charset="0"/>
                <a:cs typeface="Arial" panose="020B0604020202020204" pitchFamily="34" charset="0"/>
              </a:rPr>
              <a:t> </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tabLst>
                <a:tab pos="781050" algn="l"/>
              </a:tabLst>
            </a:pPr>
            <a:r>
              <a:rPr lang="en-US" sz="1800" dirty="0">
                <a:effectLst/>
                <a:latin typeface="Arial" panose="020B0604020202020204" pitchFamily="34" charset="0"/>
                <a:ea typeface="Times" panose="02020603050405020304" pitchFamily="18" charset="0"/>
                <a:cs typeface="Arial" panose="020B0604020202020204" pitchFamily="34" charset="0"/>
              </a:rPr>
              <a:t>A number of camps said they made private, comfortable spaces available for the many campers which needed to connect to their in city therapists during the summer </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tabLst>
                <a:tab pos="781050" algn="l"/>
              </a:tabLst>
            </a:pPr>
            <a:r>
              <a:rPr lang="en-US" sz="1800" dirty="0">
                <a:effectLst/>
                <a:latin typeface="Arial" panose="020B0604020202020204" pitchFamily="34" charset="0"/>
                <a:ea typeface="Times" panose="02020603050405020304" pitchFamily="18" charset="0"/>
                <a:cs typeface="Arial" panose="020B0604020202020204" pitchFamily="34" charset="0"/>
              </a:rPr>
              <a:t> </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tabLst>
                <a:tab pos="781050" algn="l"/>
              </a:tabLst>
            </a:pPr>
            <a:r>
              <a:rPr lang="en-US" sz="1800" dirty="0">
                <a:effectLst/>
                <a:latin typeface="Arial" panose="020B0604020202020204" pitchFamily="34" charset="0"/>
                <a:ea typeface="Times" panose="02020603050405020304" pitchFamily="18" charset="0"/>
                <a:cs typeface="Arial" panose="020B0604020202020204" pitchFamily="34" charset="0"/>
              </a:rPr>
              <a:t>A number of camps also indicated they had or needed to strengthen pre-camp screening to understand camper and family needs and </a:t>
            </a:r>
            <a:r>
              <a:rPr lang="en-US" sz="1800" dirty="0" err="1">
                <a:effectLst/>
                <a:latin typeface="Arial" panose="020B0604020202020204" pitchFamily="34" charset="0"/>
                <a:ea typeface="Times" panose="02020603050405020304" pitchFamily="18" charset="0"/>
                <a:cs typeface="Arial" panose="020B0604020202020204" pitchFamily="34" charset="0"/>
              </a:rPr>
              <a:t>tp</a:t>
            </a:r>
            <a:r>
              <a:rPr lang="en-US" sz="1800" dirty="0">
                <a:effectLst/>
                <a:latin typeface="Arial" panose="020B0604020202020204" pitchFamily="34" charset="0"/>
                <a:ea typeface="Times" panose="02020603050405020304" pitchFamily="18" charset="0"/>
                <a:cs typeface="Arial" panose="020B0604020202020204" pitchFamily="34" charset="0"/>
              </a:rPr>
              <a:t> conduct more systematic follow up during and post-camp </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tabLst>
                <a:tab pos="781050" algn="l"/>
              </a:tabLst>
            </a:pPr>
            <a:r>
              <a:rPr lang="en-US" sz="1800" dirty="0">
                <a:effectLst/>
                <a:latin typeface="Arial" panose="020B0604020202020204" pitchFamily="34" charset="0"/>
                <a:ea typeface="Times" panose="02020603050405020304" pitchFamily="18" charset="0"/>
                <a:cs typeface="Arial" panose="020B0604020202020204" pitchFamily="34" charset="0"/>
              </a:rPr>
              <a:t> </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tabLst>
                <a:tab pos="781050" algn="l"/>
              </a:tabLst>
            </a:pPr>
            <a:r>
              <a:rPr lang="en-US" sz="1800" dirty="0">
                <a:effectLst/>
                <a:latin typeface="Arial" panose="020B0604020202020204" pitchFamily="34" charset="0"/>
                <a:ea typeface="Times" panose="02020603050405020304" pitchFamily="18" charset="0"/>
                <a:cs typeface="Arial" panose="020B0604020202020204" pitchFamily="34" charset="0"/>
              </a:rPr>
              <a:t>Virtually everyone responding to these questions talked about the need for more staff training to help with campers.</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pPr marL="0" marR="0">
              <a:spcBef>
                <a:spcPts val="0"/>
              </a:spcBef>
              <a:spcAft>
                <a:spcPts val="0"/>
              </a:spcAft>
              <a:tabLst>
                <a:tab pos="781050" algn="l"/>
              </a:tabLst>
            </a:pPr>
            <a:r>
              <a:rPr lang="en-US" sz="1800" dirty="0">
                <a:effectLst/>
                <a:latin typeface="Arial" panose="020B0604020202020204" pitchFamily="34" charset="0"/>
                <a:ea typeface="Times" panose="02020603050405020304" pitchFamily="18" charset="0"/>
                <a:cs typeface="Arial" panose="020B0604020202020204" pitchFamily="34" charset="0"/>
              </a:rPr>
              <a:t> </a:t>
            </a:r>
            <a:endParaRPr lang="en-US" sz="1800" dirty="0">
              <a:effectLst/>
              <a:latin typeface="Arial" panose="020B0604020202020204" pitchFamily="34" charset="0"/>
              <a:ea typeface="Times" panose="02020603050405020304" pitchFamily="18" charset="0"/>
              <a:cs typeface="Times New Roman" panose="02020603050405020304" pitchFamily="18" charset="0"/>
            </a:endParaRPr>
          </a:p>
          <a:p>
            <a:r>
              <a:rPr lang="en-US" sz="1800" dirty="0">
                <a:effectLst/>
                <a:latin typeface="Arial" panose="020B0604020202020204" pitchFamily="34" charset="0"/>
                <a:ea typeface="Times" panose="02020603050405020304" pitchFamily="18" charset="0"/>
              </a:rPr>
              <a:t>There were very similar approaches being taken to </a:t>
            </a:r>
            <a:r>
              <a:rPr lang="en-US" sz="1800" b="1" dirty="0">
                <a:effectLst/>
                <a:latin typeface="Arial" panose="020B0604020202020204" pitchFamily="34" charset="0"/>
                <a:ea typeface="Times" panose="02020603050405020304" pitchFamily="18" charset="0"/>
              </a:rPr>
              <a:t>staff</a:t>
            </a:r>
            <a:r>
              <a:rPr lang="en-US" sz="1800" dirty="0">
                <a:effectLst/>
                <a:latin typeface="Arial" panose="020B0604020202020204" pitchFamily="34" charset="0"/>
                <a:ea typeface="Times" panose="02020603050405020304" pitchFamily="18" charset="0"/>
              </a:rPr>
              <a:t> mental health issues, with a number saying they were hiring dedicated support for staff. Many camps talked about enhancing well-being of staff, for example, through training on self-care and reduction of staffing hours.</a:t>
            </a:r>
          </a:p>
          <a:p>
            <a:endParaRPr lang="en-US" sz="1800" dirty="0">
              <a:effectLst/>
              <a:latin typeface="Arial" panose="020B0604020202020204" pitchFamily="34" charset="0"/>
            </a:endParaRPr>
          </a:p>
          <a:p>
            <a:pPr marL="0" marR="0">
              <a:spcBef>
                <a:spcPts val="0"/>
              </a:spcBef>
              <a:spcAft>
                <a:spcPts val="0"/>
              </a:spcAft>
            </a:pPr>
            <a:r>
              <a:rPr lang="en-US" sz="1800" dirty="0">
                <a:effectLst/>
                <a:latin typeface="Arial" panose="020B0604020202020204" pitchFamily="34" charset="0"/>
                <a:ea typeface="Times" panose="02020603050405020304" pitchFamily="18" charset="0"/>
                <a:cs typeface="Times New Roman" panose="02020603050405020304" pitchFamily="18" charset="0"/>
              </a:rPr>
              <a:t>Note: This article in </a:t>
            </a:r>
            <a:r>
              <a:rPr lang="en-US" sz="1800" dirty="0" err="1">
                <a:effectLst/>
                <a:latin typeface="Arial" panose="020B0604020202020204" pitchFamily="34" charset="0"/>
                <a:ea typeface="Times" panose="02020603050405020304" pitchFamily="18" charset="0"/>
                <a:cs typeface="Times New Roman" panose="02020603050405020304" pitchFamily="18" charset="0"/>
              </a:rPr>
              <a:t>eJewishPhilanthropy</a:t>
            </a:r>
            <a:r>
              <a:rPr lang="en-US" sz="1800" dirty="0">
                <a:effectLst/>
                <a:latin typeface="Arial" panose="020B0604020202020204" pitchFamily="34" charset="0"/>
                <a:ea typeface="Times" panose="02020603050405020304" pitchFamily="18" charset="0"/>
                <a:cs typeface="Times New Roman" panose="02020603050405020304" pitchFamily="18" charset="0"/>
              </a:rPr>
              <a:t> discusses the mental health challenges faced by camps:</a:t>
            </a:r>
          </a:p>
          <a:p>
            <a:r>
              <a:rPr lang="en-US" sz="1800" u="sng" dirty="0">
                <a:solidFill>
                  <a:srgbClr val="0000FF"/>
                </a:solidFill>
                <a:effectLst/>
                <a:latin typeface="Arial" panose="020B0604020202020204" pitchFamily="34" charset="0"/>
                <a:ea typeface="Times" panose="02020603050405020304" pitchFamily="18" charset="0"/>
                <a:cs typeface="Times New Roman" panose="02020603050405020304" pitchFamily="18" charset="0"/>
                <a:hlinkClick r:id="rId3"/>
              </a:rPr>
              <a:t>https://ejewishphilanthropy.com/wellness-now-a-staple-for-campers-and-counselors/</a:t>
            </a:r>
            <a:r>
              <a:rPr lang="en-US" sz="1800" dirty="0">
                <a:effectLst/>
                <a:latin typeface="Arial" panose="020B0604020202020204" pitchFamily="34" charset="0"/>
                <a:ea typeface="Times" panose="02020603050405020304" pitchFamily="18"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FDEB4A43-296C-4D90-93F7-36B3A7C8E400}" type="slidenum">
              <a:rPr lang="en-US" smtClean="0"/>
              <a:t>9</a:t>
            </a:fld>
            <a:endParaRPr lang="en-US"/>
          </a:p>
        </p:txBody>
      </p:sp>
    </p:spTree>
    <p:extLst>
      <p:ext uri="{BB962C8B-B14F-4D97-AF65-F5344CB8AC3E}">
        <p14:creationId xmlns:p14="http://schemas.microsoft.com/office/powerpoint/2010/main" val="4246972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CBF58-A084-4F06-A206-359E2A446D8C}"/>
              </a:ext>
            </a:extLst>
          </p:cNvPr>
          <p:cNvSpPr>
            <a:spLocks noGrp="1"/>
          </p:cNvSpPr>
          <p:nvPr>
            <p:ph type="ctrTitle"/>
          </p:nvPr>
        </p:nvSpPr>
        <p:spPr>
          <a:xfrm>
            <a:off x="1524000" y="2833597"/>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FBAE4D-E2F6-4191-B719-0E26E0282DA5}"/>
              </a:ext>
            </a:extLst>
          </p:cNvPr>
          <p:cNvSpPr>
            <a:spLocks noGrp="1"/>
          </p:cNvSpPr>
          <p:nvPr>
            <p:ph type="subTitle" idx="1"/>
          </p:nvPr>
        </p:nvSpPr>
        <p:spPr>
          <a:xfrm>
            <a:off x="1524000" y="531327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descr="A picture containing text, clipart&#10;&#10;Description automatically generated">
            <a:extLst>
              <a:ext uri="{FF2B5EF4-FFF2-40B4-BE49-F238E27FC236}">
                <a16:creationId xmlns:a16="http://schemas.microsoft.com/office/drawing/2014/main" id="{079548DD-4F7C-4DAB-841C-E2EEF3DF8B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64408" y="885662"/>
            <a:ext cx="5663184" cy="2395728"/>
          </a:xfrm>
          <a:prstGeom prst="rect">
            <a:avLst/>
          </a:prstGeom>
        </p:spPr>
      </p:pic>
    </p:spTree>
    <p:extLst>
      <p:ext uri="{BB962C8B-B14F-4D97-AF65-F5344CB8AC3E}">
        <p14:creationId xmlns:p14="http://schemas.microsoft.com/office/powerpoint/2010/main" val="690353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B1EEE3-6F4E-466D-9AEE-F444ACCBE61D}"/>
              </a:ext>
            </a:extLst>
          </p:cNvPr>
          <p:cNvSpPr/>
          <p:nvPr userDrawn="1"/>
        </p:nvSpPr>
        <p:spPr>
          <a:xfrm>
            <a:off x="0" y="0"/>
            <a:ext cx="7772402" cy="6858000"/>
          </a:xfrm>
          <a:prstGeom prst="rect">
            <a:avLst/>
          </a:prstGeom>
          <a:solidFill>
            <a:srgbClr val="007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7C79CBC-B5A7-44ED-B707-CF90A445436F}"/>
              </a:ext>
            </a:extLst>
          </p:cNvPr>
          <p:cNvSpPr/>
          <p:nvPr userDrawn="1"/>
        </p:nvSpPr>
        <p:spPr>
          <a:xfrm rot="612456">
            <a:off x="3401804" y="-841983"/>
            <a:ext cx="11309659" cy="9391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3C0649-C11D-BD4D-8EFE-CE7FF541744B}"/>
              </a:ext>
            </a:extLst>
          </p:cNvPr>
          <p:cNvSpPr>
            <a:spLocks noGrp="1"/>
          </p:cNvSpPr>
          <p:nvPr>
            <p:ph type="title" hasCustomPrompt="1"/>
          </p:nvPr>
        </p:nvSpPr>
        <p:spPr>
          <a:xfrm>
            <a:off x="553951" y="2511007"/>
            <a:ext cx="2467157" cy="1944407"/>
          </a:xfrm>
        </p:spPr>
        <p:txBody>
          <a:bodyPr/>
          <a:lstStyle>
            <a:lvl1pPr>
              <a:defRPr>
                <a:solidFill>
                  <a:schemeClr val="bg1"/>
                </a:solidFill>
              </a:defRPr>
            </a:lvl1pPr>
          </a:lstStyle>
          <a:p>
            <a:r>
              <a:rPr lang="en-US" dirty="0"/>
              <a:t>Click to edit slide title</a:t>
            </a:r>
          </a:p>
        </p:txBody>
      </p:sp>
      <p:sp>
        <p:nvSpPr>
          <p:cNvPr id="3" name="Content Placeholder 2">
            <a:extLst>
              <a:ext uri="{FF2B5EF4-FFF2-40B4-BE49-F238E27FC236}">
                <a16:creationId xmlns:a16="http://schemas.microsoft.com/office/drawing/2014/main" id="{4C903A94-C347-CE47-A542-45FFA413A536}"/>
              </a:ext>
            </a:extLst>
          </p:cNvPr>
          <p:cNvSpPr>
            <a:spLocks noGrp="1"/>
          </p:cNvSpPr>
          <p:nvPr>
            <p:ph idx="1" hasCustomPrompt="1"/>
          </p:nvPr>
        </p:nvSpPr>
        <p:spPr>
          <a:xfrm>
            <a:off x="3859306" y="2526694"/>
            <a:ext cx="7011414" cy="3965546"/>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Oval 3">
            <a:extLst>
              <a:ext uri="{FF2B5EF4-FFF2-40B4-BE49-F238E27FC236}">
                <a16:creationId xmlns:a16="http://schemas.microsoft.com/office/drawing/2014/main" id="{99BCA8C8-56F9-4A52-A682-A182E0F8302A}"/>
              </a:ext>
            </a:extLst>
          </p:cNvPr>
          <p:cNvSpPr/>
          <p:nvPr userDrawn="1"/>
        </p:nvSpPr>
        <p:spPr>
          <a:xfrm>
            <a:off x="2992239" y="206423"/>
            <a:ext cx="2122098" cy="2122098"/>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Logo&#10;&#10;Description automatically generated">
            <a:extLst>
              <a:ext uri="{FF2B5EF4-FFF2-40B4-BE49-F238E27FC236}">
                <a16:creationId xmlns:a16="http://schemas.microsoft.com/office/drawing/2014/main" id="{01A7A0FB-FA99-405C-840E-CEDAB1F3B1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3359" y="615335"/>
            <a:ext cx="4040155" cy="1264044"/>
          </a:xfrm>
          <a:prstGeom prst="rect">
            <a:avLst/>
          </a:prstGeom>
        </p:spPr>
      </p:pic>
    </p:spTree>
    <p:extLst>
      <p:ext uri="{BB962C8B-B14F-4D97-AF65-F5344CB8AC3E}">
        <p14:creationId xmlns:p14="http://schemas.microsoft.com/office/powerpoint/2010/main" val="1912160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226AFA-1A68-41F9-A9D5-4D1B7B10728B}"/>
              </a:ext>
            </a:extLst>
          </p:cNvPr>
          <p:cNvSpPr/>
          <p:nvPr userDrawn="1"/>
        </p:nvSpPr>
        <p:spPr>
          <a:xfrm>
            <a:off x="8438322" y="129209"/>
            <a:ext cx="3468756" cy="1192695"/>
          </a:xfrm>
          <a:prstGeom prst="rect">
            <a:avLst/>
          </a:prstGeom>
          <a:solidFill>
            <a:srgbClr val="EDE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C57A4FB-47F5-4537-B37D-378B43507620}"/>
              </a:ext>
            </a:extLst>
          </p:cNvPr>
          <p:cNvSpPr/>
          <p:nvPr userDrawn="1"/>
        </p:nvSpPr>
        <p:spPr>
          <a:xfrm>
            <a:off x="2496379" y="-12"/>
            <a:ext cx="2435087" cy="496957"/>
          </a:xfrm>
          <a:prstGeom prst="rect">
            <a:avLst/>
          </a:prstGeom>
          <a:solidFill>
            <a:srgbClr val="591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4C55501-F835-49EF-8BAB-07A304C76D93}"/>
              </a:ext>
            </a:extLst>
          </p:cNvPr>
          <p:cNvSpPr/>
          <p:nvPr userDrawn="1"/>
        </p:nvSpPr>
        <p:spPr>
          <a:xfrm>
            <a:off x="0" y="-1"/>
            <a:ext cx="2496379" cy="496957"/>
          </a:xfrm>
          <a:prstGeom prst="rect">
            <a:avLst/>
          </a:prstGeom>
          <a:solidFill>
            <a:srgbClr val="007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6D0F8F-FF0D-4402-A4E4-01167DB2527E}"/>
              </a:ext>
            </a:extLst>
          </p:cNvPr>
          <p:cNvSpPr/>
          <p:nvPr userDrawn="1"/>
        </p:nvSpPr>
        <p:spPr>
          <a:xfrm>
            <a:off x="4931466" y="-6"/>
            <a:ext cx="2435087" cy="496957"/>
          </a:xfrm>
          <a:prstGeom prst="rect">
            <a:avLst/>
          </a:prstGeom>
          <a:solidFill>
            <a:srgbClr val="E5B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2503A38-4F11-44DF-ACE3-653E585379A6}"/>
              </a:ext>
            </a:extLst>
          </p:cNvPr>
          <p:cNvSpPr/>
          <p:nvPr userDrawn="1"/>
        </p:nvSpPr>
        <p:spPr>
          <a:xfrm>
            <a:off x="7335078" y="0"/>
            <a:ext cx="2405271" cy="496957"/>
          </a:xfrm>
          <a:prstGeom prst="rect">
            <a:avLst/>
          </a:prstGeom>
          <a:solidFill>
            <a:srgbClr val="F15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4BC752D-A6E0-4D8E-8E2A-7D3BCC8411BC}"/>
              </a:ext>
            </a:extLst>
          </p:cNvPr>
          <p:cNvSpPr/>
          <p:nvPr userDrawn="1"/>
        </p:nvSpPr>
        <p:spPr>
          <a:xfrm>
            <a:off x="9740349" y="-5"/>
            <a:ext cx="2451652" cy="496957"/>
          </a:xfrm>
          <a:prstGeom prst="rect">
            <a:avLst/>
          </a:prstGeom>
          <a:solidFill>
            <a:srgbClr val="887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618CA4D-B488-4E0E-B8BF-112BF06ACD66}"/>
              </a:ext>
            </a:extLst>
          </p:cNvPr>
          <p:cNvSpPr/>
          <p:nvPr userDrawn="1"/>
        </p:nvSpPr>
        <p:spPr>
          <a:xfrm>
            <a:off x="-1" y="5387009"/>
            <a:ext cx="12284765" cy="1470991"/>
          </a:xfrm>
          <a:prstGeom prst="rect">
            <a:avLst/>
          </a:prstGeom>
          <a:solidFill>
            <a:srgbClr val="EDE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2B067D2-9CA6-426D-92D7-DFE6A8364F44}"/>
              </a:ext>
            </a:extLst>
          </p:cNvPr>
          <p:cNvSpPr/>
          <p:nvPr userDrawn="1"/>
        </p:nvSpPr>
        <p:spPr>
          <a:xfrm>
            <a:off x="-1" y="496945"/>
            <a:ext cx="12192000" cy="6374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A48E6C3D-8CD6-429F-B38F-14C360178782}"/>
              </a:ext>
            </a:extLst>
          </p:cNvPr>
          <p:cNvSpPr>
            <a:spLocks noGrp="1"/>
          </p:cNvSpPr>
          <p:nvPr>
            <p:ph type="pic" idx="1"/>
          </p:nvPr>
        </p:nvSpPr>
        <p:spPr>
          <a:xfrm>
            <a:off x="512693" y="758400"/>
            <a:ext cx="11107087" cy="5771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478543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57A4FB-47F5-4537-B37D-378B43507620}"/>
              </a:ext>
            </a:extLst>
          </p:cNvPr>
          <p:cNvSpPr/>
          <p:nvPr userDrawn="1"/>
        </p:nvSpPr>
        <p:spPr>
          <a:xfrm>
            <a:off x="2496379" y="-12"/>
            <a:ext cx="2435087" cy="496957"/>
          </a:xfrm>
          <a:prstGeom prst="rect">
            <a:avLst/>
          </a:prstGeom>
          <a:solidFill>
            <a:srgbClr val="591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4C55501-F835-49EF-8BAB-07A304C76D93}"/>
              </a:ext>
            </a:extLst>
          </p:cNvPr>
          <p:cNvSpPr/>
          <p:nvPr userDrawn="1"/>
        </p:nvSpPr>
        <p:spPr>
          <a:xfrm>
            <a:off x="0" y="-1"/>
            <a:ext cx="2496379" cy="496957"/>
          </a:xfrm>
          <a:prstGeom prst="rect">
            <a:avLst/>
          </a:prstGeom>
          <a:solidFill>
            <a:srgbClr val="007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6D0F8F-FF0D-4402-A4E4-01167DB2527E}"/>
              </a:ext>
            </a:extLst>
          </p:cNvPr>
          <p:cNvSpPr/>
          <p:nvPr userDrawn="1"/>
        </p:nvSpPr>
        <p:spPr>
          <a:xfrm>
            <a:off x="4931466" y="-6"/>
            <a:ext cx="2435087" cy="496957"/>
          </a:xfrm>
          <a:prstGeom prst="rect">
            <a:avLst/>
          </a:prstGeom>
          <a:solidFill>
            <a:srgbClr val="E5B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2503A38-4F11-44DF-ACE3-653E585379A6}"/>
              </a:ext>
            </a:extLst>
          </p:cNvPr>
          <p:cNvSpPr/>
          <p:nvPr userDrawn="1"/>
        </p:nvSpPr>
        <p:spPr>
          <a:xfrm>
            <a:off x="7335078" y="0"/>
            <a:ext cx="2405271" cy="496957"/>
          </a:xfrm>
          <a:prstGeom prst="rect">
            <a:avLst/>
          </a:prstGeom>
          <a:solidFill>
            <a:srgbClr val="F15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4BC752D-A6E0-4D8E-8E2A-7D3BCC8411BC}"/>
              </a:ext>
            </a:extLst>
          </p:cNvPr>
          <p:cNvSpPr/>
          <p:nvPr userDrawn="1"/>
        </p:nvSpPr>
        <p:spPr>
          <a:xfrm>
            <a:off x="9740349" y="-5"/>
            <a:ext cx="2451652" cy="496957"/>
          </a:xfrm>
          <a:prstGeom prst="rect">
            <a:avLst/>
          </a:prstGeom>
          <a:solidFill>
            <a:srgbClr val="887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2">
            <a:extLst>
              <a:ext uri="{FF2B5EF4-FFF2-40B4-BE49-F238E27FC236}">
                <a16:creationId xmlns:a16="http://schemas.microsoft.com/office/drawing/2014/main" id="{A48E6C3D-8CD6-429F-B38F-14C360178782}"/>
              </a:ext>
            </a:extLst>
          </p:cNvPr>
          <p:cNvSpPr>
            <a:spLocks noGrp="1"/>
          </p:cNvSpPr>
          <p:nvPr>
            <p:ph type="pic" idx="1"/>
          </p:nvPr>
        </p:nvSpPr>
        <p:spPr>
          <a:xfrm>
            <a:off x="512693" y="2057377"/>
            <a:ext cx="11107087" cy="44728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2" name="Title 1">
            <a:extLst>
              <a:ext uri="{FF2B5EF4-FFF2-40B4-BE49-F238E27FC236}">
                <a16:creationId xmlns:a16="http://schemas.microsoft.com/office/drawing/2014/main" id="{8F1D04AD-9EC2-4C52-AA8A-B6551BFF3C90}"/>
              </a:ext>
            </a:extLst>
          </p:cNvPr>
          <p:cNvSpPr>
            <a:spLocks noGrp="1"/>
          </p:cNvSpPr>
          <p:nvPr>
            <p:ph type="title"/>
          </p:nvPr>
        </p:nvSpPr>
        <p:spPr>
          <a:xfrm>
            <a:off x="1215934" y="773423"/>
            <a:ext cx="9760131" cy="1030518"/>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2232252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57A4FB-47F5-4537-B37D-378B43507620}"/>
              </a:ext>
            </a:extLst>
          </p:cNvPr>
          <p:cNvSpPr/>
          <p:nvPr userDrawn="1"/>
        </p:nvSpPr>
        <p:spPr>
          <a:xfrm>
            <a:off x="2506269" y="6349995"/>
            <a:ext cx="2435087" cy="507430"/>
          </a:xfrm>
          <a:prstGeom prst="rect">
            <a:avLst/>
          </a:prstGeom>
          <a:solidFill>
            <a:srgbClr val="591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4C55501-F835-49EF-8BAB-07A304C76D93}"/>
              </a:ext>
            </a:extLst>
          </p:cNvPr>
          <p:cNvSpPr/>
          <p:nvPr userDrawn="1"/>
        </p:nvSpPr>
        <p:spPr>
          <a:xfrm>
            <a:off x="9890" y="6350006"/>
            <a:ext cx="2496379" cy="507430"/>
          </a:xfrm>
          <a:prstGeom prst="rect">
            <a:avLst/>
          </a:prstGeom>
          <a:solidFill>
            <a:srgbClr val="007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6D0F8F-FF0D-4402-A4E4-01167DB2527E}"/>
              </a:ext>
            </a:extLst>
          </p:cNvPr>
          <p:cNvSpPr/>
          <p:nvPr userDrawn="1"/>
        </p:nvSpPr>
        <p:spPr>
          <a:xfrm>
            <a:off x="4941356" y="6350001"/>
            <a:ext cx="2435087" cy="507430"/>
          </a:xfrm>
          <a:prstGeom prst="rect">
            <a:avLst/>
          </a:prstGeom>
          <a:solidFill>
            <a:srgbClr val="E5B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2503A38-4F11-44DF-ACE3-653E585379A6}"/>
              </a:ext>
            </a:extLst>
          </p:cNvPr>
          <p:cNvSpPr/>
          <p:nvPr userDrawn="1"/>
        </p:nvSpPr>
        <p:spPr>
          <a:xfrm>
            <a:off x="7344968" y="6350007"/>
            <a:ext cx="2405271" cy="507430"/>
          </a:xfrm>
          <a:prstGeom prst="rect">
            <a:avLst/>
          </a:prstGeom>
          <a:solidFill>
            <a:srgbClr val="F15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4BC752D-A6E0-4D8E-8E2A-7D3BCC8411BC}"/>
              </a:ext>
            </a:extLst>
          </p:cNvPr>
          <p:cNvSpPr/>
          <p:nvPr userDrawn="1"/>
        </p:nvSpPr>
        <p:spPr>
          <a:xfrm>
            <a:off x="9750239" y="6350002"/>
            <a:ext cx="2451652" cy="507430"/>
          </a:xfrm>
          <a:prstGeom prst="rect">
            <a:avLst/>
          </a:prstGeom>
          <a:solidFill>
            <a:srgbClr val="887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2">
            <a:extLst>
              <a:ext uri="{FF2B5EF4-FFF2-40B4-BE49-F238E27FC236}">
                <a16:creationId xmlns:a16="http://schemas.microsoft.com/office/drawing/2014/main" id="{A48E6C3D-8CD6-429F-B38F-14C360178782}"/>
              </a:ext>
            </a:extLst>
          </p:cNvPr>
          <p:cNvSpPr>
            <a:spLocks noGrp="1"/>
          </p:cNvSpPr>
          <p:nvPr>
            <p:ph type="pic" idx="1"/>
          </p:nvPr>
        </p:nvSpPr>
        <p:spPr>
          <a:xfrm>
            <a:off x="512693" y="1638277"/>
            <a:ext cx="11107087" cy="44728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2" name="Title 1">
            <a:extLst>
              <a:ext uri="{FF2B5EF4-FFF2-40B4-BE49-F238E27FC236}">
                <a16:creationId xmlns:a16="http://schemas.microsoft.com/office/drawing/2014/main" id="{8F1D04AD-9EC2-4C52-AA8A-B6551BFF3C90}"/>
              </a:ext>
            </a:extLst>
          </p:cNvPr>
          <p:cNvSpPr>
            <a:spLocks noGrp="1"/>
          </p:cNvSpPr>
          <p:nvPr>
            <p:ph type="title"/>
          </p:nvPr>
        </p:nvSpPr>
        <p:spPr>
          <a:xfrm>
            <a:off x="1215934" y="354323"/>
            <a:ext cx="9760131" cy="1030518"/>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458775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A48E6C3D-8CD6-429F-B38F-14C360178782}"/>
              </a:ext>
            </a:extLst>
          </p:cNvPr>
          <p:cNvSpPr>
            <a:spLocks noGrp="1"/>
          </p:cNvSpPr>
          <p:nvPr>
            <p:ph type="pic" idx="1"/>
          </p:nvPr>
        </p:nvSpPr>
        <p:spPr>
          <a:xfrm>
            <a:off x="1215934" y="1752577"/>
            <a:ext cx="9760131" cy="44728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2" name="Title 1">
            <a:extLst>
              <a:ext uri="{FF2B5EF4-FFF2-40B4-BE49-F238E27FC236}">
                <a16:creationId xmlns:a16="http://schemas.microsoft.com/office/drawing/2014/main" id="{8F1D04AD-9EC2-4C52-AA8A-B6551BFF3C90}"/>
              </a:ext>
            </a:extLst>
          </p:cNvPr>
          <p:cNvSpPr>
            <a:spLocks noGrp="1"/>
          </p:cNvSpPr>
          <p:nvPr>
            <p:ph type="title"/>
          </p:nvPr>
        </p:nvSpPr>
        <p:spPr>
          <a:xfrm>
            <a:off x="1215934" y="468623"/>
            <a:ext cx="9760131" cy="1030518"/>
          </a:xfrm>
        </p:spPr>
        <p:txBody>
          <a:bodyPr/>
          <a:lstStyle>
            <a:lvl1pPr algn="ctr">
              <a:defRPr/>
            </a:lvl1pPr>
          </a:lstStyle>
          <a:p>
            <a:r>
              <a:rPr lang="en-US" dirty="0"/>
              <a:t>Click to edit Master title style</a:t>
            </a:r>
          </a:p>
        </p:txBody>
      </p:sp>
      <p:sp>
        <p:nvSpPr>
          <p:cNvPr id="17" name="Rectangle 16">
            <a:extLst>
              <a:ext uri="{FF2B5EF4-FFF2-40B4-BE49-F238E27FC236}">
                <a16:creationId xmlns:a16="http://schemas.microsoft.com/office/drawing/2014/main" id="{4563494E-F370-4354-9055-975DCF962982}"/>
              </a:ext>
            </a:extLst>
          </p:cNvPr>
          <p:cNvSpPr/>
          <p:nvPr userDrawn="1"/>
        </p:nvSpPr>
        <p:spPr>
          <a:xfrm rot="897532">
            <a:off x="-1763219" y="-2698994"/>
            <a:ext cx="2373663" cy="9076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4525731-A5E6-4BB9-8343-BC934A33E9C2}"/>
              </a:ext>
            </a:extLst>
          </p:cNvPr>
          <p:cNvSpPr/>
          <p:nvPr userDrawn="1"/>
        </p:nvSpPr>
        <p:spPr>
          <a:xfrm rot="21203251">
            <a:off x="-1502290" y="-221716"/>
            <a:ext cx="2373663" cy="9076637"/>
          </a:xfrm>
          <a:prstGeom prst="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78AD658-5C81-4843-934E-3A887C0EC30F}"/>
              </a:ext>
            </a:extLst>
          </p:cNvPr>
          <p:cNvSpPr/>
          <p:nvPr userDrawn="1"/>
        </p:nvSpPr>
        <p:spPr>
          <a:xfrm rot="897532">
            <a:off x="11800382" y="480359"/>
            <a:ext cx="2373663" cy="9076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FE7653A-201D-42D0-92FF-987612CFC390}"/>
              </a:ext>
            </a:extLst>
          </p:cNvPr>
          <p:cNvSpPr/>
          <p:nvPr userDrawn="1"/>
        </p:nvSpPr>
        <p:spPr>
          <a:xfrm rot="21203251">
            <a:off x="11490774" y="-1872713"/>
            <a:ext cx="2373663" cy="9076637"/>
          </a:xfrm>
          <a:prstGeom prst="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4892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A48E6C3D-8CD6-429F-B38F-14C360178782}"/>
              </a:ext>
            </a:extLst>
          </p:cNvPr>
          <p:cNvSpPr>
            <a:spLocks noGrp="1"/>
          </p:cNvSpPr>
          <p:nvPr>
            <p:ph type="pic" idx="1"/>
          </p:nvPr>
        </p:nvSpPr>
        <p:spPr>
          <a:xfrm>
            <a:off x="1215934" y="1752577"/>
            <a:ext cx="9760131" cy="44728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2" name="Title 1">
            <a:extLst>
              <a:ext uri="{FF2B5EF4-FFF2-40B4-BE49-F238E27FC236}">
                <a16:creationId xmlns:a16="http://schemas.microsoft.com/office/drawing/2014/main" id="{8F1D04AD-9EC2-4C52-AA8A-B6551BFF3C90}"/>
              </a:ext>
            </a:extLst>
          </p:cNvPr>
          <p:cNvSpPr>
            <a:spLocks noGrp="1"/>
          </p:cNvSpPr>
          <p:nvPr>
            <p:ph type="title"/>
          </p:nvPr>
        </p:nvSpPr>
        <p:spPr>
          <a:xfrm>
            <a:off x="1215934" y="468623"/>
            <a:ext cx="9760131" cy="1030518"/>
          </a:xfrm>
        </p:spPr>
        <p:txBody>
          <a:bodyPr/>
          <a:lstStyle>
            <a:lvl1pPr algn="ctr">
              <a:defRPr/>
            </a:lvl1pPr>
          </a:lstStyle>
          <a:p>
            <a:r>
              <a:rPr lang="en-US" dirty="0"/>
              <a:t>Click to edit Master title style</a:t>
            </a:r>
          </a:p>
        </p:txBody>
      </p:sp>
      <p:sp>
        <p:nvSpPr>
          <p:cNvPr id="17" name="Rectangle 16">
            <a:extLst>
              <a:ext uri="{FF2B5EF4-FFF2-40B4-BE49-F238E27FC236}">
                <a16:creationId xmlns:a16="http://schemas.microsoft.com/office/drawing/2014/main" id="{4563494E-F370-4354-9055-975DCF962982}"/>
              </a:ext>
            </a:extLst>
          </p:cNvPr>
          <p:cNvSpPr/>
          <p:nvPr userDrawn="1"/>
        </p:nvSpPr>
        <p:spPr>
          <a:xfrm rot="897532">
            <a:off x="-1763219" y="-2698994"/>
            <a:ext cx="2373663" cy="90766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4525731-A5E6-4BB9-8343-BC934A33E9C2}"/>
              </a:ext>
            </a:extLst>
          </p:cNvPr>
          <p:cNvSpPr/>
          <p:nvPr userDrawn="1"/>
        </p:nvSpPr>
        <p:spPr>
          <a:xfrm rot="21203251">
            <a:off x="-1502290" y="-221716"/>
            <a:ext cx="2373663" cy="9076637"/>
          </a:xfrm>
          <a:prstGeom prst="rect">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78AD658-5C81-4843-934E-3A887C0EC30F}"/>
              </a:ext>
            </a:extLst>
          </p:cNvPr>
          <p:cNvSpPr/>
          <p:nvPr userDrawn="1"/>
        </p:nvSpPr>
        <p:spPr>
          <a:xfrm rot="897532">
            <a:off x="11800382" y="480359"/>
            <a:ext cx="2373663" cy="90766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FE7653A-201D-42D0-92FF-987612CFC390}"/>
              </a:ext>
            </a:extLst>
          </p:cNvPr>
          <p:cNvSpPr/>
          <p:nvPr userDrawn="1"/>
        </p:nvSpPr>
        <p:spPr>
          <a:xfrm rot="21203251">
            <a:off x="11490774" y="-1872713"/>
            <a:ext cx="2373663" cy="9076637"/>
          </a:xfrm>
          <a:prstGeom prst="rect">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5318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76637D6-749A-4862-BA45-3F0EB5EC481E}"/>
              </a:ext>
            </a:extLst>
          </p:cNvPr>
          <p:cNvSpPr/>
          <p:nvPr userDrawn="1"/>
        </p:nvSpPr>
        <p:spPr>
          <a:xfrm rot="16200000">
            <a:off x="5166561" y="-4902860"/>
            <a:ext cx="1858876" cy="12192000"/>
          </a:xfrm>
          <a:prstGeom prst="rect">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6FA198F-B8C7-4B3E-896D-0654DDE5489C}"/>
              </a:ext>
            </a:extLst>
          </p:cNvPr>
          <p:cNvSpPr/>
          <p:nvPr userDrawn="1"/>
        </p:nvSpPr>
        <p:spPr>
          <a:xfrm rot="16200000">
            <a:off x="5166562" y="-5166564"/>
            <a:ext cx="1858876" cy="12192000"/>
          </a:xfrm>
          <a:prstGeom prst="rect">
            <a:avLst/>
          </a:prstGeom>
          <a:solidFill>
            <a:srgbClr val="E5B53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4C55501-F835-49EF-8BAB-07A304C76D93}"/>
              </a:ext>
            </a:extLst>
          </p:cNvPr>
          <p:cNvSpPr/>
          <p:nvPr userDrawn="1"/>
        </p:nvSpPr>
        <p:spPr>
          <a:xfrm>
            <a:off x="0" y="-1"/>
            <a:ext cx="12192000" cy="1600201"/>
          </a:xfrm>
          <a:prstGeom prst="rect">
            <a:avLst/>
          </a:prstGeom>
          <a:solidFill>
            <a:srgbClr val="007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A48E6C3D-8CD6-429F-B38F-14C360178782}"/>
              </a:ext>
            </a:extLst>
          </p:cNvPr>
          <p:cNvSpPr>
            <a:spLocks noGrp="1"/>
          </p:cNvSpPr>
          <p:nvPr>
            <p:ph type="pic" idx="1"/>
          </p:nvPr>
        </p:nvSpPr>
        <p:spPr>
          <a:xfrm>
            <a:off x="542456" y="543102"/>
            <a:ext cx="11107087" cy="5771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408602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76637D6-749A-4862-BA45-3F0EB5EC481E}"/>
              </a:ext>
            </a:extLst>
          </p:cNvPr>
          <p:cNvSpPr/>
          <p:nvPr userDrawn="1"/>
        </p:nvSpPr>
        <p:spPr>
          <a:xfrm rot="16200000">
            <a:off x="5166561" y="-4902860"/>
            <a:ext cx="1858876" cy="12192000"/>
          </a:xfrm>
          <a:prstGeom prst="rect">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6FA198F-B8C7-4B3E-896D-0654DDE5489C}"/>
              </a:ext>
            </a:extLst>
          </p:cNvPr>
          <p:cNvSpPr/>
          <p:nvPr userDrawn="1"/>
        </p:nvSpPr>
        <p:spPr>
          <a:xfrm rot="16200000">
            <a:off x="5166562" y="-5166564"/>
            <a:ext cx="1858876" cy="12192000"/>
          </a:xfrm>
          <a:prstGeom prst="rect">
            <a:avLst/>
          </a:prstGeom>
          <a:solidFill>
            <a:srgbClr val="E5B53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4C55501-F835-49EF-8BAB-07A304C76D93}"/>
              </a:ext>
            </a:extLst>
          </p:cNvPr>
          <p:cNvSpPr/>
          <p:nvPr userDrawn="1"/>
        </p:nvSpPr>
        <p:spPr>
          <a:xfrm>
            <a:off x="0" y="-1"/>
            <a:ext cx="12192000" cy="1600201"/>
          </a:xfrm>
          <a:prstGeom prst="rect">
            <a:avLst/>
          </a:prstGeom>
          <a:solidFill>
            <a:srgbClr val="007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A48E6C3D-8CD6-429F-B38F-14C360178782}"/>
              </a:ext>
            </a:extLst>
          </p:cNvPr>
          <p:cNvSpPr>
            <a:spLocks noGrp="1"/>
          </p:cNvSpPr>
          <p:nvPr>
            <p:ph type="pic" idx="1"/>
          </p:nvPr>
        </p:nvSpPr>
        <p:spPr>
          <a:xfrm>
            <a:off x="961557" y="543102"/>
            <a:ext cx="4918544" cy="5771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Picture Placeholder 2">
            <a:extLst>
              <a:ext uri="{FF2B5EF4-FFF2-40B4-BE49-F238E27FC236}">
                <a16:creationId xmlns:a16="http://schemas.microsoft.com/office/drawing/2014/main" id="{36DCC1A7-0BC9-4F7F-9F71-58A443C0B3FD}"/>
              </a:ext>
            </a:extLst>
          </p:cNvPr>
          <p:cNvSpPr>
            <a:spLocks noGrp="1"/>
          </p:cNvSpPr>
          <p:nvPr>
            <p:ph type="pic" idx="10"/>
          </p:nvPr>
        </p:nvSpPr>
        <p:spPr>
          <a:xfrm>
            <a:off x="6311899" y="543102"/>
            <a:ext cx="4918544" cy="5771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735486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76637D6-749A-4862-BA45-3F0EB5EC481E}"/>
              </a:ext>
            </a:extLst>
          </p:cNvPr>
          <p:cNvSpPr/>
          <p:nvPr userDrawn="1"/>
        </p:nvSpPr>
        <p:spPr>
          <a:xfrm rot="16200000">
            <a:off x="5166561" y="-4902860"/>
            <a:ext cx="1858876" cy="12192000"/>
          </a:xfrm>
          <a:prstGeom prst="rect">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6FA198F-B8C7-4B3E-896D-0654DDE5489C}"/>
              </a:ext>
            </a:extLst>
          </p:cNvPr>
          <p:cNvSpPr/>
          <p:nvPr userDrawn="1"/>
        </p:nvSpPr>
        <p:spPr>
          <a:xfrm rot="16200000">
            <a:off x="5166562" y="-5166564"/>
            <a:ext cx="1858876" cy="12192000"/>
          </a:xfrm>
          <a:prstGeom prst="rect">
            <a:avLst/>
          </a:prstGeom>
          <a:solidFill>
            <a:srgbClr val="E5B53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4C55501-F835-49EF-8BAB-07A304C76D93}"/>
              </a:ext>
            </a:extLst>
          </p:cNvPr>
          <p:cNvSpPr/>
          <p:nvPr userDrawn="1"/>
        </p:nvSpPr>
        <p:spPr>
          <a:xfrm>
            <a:off x="0" y="-1"/>
            <a:ext cx="12192000" cy="1600201"/>
          </a:xfrm>
          <a:prstGeom prst="rect">
            <a:avLst/>
          </a:prstGeom>
          <a:solidFill>
            <a:srgbClr val="007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DCDF857-7041-4D49-951F-BC0FDB200DB6}"/>
              </a:ext>
            </a:extLst>
          </p:cNvPr>
          <p:cNvSpPr>
            <a:spLocks noGrp="1"/>
          </p:cNvSpPr>
          <p:nvPr>
            <p:ph type="title"/>
          </p:nvPr>
        </p:nvSpPr>
        <p:spPr>
          <a:xfrm>
            <a:off x="838199" y="263701"/>
            <a:ext cx="10646231" cy="1325563"/>
          </a:xfrm>
        </p:spPr>
        <p:txBody>
          <a:bodyPr/>
          <a:lstStyle>
            <a:lvl1pPr>
              <a:defRPr>
                <a:solidFill>
                  <a:schemeClr val="bg1"/>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8CDF9E9E-8149-48C5-9F23-B0E6C4223B38}"/>
              </a:ext>
            </a:extLst>
          </p:cNvPr>
          <p:cNvSpPr>
            <a:spLocks noGrp="1"/>
          </p:cNvSpPr>
          <p:nvPr>
            <p:ph sz="half" idx="1"/>
          </p:nvPr>
        </p:nvSpPr>
        <p:spPr>
          <a:xfrm>
            <a:off x="838199" y="2501899"/>
            <a:ext cx="10515600" cy="3636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788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76637D6-749A-4862-BA45-3F0EB5EC481E}"/>
              </a:ext>
            </a:extLst>
          </p:cNvPr>
          <p:cNvSpPr/>
          <p:nvPr userDrawn="1"/>
        </p:nvSpPr>
        <p:spPr>
          <a:xfrm rot="16200000">
            <a:off x="5166561" y="-4902860"/>
            <a:ext cx="1858876" cy="12192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6FA198F-B8C7-4B3E-896D-0654DDE5489C}"/>
              </a:ext>
            </a:extLst>
          </p:cNvPr>
          <p:cNvSpPr/>
          <p:nvPr userDrawn="1"/>
        </p:nvSpPr>
        <p:spPr>
          <a:xfrm rot="16200000">
            <a:off x="5166562" y="-5166564"/>
            <a:ext cx="1858876" cy="12192000"/>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4C55501-F835-49EF-8BAB-07A304C76D93}"/>
              </a:ext>
            </a:extLst>
          </p:cNvPr>
          <p:cNvSpPr/>
          <p:nvPr userDrawn="1"/>
        </p:nvSpPr>
        <p:spPr>
          <a:xfrm>
            <a:off x="0" y="-1"/>
            <a:ext cx="12192000" cy="1600201"/>
          </a:xfrm>
          <a:prstGeom prst="rect">
            <a:avLst/>
          </a:prstGeom>
          <a:solidFill>
            <a:srgbClr val="007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A48E6C3D-8CD6-429F-B38F-14C360178782}"/>
              </a:ext>
            </a:extLst>
          </p:cNvPr>
          <p:cNvSpPr>
            <a:spLocks noGrp="1"/>
          </p:cNvSpPr>
          <p:nvPr>
            <p:ph type="pic" idx="1"/>
          </p:nvPr>
        </p:nvSpPr>
        <p:spPr>
          <a:xfrm>
            <a:off x="542456" y="543102"/>
            <a:ext cx="11107087" cy="5771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653703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DA1518-9180-42C4-A0DE-6397D996EF98}"/>
              </a:ext>
            </a:extLst>
          </p:cNvPr>
          <p:cNvSpPr/>
          <p:nvPr userDrawn="1"/>
        </p:nvSpPr>
        <p:spPr>
          <a:xfrm>
            <a:off x="0" y="2220686"/>
            <a:ext cx="12192000" cy="4637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B52F652-4FFC-4A1A-846F-374A5AD199F0}"/>
              </a:ext>
            </a:extLst>
          </p:cNvPr>
          <p:cNvSpPr/>
          <p:nvPr userDrawn="1"/>
        </p:nvSpPr>
        <p:spPr>
          <a:xfrm>
            <a:off x="2886418" y="500721"/>
            <a:ext cx="6361612" cy="2965269"/>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DCBF58-A084-4F06-A206-359E2A446D8C}"/>
              </a:ext>
            </a:extLst>
          </p:cNvPr>
          <p:cNvSpPr>
            <a:spLocks noGrp="1"/>
          </p:cNvSpPr>
          <p:nvPr>
            <p:ph type="ctrTitle"/>
          </p:nvPr>
        </p:nvSpPr>
        <p:spPr>
          <a:xfrm>
            <a:off x="1524000" y="2833597"/>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1FBAE4D-E2F6-4191-B719-0E26E0282DA5}"/>
              </a:ext>
            </a:extLst>
          </p:cNvPr>
          <p:cNvSpPr>
            <a:spLocks noGrp="1"/>
          </p:cNvSpPr>
          <p:nvPr>
            <p:ph type="subTitle" idx="1"/>
          </p:nvPr>
        </p:nvSpPr>
        <p:spPr>
          <a:xfrm>
            <a:off x="1524000" y="5313272"/>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Rectangle: Rounded Corners 4">
            <a:extLst>
              <a:ext uri="{FF2B5EF4-FFF2-40B4-BE49-F238E27FC236}">
                <a16:creationId xmlns:a16="http://schemas.microsoft.com/office/drawing/2014/main" id="{2072827B-58D9-4448-BAF8-B52E65E0D5A7}"/>
              </a:ext>
            </a:extLst>
          </p:cNvPr>
          <p:cNvSpPr/>
          <p:nvPr userDrawn="1"/>
        </p:nvSpPr>
        <p:spPr>
          <a:xfrm>
            <a:off x="2771973" y="375595"/>
            <a:ext cx="6361612" cy="296526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67F3A84A-B3FB-4E5A-A949-7DCD899F59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8039" y="1139127"/>
            <a:ext cx="5215921" cy="1631907"/>
          </a:xfrm>
          <a:prstGeom prst="rect">
            <a:avLst/>
          </a:prstGeom>
        </p:spPr>
      </p:pic>
    </p:spTree>
    <p:extLst>
      <p:ext uri="{BB962C8B-B14F-4D97-AF65-F5344CB8AC3E}">
        <p14:creationId xmlns:p14="http://schemas.microsoft.com/office/powerpoint/2010/main" val="1698149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242E81-E8E6-41CF-8669-E516E2AFFB61}"/>
              </a:ext>
            </a:extLst>
          </p:cNvPr>
          <p:cNvSpPr/>
          <p:nvPr userDrawn="1"/>
        </p:nvSpPr>
        <p:spPr>
          <a:xfrm rot="16200000">
            <a:off x="3067047" y="-2266951"/>
            <a:ext cx="6057901" cy="12192000"/>
          </a:xfrm>
          <a:prstGeom prst="rect">
            <a:avLst/>
          </a:prstGeom>
          <a:solidFill>
            <a:srgbClr val="EDE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76637D6-749A-4862-BA45-3F0EB5EC481E}"/>
              </a:ext>
            </a:extLst>
          </p:cNvPr>
          <p:cNvSpPr/>
          <p:nvPr userDrawn="1"/>
        </p:nvSpPr>
        <p:spPr>
          <a:xfrm rot="16200000">
            <a:off x="5166561" y="-4902860"/>
            <a:ext cx="1858876" cy="12192000"/>
          </a:xfrm>
          <a:prstGeom prst="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6FA198F-B8C7-4B3E-896D-0654DDE5489C}"/>
              </a:ext>
            </a:extLst>
          </p:cNvPr>
          <p:cNvSpPr/>
          <p:nvPr userDrawn="1"/>
        </p:nvSpPr>
        <p:spPr>
          <a:xfrm rot="16200000">
            <a:off x="5166562" y="-5166564"/>
            <a:ext cx="1858876" cy="12192000"/>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4C55501-F835-49EF-8BAB-07A304C76D93}"/>
              </a:ext>
            </a:extLst>
          </p:cNvPr>
          <p:cNvSpPr/>
          <p:nvPr userDrawn="1"/>
        </p:nvSpPr>
        <p:spPr>
          <a:xfrm>
            <a:off x="0" y="-1"/>
            <a:ext cx="12192000" cy="1600201"/>
          </a:xfrm>
          <a:prstGeom prst="rect">
            <a:avLst/>
          </a:prstGeom>
          <a:solidFill>
            <a:srgbClr val="007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F2E12567-8794-4B93-BF54-487FEDBDF31A}"/>
              </a:ext>
            </a:extLst>
          </p:cNvPr>
          <p:cNvSpPr>
            <a:spLocks noGrp="1"/>
          </p:cNvSpPr>
          <p:nvPr>
            <p:ph type="pic" idx="1"/>
          </p:nvPr>
        </p:nvSpPr>
        <p:spPr>
          <a:xfrm>
            <a:off x="961557" y="543102"/>
            <a:ext cx="4918544" cy="5771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Picture Placeholder 2">
            <a:extLst>
              <a:ext uri="{FF2B5EF4-FFF2-40B4-BE49-F238E27FC236}">
                <a16:creationId xmlns:a16="http://schemas.microsoft.com/office/drawing/2014/main" id="{99928663-43AF-4EFB-B27B-B22EAD5F895D}"/>
              </a:ext>
            </a:extLst>
          </p:cNvPr>
          <p:cNvSpPr>
            <a:spLocks noGrp="1"/>
          </p:cNvSpPr>
          <p:nvPr>
            <p:ph type="pic" idx="10"/>
          </p:nvPr>
        </p:nvSpPr>
        <p:spPr>
          <a:xfrm>
            <a:off x="6311899" y="543102"/>
            <a:ext cx="4918544" cy="5771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615600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EA2343-C221-453B-863F-46D697A74857}"/>
              </a:ext>
            </a:extLst>
          </p:cNvPr>
          <p:cNvSpPr/>
          <p:nvPr userDrawn="1"/>
        </p:nvSpPr>
        <p:spPr>
          <a:xfrm rot="16200000">
            <a:off x="3067047" y="-2266951"/>
            <a:ext cx="6057901" cy="12192000"/>
          </a:xfrm>
          <a:prstGeom prst="rect">
            <a:avLst/>
          </a:prstGeom>
          <a:solidFill>
            <a:srgbClr val="EDE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6FA198F-B8C7-4B3E-896D-0654DDE5489C}"/>
              </a:ext>
            </a:extLst>
          </p:cNvPr>
          <p:cNvSpPr/>
          <p:nvPr userDrawn="1"/>
        </p:nvSpPr>
        <p:spPr>
          <a:xfrm rot="16200000">
            <a:off x="4608601" y="-4608603"/>
            <a:ext cx="2974798" cy="12192000"/>
          </a:xfrm>
          <a:prstGeom prst="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4C55501-F835-49EF-8BAB-07A304C76D93}"/>
              </a:ext>
            </a:extLst>
          </p:cNvPr>
          <p:cNvSpPr/>
          <p:nvPr userDrawn="1"/>
        </p:nvSpPr>
        <p:spPr>
          <a:xfrm>
            <a:off x="0" y="-1"/>
            <a:ext cx="12192000" cy="2560835"/>
          </a:xfrm>
          <a:prstGeom prst="rect">
            <a:avLst/>
          </a:prstGeom>
          <a:solidFill>
            <a:srgbClr val="007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F2E12567-8794-4B93-BF54-487FEDBDF31A}"/>
              </a:ext>
            </a:extLst>
          </p:cNvPr>
          <p:cNvSpPr>
            <a:spLocks noGrp="1"/>
          </p:cNvSpPr>
          <p:nvPr>
            <p:ph type="pic" idx="1"/>
          </p:nvPr>
        </p:nvSpPr>
        <p:spPr>
          <a:xfrm>
            <a:off x="4619157" y="1522681"/>
            <a:ext cx="2848443" cy="48924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Picture Placeholder 2">
            <a:extLst>
              <a:ext uri="{FF2B5EF4-FFF2-40B4-BE49-F238E27FC236}">
                <a16:creationId xmlns:a16="http://schemas.microsoft.com/office/drawing/2014/main" id="{99928663-43AF-4EFB-B27B-B22EAD5F895D}"/>
              </a:ext>
            </a:extLst>
          </p:cNvPr>
          <p:cNvSpPr>
            <a:spLocks noGrp="1"/>
          </p:cNvSpPr>
          <p:nvPr>
            <p:ph type="pic" idx="10"/>
          </p:nvPr>
        </p:nvSpPr>
        <p:spPr>
          <a:xfrm>
            <a:off x="7835899" y="1522681"/>
            <a:ext cx="2848443" cy="48924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Picture Placeholder 2">
            <a:extLst>
              <a:ext uri="{FF2B5EF4-FFF2-40B4-BE49-F238E27FC236}">
                <a16:creationId xmlns:a16="http://schemas.microsoft.com/office/drawing/2014/main" id="{5612842E-ED31-4F34-837D-58CFB93E4C59}"/>
              </a:ext>
            </a:extLst>
          </p:cNvPr>
          <p:cNvSpPr>
            <a:spLocks noGrp="1"/>
          </p:cNvSpPr>
          <p:nvPr>
            <p:ph type="pic" idx="11"/>
          </p:nvPr>
        </p:nvSpPr>
        <p:spPr>
          <a:xfrm>
            <a:off x="1402415" y="1522681"/>
            <a:ext cx="2848443" cy="48924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0CECFC69-1F53-41DB-91B7-B8B562C09B56}"/>
              </a:ext>
            </a:extLst>
          </p:cNvPr>
          <p:cNvSpPr>
            <a:spLocks noGrp="1"/>
          </p:cNvSpPr>
          <p:nvPr>
            <p:ph type="title"/>
          </p:nvPr>
        </p:nvSpPr>
        <p:spPr>
          <a:xfrm>
            <a:off x="1402415" y="366799"/>
            <a:ext cx="9281928" cy="866599"/>
          </a:xfrm>
        </p:spPr>
        <p:txBody>
          <a:bodyPr/>
          <a:lstStyle>
            <a:lvl1pPr algn="ct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34195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76637D6-749A-4862-BA45-3F0EB5EC481E}"/>
              </a:ext>
            </a:extLst>
          </p:cNvPr>
          <p:cNvSpPr/>
          <p:nvPr userDrawn="1"/>
        </p:nvSpPr>
        <p:spPr>
          <a:xfrm rot="16200000">
            <a:off x="5166561" y="-4902860"/>
            <a:ext cx="1858876" cy="12192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6FA198F-B8C7-4B3E-896D-0654DDE5489C}"/>
              </a:ext>
            </a:extLst>
          </p:cNvPr>
          <p:cNvSpPr/>
          <p:nvPr userDrawn="1"/>
        </p:nvSpPr>
        <p:spPr>
          <a:xfrm rot="16200000">
            <a:off x="5166562" y="-5166564"/>
            <a:ext cx="1858876" cy="12192000"/>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4C55501-F835-49EF-8BAB-07A304C76D93}"/>
              </a:ext>
            </a:extLst>
          </p:cNvPr>
          <p:cNvSpPr/>
          <p:nvPr userDrawn="1"/>
        </p:nvSpPr>
        <p:spPr>
          <a:xfrm>
            <a:off x="0" y="-1"/>
            <a:ext cx="12192000" cy="1600201"/>
          </a:xfrm>
          <a:prstGeom prst="rect">
            <a:avLst/>
          </a:prstGeom>
          <a:solidFill>
            <a:srgbClr val="007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7BD4012E-9AD7-4EE8-9821-A3AD3016274A}"/>
              </a:ext>
            </a:extLst>
          </p:cNvPr>
          <p:cNvSpPr>
            <a:spLocks noGrp="1"/>
          </p:cNvSpPr>
          <p:nvPr>
            <p:ph type="title"/>
          </p:nvPr>
        </p:nvSpPr>
        <p:spPr>
          <a:xfrm>
            <a:off x="838199" y="263701"/>
            <a:ext cx="10646231" cy="1325563"/>
          </a:xfrm>
        </p:spPr>
        <p:txBody>
          <a:bodyPr/>
          <a:lstStyle>
            <a:lvl1pPr>
              <a:defRPr>
                <a:solidFill>
                  <a:schemeClr val="bg1"/>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9E0437A8-99D5-4844-8F79-D6850701A5EF}"/>
              </a:ext>
            </a:extLst>
          </p:cNvPr>
          <p:cNvSpPr>
            <a:spLocks noGrp="1"/>
          </p:cNvSpPr>
          <p:nvPr>
            <p:ph sz="half" idx="1"/>
          </p:nvPr>
        </p:nvSpPr>
        <p:spPr>
          <a:xfrm>
            <a:off x="838199" y="2501899"/>
            <a:ext cx="10515600" cy="3636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8850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7463C-5CE3-4382-AC8F-1F6988868B75}"/>
              </a:ext>
            </a:extLst>
          </p:cNvPr>
          <p:cNvSpPr>
            <a:spLocks noGrp="1"/>
          </p:cNvSpPr>
          <p:nvPr>
            <p:ph type="title"/>
          </p:nvPr>
        </p:nvSpPr>
        <p:spPr>
          <a:xfrm>
            <a:off x="2113611" y="365125"/>
            <a:ext cx="9370819"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9ECF22C-C4C2-4AC6-8326-71F3554CA673}"/>
              </a:ext>
            </a:extLst>
          </p:cNvPr>
          <p:cNvSpPr>
            <a:spLocks noGrp="1"/>
          </p:cNvSpPr>
          <p:nvPr>
            <p:ph sz="half" idx="1"/>
          </p:nvPr>
        </p:nvSpPr>
        <p:spPr>
          <a:xfrm>
            <a:off x="2113612" y="1825625"/>
            <a:ext cx="4501243"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04108DB-A6C1-4310-A3B9-4A56C3DFCC2C}"/>
              </a:ext>
            </a:extLst>
          </p:cNvPr>
          <p:cNvSpPr>
            <a:spLocks noGrp="1"/>
          </p:cNvSpPr>
          <p:nvPr>
            <p:ph sz="half" idx="2"/>
          </p:nvPr>
        </p:nvSpPr>
        <p:spPr>
          <a:xfrm>
            <a:off x="6983187" y="1825625"/>
            <a:ext cx="450124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6D9E2EB1-7AAE-4786-B303-D104D4E04642}"/>
              </a:ext>
            </a:extLst>
          </p:cNvPr>
          <p:cNvSpPr/>
          <p:nvPr userDrawn="1"/>
        </p:nvSpPr>
        <p:spPr>
          <a:xfrm rot="897532">
            <a:off x="-1521918" y="-2736317"/>
            <a:ext cx="2373663" cy="90766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9487EA-DC8E-4E4A-A0B7-79CDAFF085A4}"/>
              </a:ext>
            </a:extLst>
          </p:cNvPr>
          <p:cNvSpPr/>
          <p:nvPr userDrawn="1"/>
        </p:nvSpPr>
        <p:spPr>
          <a:xfrm rot="21203251">
            <a:off x="-905390" y="-297917"/>
            <a:ext cx="2373663" cy="9076637"/>
          </a:xfrm>
          <a:prstGeom prst="rect">
            <a:avLst/>
          </a:prstGeom>
          <a:solidFill>
            <a:srgbClr val="007CC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45576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7463C-5CE3-4382-AC8F-1F6988868B75}"/>
              </a:ext>
            </a:extLst>
          </p:cNvPr>
          <p:cNvSpPr>
            <a:spLocks noGrp="1"/>
          </p:cNvSpPr>
          <p:nvPr>
            <p:ph type="title"/>
          </p:nvPr>
        </p:nvSpPr>
        <p:spPr>
          <a:xfrm>
            <a:off x="2113611" y="365125"/>
            <a:ext cx="9370819"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9ECF22C-C4C2-4AC6-8326-71F3554CA673}"/>
              </a:ext>
            </a:extLst>
          </p:cNvPr>
          <p:cNvSpPr>
            <a:spLocks noGrp="1"/>
          </p:cNvSpPr>
          <p:nvPr>
            <p:ph sz="half" idx="1"/>
          </p:nvPr>
        </p:nvSpPr>
        <p:spPr>
          <a:xfrm>
            <a:off x="2113612" y="1825625"/>
            <a:ext cx="4501243"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04108DB-A6C1-4310-A3B9-4A56C3DFCC2C}"/>
              </a:ext>
            </a:extLst>
          </p:cNvPr>
          <p:cNvSpPr>
            <a:spLocks noGrp="1"/>
          </p:cNvSpPr>
          <p:nvPr>
            <p:ph sz="half" idx="2"/>
          </p:nvPr>
        </p:nvSpPr>
        <p:spPr>
          <a:xfrm>
            <a:off x="6983187" y="1825625"/>
            <a:ext cx="450124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2FCEEF91-5A12-46CA-A02D-C134459BE11F}"/>
              </a:ext>
            </a:extLst>
          </p:cNvPr>
          <p:cNvSpPr/>
          <p:nvPr userDrawn="1"/>
        </p:nvSpPr>
        <p:spPr>
          <a:xfrm>
            <a:off x="0" y="5203834"/>
            <a:ext cx="1351014" cy="827083"/>
          </a:xfrm>
          <a:prstGeom prst="rect">
            <a:avLst/>
          </a:prstGeom>
          <a:solidFill>
            <a:srgbClr val="591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FFE226-4BCE-47B5-BF2B-840FEC2E16FF}"/>
              </a:ext>
            </a:extLst>
          </p:cNvPr>
          <p:cNvSpPr/>
          <p:nvPr userDrawn="1"/>
        </p:nvSpPr>
        <p:spPr>
          <a:xfrm>
            <a:off x="0" y="-64968"/>
            <a:ext cx="1351014" cy="5268802"/>
          </a:xfrm>
          <a:prstGeom prst="rect">
            <a:avLst/>
          </a:prstGeom>
          <a:solidFill>
            <a:srgbClr val="007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5F163EC-0A6A-4C9B-83A1-0D38B49C69D3}"/>
              </a:ext>
            </a:extLst>
          </p:cNvPr>
          <p:cNvSpPr/>
          <p:nvPr userDrawn="1"/>
        </p:nvSpPr>
        <p:spPr>
          <a:xfrm>
            <a:off x="0" y="6030917"/>
            <a:ext cx="1351014" cy="555171"/>
          </a:xfrm>
          <a:prstGeom prst="rect">
            <a:avLst/>
          </a:prstGeom>
          <a:solidFill>
            <a:srgbClr val="E5B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A72BE31-196E-4033-9071-5FDDB066F9FC}"/>
              </a:ext>
            </a:extLst>
          </p:cNvPr>
          <p:cNvSpPr/>
          <p:nvPr userDrawn="1"/>
        </p:nvSpPr>
        <p:spPr>
          <a:xfrm>
            <a:off x="0" y="6566215"/>
            <a:ext cx="1351014" cy="291785"/>
          </a:xfrm>
          <a:prstGeom prst="rect">
            <a:avLst/>
          </a:prstGeom>
          <a:solidFill>
            <a:srgbClr val="F15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9187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7463C-5CE3-4382-AC8F-1F6988868B75}"/>
              </a:ext>
            </a:extLst>
          </p:cNvPr>
          <p:cNvSpPr>
            <a:spLocks noGrp="1"/>
          </p:cNvSpPr>
          <p:nvPr>
            <p:ph type="title"/>
          </p:nvPr>
        </p:nvSpPr>
        <p:spPr>
          <a:xfrm>
            <a:off x="4307043" y="546672"/>
            <a:ext cx="7177387"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9ECF22C-C4C2-4AC6-8326-71F3554CA673}"/>
              </a:ext>
            </a:extLst>
          </p:cNvPr>
          <p:cNvSpPr>
            <a:spLocks noGrp="1"/>
          </p:cNvSpPr>
          <p:nvPr>
            <p:ph sz="half" idx="1"/>
          </p:nvPr>
        </p:nvSpPr>
        <p:spPr>
          <a:xfrm>
            <a:off x="2113612" y="2529110"/>
            <a:ext cx="4501243" cy="39273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04108DB-A6C1-4310-A3B9-4A56C3DFCC2C}"/>
              </a:ext>
            </a:extLst>
          </p:cNvPr>
          <p:cNvSpPr>
            <a:spLocks noGrp="1"/>
          </p:cNvSpPr>
          <p:nvPr>
            <p:ph sz="half" idx="2"/>
          </p:nvPr>
        </p:nvSpPr>
        <p:spPr>
          <a:xfrm>
            <a:off x="6983187" y="2529110"/>
            <a:ext cx="4501243" cy="39273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0194238B-16A2-4488-BAE0-6EE0AF81F48C}"/>
              </a:ext>
            </a:extLst>
          </p:cNvPr>
          <p:cNvSpPr/>
          <p:nvPr userDrawn="1"/>
        </p:nvSpPr>
        <p:spPr>
          <a:xfrm>
            <a:off x="0" y="0"/>
            <a:ext cx="1276709" cy="6858000"/>
          </a:xfrm>
          <a:prstGeom prst="rect">
            <a:avLst/>
          </a:prstGeom>
          <a:solidFill>
            <a:srgbClr val="007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BF109A4-2C9C-49D8-B0BD-F022D0908E75}"/>
              </a:ext>
            </a:extLst>
          </p:cNvPr>
          <p:cNvSpPr/>
          <p:nvPr userDrawn="1"/>
        </p:nvSpPr>
        <p:spPr>
          <a:xfrm>
            <a:off x="345058" y="127501"/>
            <a:ext cx="2122098" cy="2122098"/>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E42B54AF-61BA-484E-8559-32E3F0777E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9813" y="753393"/>
            <a:ext cx="2915337" cy="912122"/>
          </a:xfrm>
          <a:prstGeom prst="rect">
            <a:avLst/>
          </a:prstGeom>
        </p:spPr>
      </p:pic>
    </p:spTree>
    <p:extLst>
      <p:ext uri="{BB962C8B-B14F-4D97-AF65-F5344CB8AC3E}">
        <p14:creationId xmlns:p14="http://schemas.microsoft.com/office/powerpoint/2010/main" val="12617164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DF6E4A-E7C4-4F07-918F-E4B1027B6374}"/>
              </a:ext>
            </a:extLst>
          </p:cNvPr>
          <p:cNvSpPr/>
          <p:nvPr userDrawn="1"/>
        </p:nvSpPr>
        <p:spPr>
          <a:xfrm>
            <a:off x="0" y="5203834"/>
            <a:ext cx="1351014" cy="827083"/>
          </a:xfrm>
          <a:prstGeom prst="rect">
            <a:avLst/>
          </a:prstGeom>
          <a:solidFill>
            <a:srgbClr val="591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5830ED5-E641-41D5-8D4C-FD4C9B18BC37}"/>
              </a:ext>
            </a:extLst>
          </p:cNvPr>
          <p:cNvSpPr/>
          <p:nvPr userDrawn="1"/>
        </p:nvSpPr>
        <p:spPr>
          <a:xfrm>
            <a:off x="0" y="-64968"/>
            <a:ext cx="1351014" cy="5268802"/>
          </a:xfrm>
          <a:prstGeom prst="rect">
            <a:avLst/>
          </a:prstGeom>
          <a:solidFill>
            <a:srgbClr val="007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C7B987-3B93-42EC-9CA7-09E276214BD2}"/>
              </a:ext>
            </a:extLst>
          </p:cNvPr>
          <p:cNvSpPr/>
          <p:nvPr userDrawn="1"/>
        </p:nvSpPr>
        <p:spPr>
          <a:xfrm>
            <a:off x="0" y="6030917"/>
            <a:ext cx="1351014" cy="555171"/>
          </a:xfrm>
          <a:prstGeom prst="rect">
            <a:avLst/>
          </a:prstGeom>
          <a:solidFill>
            <a:srgbClr val="E5B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C2B8F00-3FB0-4D12-9A4E-403183989F3A}"/>
              </a:ext>
            </a:extLst>
          </p:cNvPr>
          <p:cNvSpPr/>
          <p:nvPr userDrawn="1"/>
        </p:nvSpPr>
        <p:spPr>
          <a:xfrm>
            <a:off x="0" y="6566215"/>
            <a:ext cx="1351014" cy="291785"/>
          </a:xfrm>
          <a:prstGeom prst="rect">
            <a:avLst/>
          </a:prstGeom>
          <a:solidFill>
            <a:srgbClr val="F15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87463C-5CE3-4382-AC8F-1F6988868B75}"/>
              </a:ext>
            </a:extLst>
          </p:cNvPr>
          <p:cNvSpPr>
            <a:spLocks noGrp="1"/>
          </p:cNvSpPr>
          <p:nvPr>
            <p:ph type="title"/>
          </p:nvPr>
        </p:nvSpPr>
        <p:spPr>
          <a:xfrm>
            <a:off x="4307043" y="546672"/>
            <a:ext cx="7177387"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9ECF22C-C4C2-4AC6-8326-71F3554CA673}"/>
              </a:ext>
            </a:extLst>
          </p:cNvPr>
          <p:cNvSpPr>
            <a:spLocks noGrp="1"/>
          </p:cNvSpPr>
          <p:nvPr>
            <p:ph sz="half" idx="1"/>
          </p:nvPr>
        </p:nvSpPr>
        <p:spPr>
          <a:xfrm>
            <a:off x="2113612" y="2529110"/>
            <a:ext cx="4501243" cy="39273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04108DB-A6C1-4310-A3B9-4A56C3DFCC2C}"/>
              </a:ext>
            </a:extLst>
          </p:cNvPr>
          <p:cNvSpPr>
            <a:spLocks noGrp="1"/>
          </p:cNvSpPr>
          <p:nvPr>
            <p:ph sz="half" idx="2"/>
          </p:nvPr>
        </p:nvSpPr>
        <p:spPr>
          <a:xfrm>
            <a:off x="6983187" y="2529110"/>
            <a:ext cx="4501243" cy="39273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Oval 9">
            <a:extLst>
              <a:ext uri="{FF2B5EF4-FFF2-40B4-BE49-F238E27FC236}">
                <a16:creationId xmlns:a16="http://schemas.microsoft.com/office/drawing/2014/main" id="{BBF109A4-2C9C-49D8-B0BD-F022D0908E75}"/>
              </a:ext>
            </a:extLst>
          </p:cNvPr>
          <p:cNvSpPr/>
          <p:nvPr userDrawn="1"/>
        </p:nvSpPr>
        <p:spPr>
          <a:xfrm>
            <a:off x="345058" y="127501"/>
            <a:ext cx="2122098" cy="2122098"/>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E42B54AF-61BA-484E-8559-32E3F0777E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9813" y="753393"/>
            <a:ext cx="2915337" cy="912122"/>
          </a:xfrm>
          <a:prstGeom prst="rect">
            <a:avLst/>
          </a:prstGeom>
        </p:spPr>
      </p:pic>
    </p:spTree>
    <p:extLst>
      <p:ext uri="{BB962C8B-B14F-4D97-AF65-F5344CB8AC3E}">
        <p14:creationId xmlns:p14="http://schemas.microsoft.com/office/powerpoint/2010/main" val="34246308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9678849-7CD2-4296-95E7-8D07FFBFD869}"/>
              </a:ext>
            </a:extLst>
          </p:cNvPr>
          <p:cNvSpPr/>
          <p:nvPr userDrawn="1"/>
        </p:nvSpPr>
        <p:spPr>
          <a:xfrm rot="21137852">
            <a:off x="-4899323" y="-1948448"/>
            <a:ext cx="10807386" cy="12407667"/>
          </a:xfrm>
          <a:prstGeom prst="rect">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5830ED5-E641-41D5-8D4C-FD4C9B18BC37}"/>
              </a:ext>
            </a:extLst>
          </p:cNvPr>
          <p:cNvSpPr/>
          <p:nvPr userDrawn="1"/>
        </p:nvSpPr>
        <p:spPr>
          <a:xfrm>
            <a:off x="4152900" y="1623070"/>
            <a:ext cx="6921500" cy="1436808"/>
          </a:xfrm>
          <a:prstGeom prst="rect">
            <a:avLst/>
          </a:prstGeom>
          <a:solidFill>
            <a:srgbClr val="007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87463C-5CE3-4382-AC8F-1F6988868B75}"/>
              </a:ext>
            </a:extLst>
          </p:cNvPr>
          <p:cNvSpPr>
            <a:spLocks noGrp="1"/>
          </p:cNvSpPr>
          <p:nvPr>
            <p:ph type="title"/>
          </p:nvPr>
        </p:nvSpPr>
        <p:spPr>
          <a:xfrm>
            <a:off x="5638800" y="172662"/>
            <a:ext cx="6048830" cy="1436808"/>
          </a:xfrm>
        </p:spPr>
        <p:txBody>
          <a:bodyPr>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99ECF22C-C4C2-4AC6-8326-71F3554CA673}"/>
              </a:ext>
            </a:extLst>
          </p:cNvPr>
          <p:cNvSpPr>
            <a:spLocks noGrp="1"/>
          </p:cNvSpPr>
          <p:nvPr>
            <p:ph sz="half" idx="1"/>
          </p:nvPr>
        </p:nvSpPr>
        <p:spPr>
          <a:xfrm>
            <a:off x="5638800" y="1811987"/>
            <a:ext cx="5270500" cy="1058974"/>
          </a:xfrm>
        </p:spPr>
        <p:txBody>
          <a:bodyPr/>
          <a:lstStyle>
            <a:lvl1pPr marL="0" indent="0">
              <a:buNone/>
              <a:defRPr>
                <a:solidFill>
                  <a:schemeClr val="bg1"/>
                </a:solidFill>
              </a:defRPr>
            </a:lvl1pPr>
          </a:lstStyle>
          <a:p>
            <a:pPr lvl="0"/>
            <a:r>
              <a:rPr lang="en-US" dirty="0"/>
              <a:t>Click to edit Master text styles</a:t>
            </a:r>
          </a:p>
        </p:txBody>
      </p:sp>
      <p:sp>
        <p:nvSpPr>
          <p:cNvPr id="16" name="Rectangle 15">
            <a:extLst>
              <a:ext uri="{FF2B5EF4-FFF2-40B4-BE49-F238E27FC236}">
                <a16:creationId xmlns:a16="http://schemas.microsoft.com/office/drawing/2014/main" id="{851D53CD-0096-4505-AACD-87CDF6D1CDAE}"/>
              </a:ext>
            </a:extLst>
          </p:cNvPr>
          <p:cNvSpPr/>
          <p:nvPr userDrawn="1"/>
        </p:nvSpPr>
        <p:spPr>
          <a:xfrm>
            <a:off x="4152900" y="3248795"/>
            <a:ext cx="6921500" cy="1436808"/>
          </a:xfrm>
          <a:prstGeom prst="rect">
            <a:avLst/>
          </a:prstGeom>
          <a:solidFill>
            <a:srgbClr val="007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E054F84F-B894-404D-B964-C9F98DAD8FB2}"/>
              </a:ext>
            </a:extLst>
          </p:cNvPr>
          <p:cNvSpPr>
            <a:spLocks noGrp="1"/>
          </p:cNvSpPr>
          <p:nvPr>
            <p:ph sz="half" idx="10"/>
          </p:nvPr>
        </p:nvSpPr>
        <p:spPr>
          <a:xfrm>
            <a:off x="5638800" y="3437712"/>
            <a:ext cx="5270500" cy="1058974"/>
          </a:xfrm>
        </p:spPr>
        <p:txBody>
          <a:bodyPr/>
          <a:lstStyle>
            <a:lvl1pPr marL="0" indent="0">
              <a:buNone/>
              <a:defRPr>
                <a:solidFill>
                  <a:schemeClr val="bg1"/>
                </a:solidFill>
              </a:defRPr>
            </a:lvl1pPr>
          </a:lstStyle>
          <a:p>
            <a:pPr lvl="0"/>
            <a:r>
              <a:rPr lang="en-US" dirty="0"/>
              <a:t>Click to edit Master text styles</a:t>
            </a:r>
          </a:p>
        </p:txBody>
      </p:sp>
      <p:sp>
        <p:nvSpPr>
          <p:cNvPr id="18" name="Rectangle 17">
            <a:extLst>
              <a:ext uri="{FF2B5EF4-FFF2-40B4-BE49-F238E27FC236}">
                <a16:creationId xmlns:a16="http://schemas.microsoft.com/office/drawing/2014/main" id="{A92CCE66-82CC-41EC-815B-516051D85F12}"/>
              </a:ext>
            </a:extLst>
          </p:cNvPr>
          <p:cNvSpPr/>
          <p:nvPr userDrawn="1"/>
        </p:nvSpPr>
        <p:spPr>
          <a:xfrm>
            <a:off x="4152900" y="4874520"/>
            <a:ext cx="6921500" cy="1436808"/>
          </a:xfrm>
          <a:prstGeom prst="rect">
            <a:avLst/>
          </a:prstGeom>
          <a:solidFill>
            <a:srgbClr val="007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67320822-9A79-4ACE-909D-B5D791BE4B4E}"/>
              </a:ext>
            </a:extLst>
          </p:cNvPr>
          <p:cNvSpPr>
            <a:spLocks noGrp="1"/>
          </p:cNvSpPr>
          <p:nvPr>
            <p:ph sz="half" idx="11"/>
          </p:nvPr>
        </p:nvSpPr>
        <p:spPr>
          <a:xfrm>
            <a:off x="5638800" y="5063437"/>
            <a:ext cx="5270500" cy="1058974"/>
          </a:xfrm>
        </p:spPr>
        <p:txBody>
          <a:bodyPr/>
          <a:lstStyle>
            <a:lvl1pPr marL="0" indent="0">
              <a:buNone/>
              <a:defRPr>
                <a:solidFill>
                  <a:schemeClr val="bg1"/>
                </a:solidFill>
              </a:defRPr>
            </a:lvl1pPr>
          </a:lstStyle>
          <a:p>
            <a:pPr lvl="0"/>
            <a:r>
              <a:rPr lang="en-US" dirty="0"/>
              <a:t>Click to edit Master text styles</a:t>
            </a:r>
          </a:p>
        </p:txBody>
      </p:sp>
      <p:sp>
        <p:nvSpPr>
          <p:cNvPr id="20" name="Picture Placeholder 3">
            <a:extLst>
              <a:ext uri="{FF2B5EF4-FFF2-40B4-BE49-F238E27FC236}">
                <a16:creationId xmlns:a16="http://schemas.microsoft.com/office/drawing/2014/main" id="{E457F01F-97C8-420A-9375-A707EDA3BE14}"/>
              </a:ext>
            </a:extLst>
          </p:cNvPr>
          <p:cNvSpPr>
            <a:spLocks noGrp="1"/>
          </p:cNvSpPr>
          <p:nvPr>
            <p:ph type="pic" sz="quarter" idx="12"/>
          </p:nvPr>
        </p:nvSpPr>
        <p:spPr>
          <a:xfrm>
            <a:off x="0" y="-15230"/>
            <a:ext cx="5181600" cy="6858000"/>
          </a:xfrm>
        </p:spPr>
        <p:txBody>
          <a:bodyPr/>
          <a:lstStyle>
            <a:lvl1pPr marL="0" indent="0" algn="ctr">
              <a:buNone/>
              <a:defRPr/>
            </a:lvl1pPr>
          </a:lstStyle>
          <a:p>
            <a:r>
              <a:rPr lang="en-US" dirty="0"/>
              <a:t>Click icon to add picture</a:t>
            </a:r>
          </a:p>
        </p:txBody>
      </p:sp>
    </p:spTree>
    <p:extLst>
      <p:ext uri="{BB962C8B-B14F-4D97-AF65-F5344CB8AC3E}">
        <p14:creationId xmlns:p14="http://schemas.microsoft.com/office/powerpoint/2010/main" val="2817671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DA1518-9180-42C4-A0DE-6397D996EF98}"/>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C712193-7F5B-46F2-9C81-E447F4B66E27}"/>
              </a:ext>
            </a:extLst>
          </p:cNvPr>
          <p:cNvSpPr/>
          <p:nvPr userDrawn="1"/>
        </p:nvSpPr>
        <p:spPr>
          <a:xfrm rot="460273">
            <a:off x="-629028" y="-1430452"/>
            <a:ext cx="6165800" cy="8792037"/>
          </a:xfrm>
          <a:prstGeom prst="rect">
            <a:avLst/>
          </a:prstGeom>
          <a:solidFill>
            <a:srgbClr val="88746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DCBF58-A084-4F06-A206-359E2A446D8C}"/>
              </a:ext>
            </a:extLst>
          </p:cNvPr>
          <p:cNvSpPr>
            <a:spLocks noGrp="1"/>
          </p:cNvSpPr>
          <p:nvPr>
            <p:ph type="ctrTitle"/>
          </p:nvPr>
        </p:nvSpPr>
        <p:spPr>
          <a:xfrm>
            <a:off x="6095999" y="2433989"/>
            <a:ext cx="5569688" cy="2387600"/>
          </a:xfrm>
        </p:spPr>
        <p:txBody>
          <a:bodyPr anchor="b"/>
          <a:lstStyle>
            <a:lvl1pPr algn="ctr">
              <a:defRPr sz="5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1FBAE4D-E2F6-4191-B719-0E26E0282DA5}"/>
              </a:ext>
            </a:extLst>
          </p:cNvPr>
          <p:cNvSpPr>
            <a:spLocks noGrp="1"/>
          </p:cNvSpPr>
          <p:nvPr>
            <p:ph type="subTitle" idx="1"/>
          </p:nvPr>
        </p:nvSpPr>
        <p:spPr>
          <a:xfrm>
            <a:off x="6095998" y="4913664"/>
            <a:ext cx="5569687" cy="16557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Rectangle 8">
            <a:extLst>
              <a:ext uri="{FF2B5EF4-FFF2-40B4-BE49-F238E27FC236}">
                <a16:creationId xmlns:a16="http://schemas.microsoft.com/office/drawing/2014/main" id="{18B58C36-B3D4-4F97-86F7-53C9E649490D}"/>
              </a:ext>
            </a:extLst>
          </p:cNvPr>
          <p:cNvSpPr/>
          <p:nvPr userDrawn="1"/>
        </p:nvSpPr>
        <p:spPr>
          <a:xfrm rot="21299566">
            <a:off x="-1290016" y="-856970"/>
            <a:ext cx="6795413" cy="9555328"/>
          </a:xfrm>
          <a:prstGeom prst="rect">
            <a:avLst/>
          </a:prstGeom>
          <a:solidFill>
            <a:srgbClr val="EDE7DD">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3">
            <a:extLst>
              <a:ext uri="{FF2B5EF4-FFF2-40B4-BE49-F238E27FC236}">
                <a16:creationId xmlns:a16="http://schemas.microsoft.com/office/drawing/2014/main" id="{E6F06FDF-2618-4853-B579-88B5754CF577}"/>
              </a:ext>
            </a:extLst>
          </p:cNvPr>
          <p:cNvSpPr>
            <a:spLocks noGrp="1"/>
          </p:cNvSpPr>
          <p:nvPr>
            <p:ph type="pic" sz="quarter" idx="10"/>
          </p:nvPr>
        </p:nvSpPr>
        <p:spPr>
          <a:xfrm>
            <a:off x="0" y="0"/>
            <a:ext cx="5343181" cy="6858000"/>
          </a:xfrm>
        </p:spPr>
        <p:txBody>
          <a:bodyPr/>
          <a:lstStyle>
            <a:lvl1pPr marL="0" indent="0" algn="ctr">
              <a:buNone/>
              <a:defRPr/>
            </a:lvl1pPr>
          </a:lstStyle>
          <a:p>
            <a:r>
              <a:rPr lang="en-US" dirty="0"/>
              <a:t>Click icon to add picture</a:t>
            </a:r>
          </a:p>
        </p:txBody>
      </p:sp>
      <p:pic>
        <p:nvPicPr>
          <p:cNvPr id="12" name="Picture 11" descr="A black and white sign&#10;&#10;Description automatically generated with low confidence">
            <a:extLst>
              <a:ext uri="{FF2B5EF4-FFF2-40B4-BE49-F238E27FC236}">
                <a16:creationId xmlns:a16="http://schemas.microsoft.com/office/drawing/2014/main" id="{71ECC997-84B6-4F8D-9A84-E8E6247D07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40224" y="1314025"/>
            <a:ext cx="4281233" cy="1338749"/>
          </a:xfrm>
          <a:prstGeom prst="rect">
            <a:avLst/>
          </a:prstGeom>
        </p:spPr>
      </p:pic>
    </p:spTree>
    <p:extLst>
      <p:ext uri="{BB962C8B-B14F-4D97-AF65-F5344CB8AC3E}">
        <p14:creationId xmlns:p14="http://schemas.microsoft.com/office/powerpoint/2010/main" val="247012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DA1518-9180-42C4-A0DE-6397D996EF98}"/>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DCBF58-A084-4F06-A206-359E2A446D8C}"/>
              </a:ext>
            </a:extLst>
          </p:cNvPr>
          <p:cNvSpPr>
            <a:spLocks noGrp="1"/>
          </p:cNvSpPr>
          <p:nvPr>
            <p:ph type="ctrTitle"/>
          </p:nvPr>
        </p:nvSpPr>
        <p:spPr>
          <a:xfrm>
            <a:off x="6096001" y="3395408"/>
            <a:ext cx="5569688" cy="1662546"/>
          </a:xfrm>
        </p:spPr>
        <p:txBody>
          <a:bodyPr anchor="b">
            <a:normAutofit/>
          </a:bodyPr>
          <a:lstStyle>
            <a:lvl1pPr algn="ctr">
              <a:defRPr sz="4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1FBAE4D-E2F6-4191-B719-0E26E0282DA5}"/>
              </a:ext>
            </a:extLst>
          </p:cNvPr>
          <p:cNvSpPr>
            <a:spLocks noGrp="1"/>
          </p:cNvSpPr>
          <p:nvPr>
            <p:ph type="subTitle" idx="1"/>
          </p:nvPr>
        </p:nvSpPr>
        <p:spPr>
          <a:xfrm>
            <a:off x="6096000" y="5308420"/>
            <a:ext cx="5569687" cy="1505238"/>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Picture Placeholder 3">
            <a:extLst>
              <a:ext uri="{FF2B5EF4-FFF2-40B4-BE49-F238E27FC236}">
                <a16:creationId xmlns:a16="http://schemas.microsoft.com/office/drawing/2014/main" id="{E6F06FDF-2618-4853-B579-88B5754CF577}"/>
              </a:ext>
            </a:extLst>
          </p:cNvPr>
          <p:cNvSpPr>
            <a:spLocks noGrp="1"/>
          </p:cNvSpPr>
          <p:nvPr>
            <p:ph type="pic" sz="quarter" idx="10"/>
          </p:nvPr>
        </p:nvSpPr>
        <p:spPr>
          <a:xfrm>
            <a:off x="0" y="0"/>
            <a:ext cx="12192000" cy="3188763"/>
          </a:xfrm>
        </p:spPr>
        <p:txBody>
          <a:bodyPr/>
          <a:lstStyle>
            <a:lvl1pPr marL="0" indent="0" algn="ctr">
              <a:buNone/>
              <a:defRPr/>
            </a:lvl1pPr>
          </a:lstStyle>
          <a:p>
            <a:r>
              <a:rPr lang="en-US" dirty="0"/>
              <a:t>Click icon to add picture</a:t>
            </a:r>
          </a:p>
        </p:txBody>
      </p:sp>
      <p:pic>
        <p:nvPicPr>
          <p:cNvPr id="12" name="Picture 11" descr="A black and white sign&#10;&#10;Description automatically generated with low confidence">
            <a:extLst>
              <a:ext uri="{FF2B5EF4-FFF2-40B4-BE49-F238E27FC236}">
                <a16:creationId xmlns:a16="http://schemas.microsoft.com/office/drawing/2014/main" id="{71ECC997-84B6-4F8D-9A84-E8E6247D07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625" y="4092294"/>
            <a:ext cx="4373363" cy="1367558"/>
          </a:xfrm>
          <a:prstGeom prst="rect">
            <a:avLst/>
          </a:prstGeom>
        </p:spPr>
      </p:pic>
      <p:cxnSp>
        <p:nvCxnSpPr>
          <p:cNvPr id="6" name="Straight Connector 5">
            <a:extLst>
              <a:ext uri="{FF2B5EF4-FFF2-40B4-BE49-F238E27FC236}">
                <a16:creationId xmlns:a16="http://schemas.microsoft.com/office/drawing/2014/main" id="{BDDF01DF-4E3F-4648-934B-CA2260824B0E}"/>
              </a:ext>
            </a:extLst>
          </p:cNvPr>
          <p:cNvCxnSpPr/>
          <p:nvPr userDrawn="1"/>
        </p:nvCxnSpPr>
        <p:spPr>
          <a:xfrm>
            <a:off x="6096000" y="4005138"/>
            <a:ext cx="0" cy="166254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52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0F1F9-1924-4543-A945-38242C232A7C}"/>
              </a:ext>
            </a:extLst>
          </p:cNvPr>
          <p:cNvSpPr>
            <a:spLocks noGrp="1"/>
          </p:cNvSpPr>
          <p:nvPr>
            <p:ph type="title"/>
          </p:nvPr>
        </p:nvSpPr>
        <p:spPr>
          <a:xfrm>
            <a:off x="4490356" y="1709738"/>
            <a:ext cx="6857093" cy="2852737"/>
          </a:xfrm>
        </p:spPr>
        <p:txBody>
          <a:bodyPr anchor="b"/>
          <a:lstStyle>
            <a:lvl1pPr algn="ct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B53E70A3-3063-4CD2-81CA-2F358267A049}"/>
              </a:ext>
            </a:extLst>
          </p:cNvPr>
          <p:cNvSpPr>
            <a:spLocks noGrp="1"/>
          </p:cNvSpPr>
          <p:nvPr>
            <p:ph type="body" idx="1"/>
          </p:nvPr>
        </p:nvSpPr>
        <p:spPr>
          <a:xfrm>
            <a:off x="4490356" y="4589463"/>
            <a:ext cx="6857093"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7BA3E96C-CC1E-423F-A1DF-47615A5B2161}"/>
              </a:ext>
            </a:extLst>
          </p:cNvPr>
          <p:cNvSpPr/>
          <p:nvPr userDrawn="1"/>
        </p:nvSpPr>
        <p:spPr>
          <a:xfrm rot="1711024">
            <a:off x="-2338912" y="-3195177"/>
            <a:ext cx="4677823" cy="112349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66F0A24-3BE5-4302-BD31-3399B938B90C}"/>
              </a:ext>
            </a:extLst>
          </p:cNvPr>
          <p:cNvSpPr/>
          <p:nvPr userDrawn="1"/>
        </p:nvSpPr>
        <p:spPr>
          <a:xfrm rot="20269965">
            <a:off x="-1945254" y="-1046222"/>
            <a:ext cx="4677823" cy="10188092"/>
          </a:xfrm>
          <a:prstGeom prst="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7613BE25-ED6B-4DFE-9285-DD76EBFABE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6435" y="943202"/>
            <a:ext cx="4727506" cy="1479096"/>
          </a:xfrm>
          <a:prstGeom prst="rect">
            <a:avLst/>
          </a:prstGeom>
        </p:spPr>
      </p:pic>
      <p:sp>
        <p:nvSpPr>
          <p:cNvPr id="10" name="Rectangle 9">
            <a:extLst>
              <a:ext uri="{FF2B5EF4-FFF2-40B4-BE49-F238E27FC236}">
                <a16:creationId xmlns:a16="http://schemas.microsoft.com/office/drawing/2014/main" id="{B77D7550-1422-44D1-84E5-0DCBD34DAA42}"/>
              </a:ext>
            </a:extLst>
          </p:cNvPr>
          <p:cNvSpPr/>
          <p:nvPr userDrawn="1"/>
        </p:nvSpPr>
        <p:spPr>
          <a:xfrm rot="551620">
            <a:off x="-3092979" y="-3191118"/>
            <a:ext cx="6222405" cy="12407667"/>
          </a:xfrm>
          <a:prstGeom prst="rect">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672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13FD-8C0D-4D21-A30B-7B28CCBC0ECD}"/>
              </a:ext>
            </a:extLst>
          </p:cNvPr>
          <p:cNvSpPr>
            <a:spLocks noGrp="1"/>
          </p:cNvSpPr>
          <p:nvPr>
            <p:ph type="title"/>
          </p:nvPr>
        </p:nvSpPr>
        <p:spPr>
          <a:xfrm>
            <a:off x="1593668" y="365125"/>
            <a:ext cx="9760131"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C5EACAA-F8EB-4FA1-9C7E-BC3D7F00357D}"/>
              </a:ext>
            </a:extLst>
          </p:cNvPr>
          <p:cNvSpPr>
            <a:spLocks noGrp="1"/>
          </p:cNvSpPr>
          <p:nvPr>
            <p:ph idx="1"/>
          </p:nvPr>
        </p:nvSpPr>
        <p:spPr>
          <a:xfrm>
            <a:off x="1593668" y="1825625"/>
            <a:ext cx="976013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B8E89943-2B0E-4417-B27B-8DF82433162A}"/>
              </a:ext>
            </a:extLst>
          </p:cNvPr>
          <p:cNvSpPr/>
          <p:nvPr userDrawn="1"/>
        </p:nvSpPr>
        <p:spPr>
          <a:xfrm>
            <a:off x="1" y="0"/>
            <a:ext cx="109728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EF5F4AE7-C407-47A2-97C6-2A74163719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5384" y="5804126"/>
            <a:ext cx="2201388" cy="688749"/>
          </a:xfrm>
          <a:prstGeom prst="rect">
            <a:avLst/>
          </a:prstGeom>
        </p:spPr>
      </p:pic>
    </p:spTree>
    <p:extLst>
      <p:ext uri="{BB962C8B-B14F-4D97-AF65-F5344CB8AC3E}">
        <p14:creationId xmlns:p14="http://schemas.microsoft.com/office/powerpoint/2010/main" val="387458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13FD-8C0D-4D21-A30B-7B28CCBC0ECD}"/>
              </a:ext>
            </a:extLst>
          </p:cNvPr>
          <p:cNvSpPr>
            <a:spLocks noGrp="1"/>
          </p:cNvSpPr>
          <p:nvPr>
            <p:ph type="title"/>
          </p:nvPr>
        </p:nvSpPr>
        <p:spPr>
          <a:xfrm>
            <a:off x="1593668" y="365125"/>
            <a:ext cx="9760131"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C5EACAA-F8EB-4FA1-9C7E-BC3D7F00357D}"/>
              </a:ext>
            </a:extLst>
          </p:cNvPr>
          <p:cNvSpPr>
            <a:spLocks noGrp="1"/>
          </p:cNvSpPr>
          <p:nvPr>
            <p:ph idx="1"/>
          </p:nvPr>
        </p:nvSpPr>
        <p:spPr>
          <a:xfrm>
            <a:off x="1593668" y="1825625"/>
            <a:ext cx="976013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B8E89943-2B0E-4417-B27B-8DF82433162A}"/>
              </a:ext>
            </a:extLst>
          </p:cNvPr>
          <p:cNvSpPr/>
          <p:nvPr userDrawn="1"/>
        </p:nvSpPr>
        <p:spPr>
          <a:xfrm rot="897532">
            <a:off x="-1521918" y="-2736317"/>
            <a:ext cx="2373663" cy="90766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595E0A0-F50D-4C6F-9D84-5206E5C4D533}"/>
              </a:ext>
            </a:extLst>
          </p:cNvPr>
          <p:cNvSpPr/>
          <p:nvPr userDrawn="1"/>
        </p:nvSpPr>
        <p:spPr>
          <a:xfrm rot="21203251">
            <a:off x="-905390" y="-297917"/>
            <a:ext cx="2373663" cy="9076637"/>
          </a:xfrm>
          <a:prstGeom prst="rect">
            <a:avLst/>
          </a:prstGeom>
          <a:solidFill>
            <a:srgbClr val="007CC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0704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13FD-8C0D-4D21-A30B-7B28CCBC0ECD}"/>
              </a:ext>
            </a:extLst>
          </p:cNvPr>
          <p:cNvSpPr>
            <a:spLocks noGrp="1"/>
          </p:cNvSpPr>
          <p:nvPr>
            <p:ph type="title"/>
          </p:nvPr>
        </p:nvSpPr>
        <p:spPr>
          <a:xfrm>
            <a:off x="1593668" y="365125"/>
            <a:ext cx="9760131"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C5EACAA-F8EB-4FA1-9C7E-BC3D7F00357D}"/>
              </a:ext>
            </a:extLst>
          </p:cNvPr>
          <p:cNvSpPr>
            <a:spLocks noGrp="1"/>
          </p:cNvSpPr>
          <p:nvPr>
            <p:ph idx="1"/>
          </p:nvPr>
        </p:nvSpPr>
        <p:spPr>
          <a:xfrm>
            <a:off x="1593668" y="1825625"/>
            <a:ext cx="976013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B8E89943-2B0E-4417-B27B-8DF82433162A}"/>
              </a:ext>
            </a:extLst>
          </p:cNvPr>
          <p:cNvSpPr/>
          <p:nvPr userDrawn="1"/>
        </p:nvSpPr>
        <p:spPr>
          <a:xfrm rot="897532">
            <a:off x="-1547318" y="-2736316"/>
            <a:ext cx="2373663" cy="9076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595E0A0-F50D-4C6F-9D84-5206E5C4D533}"/>
              </a:ext>
            </a:extLst>
          </p:cNvPr>
          <p:cNvSpPr/>
          <p:nvPr userDrawn="1"/>
        </p:nvSpPr>
        <p:spPr>
          <a:xfrm rot="21203251">
            <a:off x="-930790" y="-297916"/>
            <a:ext cx="2373663" cy="9076637"/>
          </a:xfrm>
          <a:prstGeom prst="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9725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13FD-8C0D-4D21-A30B-7B28CCBC0ECD}"/>
              </a:ext>
            </a:extLst>
          </p:cNvPr>
          <p:cNvSpPr>
            <a:spLocks noGrp="1"/>
          </p:cNvSpPr>
          <p:nvPr>
            <p:ph type="title"/>
          </p:nvPr>
        </p:nvSpPr>
        <p:spPr>
          <a:xfrm>
            <a:off x="1593668" y="365125"/>
            <a:ext cx="9760131"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C5EACAA-F8EB-4FA1-9C7E-BC3D7F00357D}"/>
              </a:ext>
            </a:extLst>
          </p:cNvPr>
          <p:cNvSpPr>
            <a:spLocks noGrp="1"/>
          </p:cNvSpPr>
          <p:nvPr>
            <p:ph idx="1"/>
          </p:nvPr>
        </p:nvSpPr>
        <p:spPr>
          <a:xfrm>
            <a:off x="1593668" y="1825625"/>
            <a:ext cx="976013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B8E89943-2B0E-4417-B27B-8DF82433162A}"/>
              </a:ext>
            </a:extLst>
          </p:cNvPr>
          <p:cNvSpPr/>
          <p:nvPr userDrawn="1"/>
        </p:nvSpPr>
        <p:spPr>
          <a:xfrm rot="897532">
            <a:off x="-1521918" y="-2736317"/>
            <a:ext cx="2373663" cy="90766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595E0A0-F50D-4C6F-9D84-5206E5C4D533}"/>
              </a:ext>
            </a:extLst>
          </p:cNvPr>
          <p:cNvSpPr/>
          <p:nvPr userDrawn="1"/>
        </p:nvSpPr>
        <p:spPr>
          <a:xfrm rot="21203251">
            <a:off x="-905390" y="-297917"/>
            <a:ext cx="2373663" cy="9076637"/>
          </a:xfrm>
          <a:prstGeom prst="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16465C2C-727E-4BE7-AFCC-B9FDF85E7B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0520" y="5506131"/>
            <a:ext cx="2486254" cy="777875"/>
          </a:xfrm>
          <a:prstGeom prst="rect">
            <a:avLst/>
          </a:prstGeom>
        </p:spPr>
      </p:pic>
    </p:spTree>
    <p:extLst>
      <p:ext uri="{BB962C8B-B14F-4D97-AF65-F5344CB8AC3E}">
        <p14:creationId xmlns:p14="http://schemas.microsoft.com/office/powerpoint/2010/main" val="3546151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9750A1-9753-46E5-A462-C416AC476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9EFC28-BD40-4705-975E-F1E5F87E59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8146FF-7A58-430C-8382-F9C26E5373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1FA09F-ACCF-40C9-879C-245FF659EFA5}" type="datetimeFigureOut">
              <a:rPr lang="en-US" smtClean="0"/>
              <a:t>4/18/2022</a:t>
            </a:fld>
            <a:endParaRPr lang="en-US"/>
          </a:p>
        </p:txBody>
      </p:sp>
      <p:sp>
        <p:nvSpPr>
          <p:cNvPr id="5" name="Footer Placeholder 4">
            <a:extLst>
              <a:ext uri="{FF2B5EF4-FFF2-40B4-BE49-F238E27FC236}">
                <a16:creationId xmlns:a16="http://schemas.microsoft.com/office/drawing/2014/main" id="{A564FA5B-85A4-463D-8A7F-70DA2F7ED5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36F185-E9DF-4D95-9435-70DC41D83E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9EFF7-600C-4A92-9A0B-E3AC38AB9E07}" type="slidenum">
              <a:rPr lang="en-US" smtClean="0"/>
              <a:t>‹#›</a:t>
            </a:fld>
            <a:endParaRPr lang="en-US"/>
          </a:p>
        </p:txBody>
      </p:sp>
    </p:spTree>
    <p:extLst>
      <p:ext uri="{BB962C8B-B14F-4D97-AF65-F5344CB8AC3E}">
        <p14:creationId xmlns:p14="http://schemas.microsoft.com/office/powerpoint/2010/main" val="218605017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1" r:id="rId5"/>
    <p:sldLayoutId id="2147483650" r:id="rId6"/>
    <p:sldLayoutId id="2147483663" r:id="rId7"/>
    <p:sldLayoutId id="2147483664" r:id="rId8"/>
    <p:sldLayoutId id="2147483665" r:id="rId9"/>
    <p:sldLayoutId id="2147483669" r:id="rId10"/>
    <p:sldLayoutId id="2147483668" r:id="rId11"/>
    <p:sldLayoutId id="2147483679" r:id="rId12"/>
    <p:sldLayoutId id="2147483680" r:id="rId13"/>
    <p:sldLayoutId id="2147483681" r:id="rId14"/>
    <p:sldLayoutId id="2147483682" r:id="rId15"/>
    <p:sldLayoutId id="2147483673" r:id="rId16"/>
    <p:sldLayoutId id="2147483677" r:id="rId17"/>
    <p:sldLayoutId id="2147483676" r:id="rId18"/>
    <p:sldLayoutId id="2147483674" r:id="rId19"/>
    <p:sldLayoutId id="2147483678" r:id="rId20"/>
    <p:sldLayoutId id="2147483683" r:id="rId21"/>
    <p:sldLayoutId id="2147483675" r:id="rId22"/>
    <p:sldLayoutId id="2147483652" r:id="rId23"/>
    <p:sldLayoutId id="2147483670" r:id="rId24"/>
    <p:sldLayoutId id="2147483666" r:id="rId25"/>
    <p:sldLayoutId id="2147483671" r:id="rId26"/>
    <p:sldLayoutId id="2147483672"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9.xml"/><Relationship Id="rId5" Type="http://schemas.openxmlformats.org/officeDocument/2006/relationships/hyperlink" Target="https://unsplash.com/s/photos/stress?utm_source=unsplash&amp;utm_medium=referral&amp;utm_content=creditCopyText" TargetMode="External"/><Relationship Id="rId4" Type="http://schemas.openxmlformats.org/officeDocument/2006/relationships/hyperlink" Target="https://unsplash.com/@villxsmil?utm_source=unsplash&amp;utm_medium=referral&amp;utm_content=creditCopyTex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acacamps.org/resource-library/jobs-recruitment/project-real-job"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unsplash.com/@pickawood?utm_source=unsplash&amp;utm_medium=referral&amp;utm_content=creditCopyText" TargetMode="External"/><Relationship Id="rId2" Type="http://schemas.openxmlformats.org/officeDocument/2006/relationships/image" Target="../media/image11.jpg"/><Relationship Id="rId1" Type="http://schemas.openxmlformats.org/officeDocument/2006/relationships/slideLayout" Target="../slideLayouts/slideLayout19.xml"/><Relationship Id="rId4" Type="http://schemas.openxmlformats.org/officeDocument/2006/relationships/hyperlink" Target="https://unsplash.com/s/photos/payment?utm_source=unsplash&amp;utm_medium=referral&amp;utm_content=creditCopyText"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Michael@miloff.com"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mailto:seisinger@hgf.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91A9D-004E-A545-869B-C8A57693B856}"/>
              </a:ext>
            </a:extLst>
          </p:cNvPr>
          <p:cNvSpPr>
            <a:spLocks noGrp="1"/>
          </p:cNvSpPr>
          <p:nvPr>
            <p:ph type="ctrTitle"/>
          </p:nvPr>
        </p:nvSpPr>
        <p:spPr>
          <a:xfrm>
            <a:off x="1524000" y="3873304"/>
            <a:ext cx="9144000" cy="2387600"/>
          </a:xfrm>
        </p:spPr>
        <p:txBody>
          <a:bodyPr>
            <a:normAutofit fontScale="90000"/>
          </a:bodyPr>
          <a:lstStyle/>
          <a:p>
            <a:r>
              <a:rPr lang="en-US" b="1" dirty="0">
                <a:solidFill>
                  <a:srgbClr val="002060"/>
                </a:solidFill>
              </a:rPr>
              <a:t>2021 Jewish Camp Insights</a:t>
            </a:r>
            <a:br>
              <a:rPr lang="en-US" dirty="0">
                <a:solidFill>
                  <a:srgbClr val="002060"/>
                </a:solidFill>
              </a:rPr>
            </a:br>
            <a:endParaRPr lang="en-US" dirty="0">
              <a:solidFill>
                <a:srgbClr val="002060"/>
              </a:solidFill>
            </a:endParaRPr>
          </a:p>
        </p:txBody>
      </p:sp>
      <p:sp>
        <p:nvSpPr>
          <p:cNvPr id="3" name="Subtitle 2">
            <a:extLst>
              <a:ext uri="{FF2B5EF4-FFF2-40B4-BE49-F238E27FC236}">
                <a16:creationId xmlns:a16="http://schemas.microsoft.com/office/drawing/2014/main" id="{42E6D0D5-2E22-F540-8965-8A05CBAA312C}"/>
              </a:ext>
            </a:extLst>
          </p:cNvPr>
          <p:cNvSpPr>
            <a:spLocks noGrp="1"/>
          </p:cNvSpPr>
          <p:nvPr>
            <p:ph type="subTitle" idx="1"/>
          </p:nvPr>
        </p:nvSpPr>
        <p:spPr>
          <a:xfrm>
            <a:off x="1590040" y="5744307"/>
            <a:ext cx="9144000" cy="855276"/>
          </a:xfrm>
        </p:spPr>
        <p:txBody>
          <a:bodyPr>
            <a:normAutofit/>
          </a:bodyPr>
          <a:lstStyle/>
          <a:p>
            <a:r>
              <a:rPr lang="en-US">
                <a:latin typeface="+mj-lt"/>
              </a:rPr>
              <a:t>Report from the 2021 JCamp 180 Annual Trends Survey</a:t>
            </a:r>
            <a:br>
              <a:rPr lang="en-US">
                <a:latin typeface="+mj-lt"/>
              </a:rPr>
            </a:br>
            <a:r>
              <a:rPr lang="en-US">
                <a:latin typeface="+mj-lt"/>
              </a:rPr>
              <a:t>And Discussion Guide for Camp Boards</a:t>
            </a:r>
          </a:p>
        </p:txBody>
      </p:sp>
      <p:pic>
        <p:nvPicPr>
          <p:cNvPr id="1026" name="Picture 2">
            <a:extLst>
              <a:ext uri="{FF2B5EF4-FFF2-40B4-BE49-F238E27FC236}">
                <a16:creationId xmlns:a16="http://schemas.microsoft.com/office/drawing/2014/main" id="{26D34D02-1971-46B0-8A9B-45F79B57FC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4125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67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F75B517F-131C-4784-B82B-ADB82F89414F}"/>
              </a:ext>
            </a:extLst>
          </p:cNvPr>
          <p:cNvPicPr>
            <a:picLocks noChangeAspect="1"/>
          </p:cNvPicPr>
          <p:nvPr/>
        </p:nvPicPr>
        <p:blipFill rotWithShape="1">
          <a:blip r:embed="rId2">
            <a:extLst>
              <a:ext uri="{28A0092B-C50C-407E-A947-70E740481C1C}">
                <a14:useLocalDpi xmlns:a14="http://schemas.microsoft.com/office/drawing/2010/main" val="0"/>
              </a:ext>
            </a:extLst>
          </a:blip>
          <a:srcRect r="-86531"/>
          <a:stretch/>
        </p:blipFill>
        <p:spPr>
          <a:xfrm>
            <a:off x="5689600" y="2121181"/>
            <a:ext cx="12192000" cy="4702175"/>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3F655F3B-A6D9-490E-9B62-7914F73531C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2119334"/>
            <a:ext cx="6324600" cy="4702175"/>
          </a:xfrm>
          <a:prstGeom prst="rect">
            <a:avLst/>
          </a:prstGeom>
        </p:spPr>
      </p:pic>
      <p:sp>
        <p:nvSpPr>
          <p:cNvPr id="9" name="TextBox 8">
            <a:extLst>
              <a:ext uri="{FF2B5EF4-FFF2-40B4-BE49-F238E27FC236}">
                <a16:creationId xmlns:a16="http://schemas.microsoft.com/office/drawing/2014/main" id="{9C04C2F6-4952-4A46-BA8B-6F27804872EE}"/>
              </a:ext>
            </a:extLst>
          </p:cNvPr>
          <p:cNvSpPr txBox="1"/>
          <p:nvPr/>
        </p:nvSpPr>
        <p:spPr>
          <a:xfrm>
            <a:off x="8737600" y="6454265"/>
            <a:ext cx="6096000" cy="369332"/>
          </a:xfrm>
          <a:prstGeom prst="rect">
            <a:avLst/>
          </a:prstGeom>
          <a:noFill/>
        </p:spPr>
        <p:txBody>
          <a:bodyPr wrap="square">
            <a:spAutoFit/>
          </a:bodyPr>
          <a:lstStyle/>
          <a:p>
            <a:r>
              <a:rPr lang="en-US" dirty="0">
                <a:solidFill>
                  <a:schemeClr val="bg1"/>
                </a:solidFill>
              </a:rPr>
              <a:t>Photo by </a:t>
            </a:r>
            <a:r>
              <a:rPr lang="en-US" dirty="0">
                <a:solidFill>
                  <a:srgbClr val="F15D22"/>
                </a:solidFill>
                <a:hlinkClick r:id="rId4">
                  <a:extLst>
                    <a:ext uri="{A12FA001-AC4F-418D-AE19-62706E023703}">
                      <ahyp:hlinkClr xmlns:ahyp="http://schemas.microsoft.com/office/drawing/2018/hyperlinkcolor" val="tx"/>
                    </a:ext>
                  </a:extLst>
                </a:hlinkClick>
              </a:rPr>
              <a:t>Luis </a:t>
            </a:r>
            <a:r>
              <a:rPr lang="en-US" dirty="0" err="1">
                <a:solidFill>
                  <a:schemeClr val="bg1"/>
                </a:solidFill>
                <a:hlinkClick r:id="rId4">
                  <a:extLst>
                    <a:ext uri="{A12FA001-AC4F-418D-AE19-62706E023703}">
                      <ahyp:hlinkClr xmlns:ahyp="http://schemas.microsoft.com/office/drawing/2018/hyperlinkcolor" val="tx"/>
                    </a:ext>
                  </a:extLst>
                </a:hlinkClick>
              </a:rPr>
              <a:t>Villasmil</a:t>
            </a:r>
            <a:r>
              <a:rPr lang="en-US" dirty="0">
                <a:solidFill>
                  <a:schemeClr val="bg1"/>
                </a:solidFill>
              </a:rPr>
              <a:t> on </a:t>
            </a:r>
            <a:r>
              <a:rPr lang="en-US" dirty="0" err="1">
                <a:solidFill>
                  <a:schemeClr val="bg1"/>
                </a:solidFill>
                <a:hlinkClick r:id="rId5">
                  <a:extLst>
                    <a:ext uri="{A12FA001-AC4F-418D-AE19-62706E023703}">
                      <ahyp:hlinkClr xmlns:ahyp="http://schemas.microsoft.com/office/drawing/2018/hyperlinkcolor" val="tx"/>
                    </a:ext>
                  </a:extLst>
                </a:hlinkClick>
              </a:rPr>
              <a:t>Unsplash</a:t>
            </a:r>
            <a:r>
              <a:rPr lang="en-US" dirty="0">
                <a:solidFill>
                  <a:schemeClr val="bg1"/>
                </a:solidFill>
              </a:rPr>
              <a:t> </a:t>
            </a:r>
          </a:p>
        </p:txBody>
      </p:sp>
      <p:sp>
        <p:nvSpPr>
          <p:cNvPr id="12" name="Title 1">
            <a:extLst>
              <a:ext uri="{FF2B5EF4-FFF2-40B4-BE49-F238E27FC236}">
                <a16:creationId xmlns:a16="http://schemas.microsoft.com/office/drawing/2014/main" id="{E999C01D-4A17-49DE-B045-44130EB279CF}"/>
              </a:ext>
            </a:extLst>
          </p:cNvPr>
          <p:cNvSpPr>
            <a:spLocks noGrp="1"/>
          </p:cNvSpPr>
          <p:nvPr>
            <p:ph type="title" idx="4294967295"/>
          </p:nvPr>
        </p:nvSpPr>
        <p:spPr>
          <a:xfrm>
            <a:off x="0" y="200025"/>
            <a:ext cx="12192000" cy="1325563"/>
          </a:xfrm>
        </p:spPr>
        <p:txBody>
          <a:bodyPr>
            <a:normAutofit/>
          </a:bodyPr>
          <a:lstStyle/>
          <a:p>
            <a:pPr algn="ctr"/>
            <a:r>
              <a:rPr lang="en-US" sz="4000" b="1" dirty="0">
                <a:solidFill>
                  <a:schemeClr val="bg1"/>
                </a:solidFill>
                <a:latin typeface="Gill Sans MT" panose="020B0502020104020203" pitchFamily="34" charset="0"/>
              </a:rPr>
              <a:t>PRESSURES ON YOUNG ADULTS TO EARN INCOME AND BUILD THEIR RESUMES</a:t>
            </a:r>
          </a:p>
        </p:txBody>
      </p:sp>
    </p:spTree>
    <p:extLst>
      <p:ext uri="{BB962C8B-B14F-4D97-AF65-F5344CB8AC3E}">
        <p14:creationId xmlns:p14="http://schemas.microsoft.com/office/powerpoint/2010/main" val="4204941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F774C-FA2B-D84F-AB88-2FECB0E2ECA8}"/>
              </a:ext>
            </a:extLst>
          </p:cNvPr>
          <p:cNvSpPr>
            <a:spLocks noGrp="1"/>
          </p:cNvSpPr>
          <p:nvPr>
            <p:ph type="title"/>
          </p:nvPr>
        </p:nvSpPr>
        <p:spPr>
          <a:xfrm>
            <a:off x="1593668" y="365125"/>
            <a:ext cx="10153832" cy="1325563"/>
          </a:xfrm>
        </p:spPr>
        <p:txBody>
          <a:bodyPr>
            <a:normAutofit fontScale="90000"/>
          </a:bodyPr>
          <a:lstStyle/>
          <a:p>
            <a:r>
              <a:rPr lang="en-US" sz="4000" b="1" dirty="0">
                <a:solidFill>
                  <a:srgbClr val="0070C0"/>
                </a:solidFill>
                <a:latin typeface="Gill Sans MT" panose="020B0502020104020203" pitchFamily="34" charset="0"/>
              </a:rPr>
              <a:t>PRESSURES ON YOUNG ADULTS TO EARN INCOME AND BUILD THEIR RESUMES</a:t>
            </a:r>
          </a:p>
        </p:txBody>
      </p:sp>
      <p:sp>
        <p:nvSpPr>
          <p:cNvPr id="6" name="Content Placeholder 2">
            <a:extLst>
              <a:ext uri="{FF2B5EF4-FFF2-40B4-BE49-F238E27FC236}">
                <a16:creationId xmlns:a16="http://schemas.microsoft.com/office/drawing/2014/main" id="{5C358786-9127-416F-8B09-7F578803BC1C}"/>
              </a:ext>
            </a:extLst>
          </p:cNvPr>
          <p:cNvSpPr>
            <a:spLocks noGrp="1"/>
          </p:cNvSpPr>
          <p:nvPr>
            <p:ph idx="1"/>
          </p:nvPr>
        </p:nvSpPr>
        <p:spPr>
          <a:xfrm>
            <a:off x="1593668" y="1825625"/>
            <a:ext cx="9988731" cy="4351338"/>
          </a:xfrm>
        </p:spPr>
        <p:txBody>
          <a:bodyPr>
            <a:normAutofit/>
          </a:bodyPr>
          <a:lstStyle/>
          <a:p>
            <a:pPr marL="0" indent="0">
              <a:buNone/>
            </a:pPr>
            <a:r>
              <a:rPr lang="en-CA" b="1" dirty="0">
                <a:latin typeface="+mj-lt"/>
              </a:rPr>
              <a:t>Solutions implemented or considered</a:t>
            </a:r>
          </a:p>
          <a:p>
            <a:pPr lvl="1"/>
            <a:r>
              <a:rPr lang="en-CA" dirty="0">
                <a:latin typeface="+mj-lt"/>
              </a:rPr>
              <a:t>Create camp internship opportunities</a:t>
            </a:r>
          </a:p>
          <a:p>
            <a:pPr lvl="1"/>
            <a:r>
              <a:rPr lang="en-CA" dirty="0">
                <a:latin typeface="+mj-lt"/>
              </a:rPr>
              <a:t>Increase salaries, often significantly, and offer incentives for older staff</a:t>
            </a:r>
          </a:p>
          <a:p>
            <a:pPr lvl="1"/>
            <a:r>
              <a:rPr lang="en-CA" dirty="0">
                <a:latin typeface="+mj-lt"/>
              </a:rPr>
              <a:t>Provide college recommendation letters</a:t>
            </a:r>
          </a:p>
          <a:p>
            <a:pPr lvl="1"/>
            <a:r>
              <a:rPr lang="en-CA" dirty="0">
                <a:latin typeface="+mj-lt"/>
              </a:rPr>
              <a:t>Engage summer staff to help solve staffing issues</a:t>
            </a:r>
          </a:p>
          <a:p>
            <a:pPr lvl="1"/>
            <a:r>
              <a:rPr lang="en-CA" dirty="0">
                <a:latin typeface="+mj-lt"/>
              </a:rPr>
              <a:t>Educate potential staff and families that “camp is a real job that assists in building resumes”</a:t>
            </a:r>
          </a:p>
          <a:p>
            <a:pPr lvl="2"/>
            <a:r>
              <a:rPr lang="en-US" dirty="0">
                <a:latin typeface="+mj-lt"/>
                <a:hlinkClick r:id="rId3"/>
              </a:rPr>
              <a:t>https://www.acacamps.org/resource-library/jobs-recruitment/project-real-job</a:t>
            </a:r>
            <a:r>
              <a:rPr lang="en-CA" dirty="0">
                <a:latin typeface="+mj-lt"/>
              </a:rPr>
              <a:t> </a:t>
            </a:r>
            <a:endParaRPr lang="en-US" dirty="0">
              <a:latin typeface="+mj-lt"/>
            </a:endParaRPr>
          </a:p>
        </p:txBody>
      </p:sp>
    </p:spTree>
    <p:extLst>
      <p:ext uri="{BB962C8B-B14F-4D97-AF65-F5344CB8AC3E}">
        <p14:creationId xmlns:p14="http://schemas.microsoft.com/office/powerpoint/2010/main" val="3057510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 outdoor, tree&#10;&#10;Description automatically generated">
            <a:extLst>
              <a:ext uri="{FF2B5EF4-FFF2-40B4-BE49-F238E27FC236}">
                <a16:creationId xmlns:a16="http://schemas.microsoft.com/office/drawing/2014/main" id="{3CD030CA-D73D-49D7-AF2B-E50E292E21AD}"/>
              </a:ext>
            </a:extLst>
          </p:cNvPr>
          <p:cNvPicPr>
            <a:picLocks noChangeAspect="1"/>
          </p:cNvPicPr>
          <p:nvPr/>
        </p:nvPicPr>
        <p:blipFill rotWithShape="1">
          <a:blip r:embed="rId2">
            <a:extLst>
              <a:ext uri="{28A0092B-C50C-407E-A947-70E740481C1C}">
                <a14:useLocalDpi xmlns:a14="http://schemas.microsoft.com/office/drawing/2010/main" val="0"/>
              </a:ext>
            </a:extLst>
          </a:blip>
          <a:srcRect t="-23"/>
          <a:stretch/>
        </p:blipFill>
        <p:spPr>
          <a:xfrm>
            <a:off x="0" y="2082800"/>
            <a:ext cx="12192000" cy="4740796"/>
          </a:xfrm>
          <a:prstGeom prst="rect">
            <a:avLst/>
          </a:prstGeom>
        </p:spPr>
      </p:pic>
      <p:sp>
        <p:nvSpPr>
          <p:cNvPr id="10" name="Title 1">
            <a:extLst>
              <a:ext uri="{FF2B5EF4-FFF2-40B4-BE49-F238E27FC236}">
                <a16:creationId xmlns:a16="http://schemas.microsoft.com/office/drawing/2014/main" id="{3A680663-DB34-42A7-8DD1-4B61472FB8CD}"/>
              </a:ext>
            </a:extLst>
          </p:cNvPr>
          <p:cNvSpPr txBox="1">
            <a:spLocks/>
          </p:cNvSpPr>
          <p:nvPr/>
        </p:nvSpPr>
        <p:spPr>
          <a:xfrm>
            <a:off x="0" y="227443"/>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latin typeface="Gill Sans MT" panose="020B0502020104020203" pitchFamily="34" charset="0"/>
              </a:rPr>
              <a:t>COMPETITIVENESS IN SUMMER RECREATIONAL MARKETPLACE</a:t>
            </a:r>
          </a:p>
        </p:txBody>
      </p:sp>
    </p:spTree>
    <p:extLst>
      <p:ext uri="{BB962C8B-B14F-4D97-AF65-F5344CB8AC3E}">
        <p14:creationId xmlns:p14="http://schemas.microsoft.com/office/powerpoint/2010/main" val="2379392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BF3339-BD76-C94F-95CD-F4F2226F6FC1}"/>
              </a:ext>
            </a:extLst>
          </p:cNvPr>
          <p:cNvSpPr>
            <a:spLocks noGrp="1"/>
          </p:cNvSpPr>
          <p:nvPr>
            <p:ph idx="1"/>
          </p:nvPr>
        </p:nvSpPr>
        <p:spPr>
          <a:xfrm>
            <a:off x="1593668" y="2105025"/>
            <a:ext cx="10430165" cy="4351338"/>
          </a:xfrm>
        </p:spPr>
        <p:txBody>
          <a:bodyPr>
            <a:normAutofit/>
          </a:bodyPr>
          <a:lstStyle/>
          <a:p>
            <a:pPr marL="0" indent="0">
              <a:buNone/>
            </a:pPr>
            <a:r>
              <a:rPr lang="en-CA" b="1" dirty="0">
                <a:latin typeface="Gill Sans MT" panose="020B0502020104020203" pitchFamily="34" charset="0"/>
              </a:rPr>
              <a:t>Solutions implemented or considered </a:t>
            </a:r>
          </a:p>
          <a:p>
            <a:pPr lvl="1"/>
            <a:r>
              <a:rPr lang="en-CA" dirty="0">
                <a:latin typeface="+mj-lt"/>
              </a:rPr>
              <a:t>Better understand marketplace as basis for differentiating/enhancing offerings</a:t>
            </a:r>
          </a:p>
          <a:p>
            <a:pPr lvl="1"/>
            <a:r>
              <a:rPr lang="en-CA" dirty="0">
                <a:latin typeface="+mj-lt"/>
              </a:rPr>
              <a:t>Learn how to tell our story/sell our value proposition</a:t>
            </a:r>
          </a:p>
          <a:p>
            <a:pPr lvl="1"/>
            <a:r>
              <a:rPr lang="en-CA" dirty="0">
                <a:latin typeface="+mj-lt"/>
              </a:rPr>
              <a:t>Add variety, specialization, and new “bells and whistles”</a:t>
            </a:r>
          </a:p>
          <a:p>
            <a:pPr lvl="1"/>
            <a:r>
              <a:rPr lang="en-CA" dirty="0">
                <a:latin typeface="+mj-lt"/>
              </a:rPr>
              <a:t>Increasing flexibility: scheduling, different session-length models and start times</a:t>
            </a:r>
          </a:p>
          <a:p>
            <a:pPr lvl="1"/>
            <a:r>
              <a:rPr lang="en-CA" dirty="0">
                <a:latin typeface="+mj-lt"/>
              </a:rPr>
              <a:t>Offer more year-round and family programming</a:t>
            </a:r>
          </a:p>
          <a:p>
            <a:endParaRPr lang="en-US" dirty="0">
              <a:latin typeface="Gill Sans MT" panose="020B0502020104020203" pitchFamily="34" charset="0"/>
            </a:endParaRPr>
          </a:p>
        </p:txBody>
      </p:sp>
      <p:sp>
        <p:nvSpPr>
          <p:cNvPr id="6" name="Title 1">
            <a:extLst>
              <a:ext uri="{FF2B5EF4-FFF2-40B4-BE49-F238E27FC236}">
                <a16:creationId xmlns:a16="http://schemas.microsoft.com/office/drawing/2014/main" id="{32E88E59-D67E-4EAB-9349-1DE17C1782D2}"/>
              </a:ext>
            </a:extLst>
          </p:cNvPr>
          <p:cNvSpPr txBox="1">
            <a:spLocks/>
          </p:cNvSpPr>
          <p:nvPr/>
        </p:nvSpPr>
        <p:spPr>
          <a:xfrm>
            <a:off x="1593669" y="509587"/>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070C0"/>
                </a:solidFill>
                <a:latin typeface="Gill Sans MT" panose="020B0502020104020203" pitchFamily="34" charset="0"/>
              </a:rPr>
              <a:t>COMPETITIVENESS IN SUMMER RECREATIONAL MARKETPLACE</a:t>
            </a:r>
          </a:p>
        </p:txBody>
      </p:sp>
    </p:spTree>
    <p:extLst>
      <p:ext uri="{BB962C8B-B14F-4D97-AF65-F5344CB8AC3E}">
        <p14:creationId xmlns:p14="http://schemas.microsoft.com/office/powerpoint/2010/main" val="4124325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 grass, person, sky&#10;&#10;Description automatically generated">
            <a:extLst>
              <a:ext uri="{FF2B5EF4-FFF2-40B4-BE49-F238E27FC236}">
                <a16:creationId xmlns:a16="http://schemas.microsoft.com/office/drawing/2014/main" id="{742059DF-B501-432A-8042-252017A11708}"/>
              </a:ext>
            </a:extLst>
          </p:cNvPr>
          <p:cNvPicPr>
            <a:picLocks noChangeAspect="1"/>
          </p:cNvPicPr>
          <p:nvPr/>
        </p:nvPicPr>
        <p:blipFill rotWithShape="1">
          <a:blip r:embed="rId2">
            <a:extLst>
              <a:ext uri="{28A0092B-C50C-407E-A947-70E740481C1C}">
                <a14:useLocalDpi xmlns:a14="http://schemas.microsoft.com/office/drawing/2010/main" val="0"/>
              </a:ext>
            </a:extLst>
          </a:blip>
          <a:srcRect t="27813"/>
          <a:stretch/>
        </p:blipFill>
        <p:spPr>
          <a:xfrm>
            <a:off x="0" y="2113280"/>
            <a:ext cx="12192000" cy="5212181"/>
          </a:xfrm>
          <a:prstGeom prst="rect">
            <a:avLst/>
          </a:prstGeom>
        </p:spPr>
      </p:pic>
      <p:sp>
        <p:nvSpPr>
          <p:cNvPr id="10" name="Title 1">
            <a:extLst>
              <a:ext uri="{FF2B5EF4-FFF2-40B4-BE49-F238E27FC236}">
                <a16:creationId xmlns:a16="http://schemas.microsoft.com/office/drawing/2014/main" id="{3A680663-DB34-42A7-8DD1-4B61472FB8CD}"/>
              </a:ext>
            </a:extLst>
          </p:cNvPr>
          <p:cNvSpPr txBox="1">
            <a:spLocks/>
          </p:cNvSpPr>
          <p:nvPr/>
        </p:nvSpPr>
        <p:spPr>
          <a:xfrm>
            <a:off x="0" y="176643"/>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latin typeface="Gill Sans MT" panose="020B0502020104020203" pitchFamily="34" charset="0"/>
              </a:rPr>
              <a:t>FOCUS ON DIVERSITY, INCLUSION, AND EQUITY FOR LGBTQ+ PEOPLE</a:t>
            </a:r>
          </a:p>
        </p:txBody>
      </p:sp>
    </p:spTree>
    <p:extLst>
      <p:ext uri="{BB962C8B-B14F-4D97-AF65-F5344CB8AC3E}">
        <p14:creationId xmlns:p14="http://schemas.microsoft.com/office/powerpoint/2010/main" val="3091332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BF3339-BD76-C94F-95CD-F4F2226F6FC1}"/>
              </a:ext>
            </a:extLst>
          </p:cNvPr>
          <p:cNvSpPr>
            <a:spLocks noGrp="1"/>
          </p:cNvSpPr>
          <p:nvPr>
            <p:ph idx="1"/>
          </p:nvPr>
        </p:nvSpPr>
        <p:spPr>
          <a:xfrm>
            <a:off x="1593668" y="2105025"/>
            <a:ext cx="10283021" cy="4351338"/>
          </a:xfrm>
        </p:spPr>
        <p:txBody>
          <a:bodyPr>
            <a:normAutofit/>
          </a:bodyPr>
          <a:lstStyle/>
          <a:p>
            <a:pPr marL="0" indent="0">
              <a:buNone/>
            </a:pPr>
            <a:r>
              <a:rPr lang="en-CA" b="1" dirty="0">
                <a:latin typeface="+mj-lt"/>
              </a:rPr>
              <a:t>Solutions implemented or considered </a:t>
            </a:r>
          </a:p>
          <a:p>
            <a:pPr lvl="1"/>
            <a:r>
              <a:rPr lang="en-CA" dirty="0">
                <a:latin typeface="+mj-lt"/>
              </a:rPr>
              <a:t>Proactively affirming LGBTQ+ campers to ensure that </a:t>
            </a:r>
            <a:r>
              <a:rPr lang="en-CA" i="1" dirty="0">
                <a:latin typeface="+mj-lt"/>
              </a:rPr>
              <a:t>“camp is a safe and welcoming home…regardless of sexuality and gender identity”</a:t>
            </a:r>
          </a:p>
          <a:p>
            <a:pPr lvl="1"/>
            <a:r>
              <a:rPr lang="en-CA" dirty="0">
                <a:latin typeface="+mj-lt"/>
              </a:rPr>
              <a:t>Investing in all-gender cabins and bathrooms</a:t>
            </a:r>
          </a:p>
          <a:p>
            <a:pPr lvl="1"/>
            <a:r>
              <a:rPr lang="en-CA" dirty="0">
                <a:latin typeface="+mj-lt"/>
              </a:rPr>
              <a:t>Incorporating DEI into pre-camp training</a:t>
            </a:r>
          </a:p>
          <a:p>
            <a:pPr lvl="1"/>
            <a:r>
              <a:rPr lang="en-CA" dirty="0">
                <a:latin typeface="+mj-lt"/>
              </a:rPr>
              <a:t>Creating DEI working groups that include campers, staff, alumni, board members, and professional staff </a:t>
            </a:r>
          </a:p>
          <a:p>
            <a:endParaRPr lang="en-US" dirty="0">
              <a:latin typeface="+mj-lt"/>
            </a:endParaRPr>
          </a:p>
        </p:txBody>
      </p:sp>
      <p:sp>
        <p:nvSpPr>
          <p:cNvPr id="6" name="Title 1">
            <a:extLst>
              <a:ext uri="{FF2B5EF4-FFF2-40B4-BE49-F238E27FC236}">
                <a16:creationId xmlns:a16="http://schemas.microsoft.com/office/drawing/2014/main" id="{32E88E59-D67E-4EAB-9349-1DE17C1782D2}"/>
              </a:ext>
            </a:extLst>
          </p:cNvPr>
          <p:cNvSpPr txBox="1">
            <a:spLocks/>
          </p:cNvSpPr>
          <p:nvPr/>
        </p:nvSpPr>
        <p:spPr>
          <a:xfrm>
            <a:off x="1593669" y="118389"/>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070C0"/>
                </a:solidFill>
                <a:latin typeface="Gill Sans MT" panose="020B0502020104020203" pitchFamily="34" charset="0"/>
              </a:rPr>
              <a:t>FOCUS ON DIVERSITY, INCLUSION AND EQUITY FOR LGBTQ+ PEOPLE</a:t>
            </a:r>
          </a:p>
        </p:txBody>
      </p:sp>
    </p:spTree>
    <p:extLst>
      <p:ext uri="{BB962C8B-B14F-4D97-AF65-F5344CB8AC3E}">
        <p14:creationId xmlns:p14="http://schemas.microsoft.com/office/powerpoint/2010/main" val="3940024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A680663-DB34-42A7-8DD1-4B61472FB8CD}"/>
              </a:ext>
            </a:extLst>
          </p:cNvPr>
          <p:cNvSpPr txBox="1">
            <a:spLocks/>
          </p:cNvSpPr>
          <p:nvPr/>
        </p:nvSpPr>
        <p:spPr>
          <a:xfrm>
            <a:off x="0" y="196963"/>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latin typeface="Gill Sans MT" panose="020B0502020104020203" pitchFamily="34" charset="0"/>
              </a:rPr>
              <a:t>COMPETITION FOR FUNDRAISING DOLLARS FROM OTHER CHARITIES</a:t>
            </a:r>
          </a:p>
        </p:txBody>
      </p:sp>
      <p:pic>
        <p:nvPicPr>
          <p:cNvPr id="5" name="Picture 4" descr="A person using a computer&#10;&#10;Description automatically generated with low confidence">
            <a:extLst>
              <a:ext uri="{FF2B5EF4-FFF2-40B4-BE49-F238E27FC236}">
                <a16:creationId xmlns:a16="http://schemas.microsoft.com/office/drawing/2014/main" id="{9249616E-6B18-4B6B-9126-6A33E73D74C7}"/>
              </a:ext>
            </a:extLst>
          </p:cNvPr>
          <p:cNvPicPr>
            <a:picLocks noChangeAspect="1"/>
          </p:cNvPicPr>
          <p:nvPr/>
        </p:nvPicPr>
        <p:blipFill rotWithShape="1">
          <a:blip r:embed="rId2">
            <a:extLst>
              <a:ext uri="{28A0092B-C50C-407E-A947-70E740481C1C}">
                <a14:useLocalDpi xmlns:a14="http://schemas.microsoft.com/office/drawing/2010/main" val="0"/>
              </a:ext>
            </a:extLst>
          </a:blip>
          <a:srcRect t="32105" b="-1"/>
          <a:stretch/>
        </p:blipFill>
        <p:spPr>
          <a:xfrm>
            <a:off x="0" y="2123440"/>
            <a:ext cx="12192000" cy="5518138"/>
          </a:xfrm>
          <a:prstGeom prst="rect">
            <a:avLst/>
          </a:prstGeom>
        </p:spPr>
      </p:pic>
      <p:sp>
        <p:nvSpPr>
          <p:cNvPr id="11" name="TextBox 10">
            <a:extLst>
              <a:ext uri="{FF2B5EF4-FFF2-40B4-BE49-F238E27FC236}">
                <a16:creationId xmlns:a16="http://schemas.microsoft.com/office/drawing/2014/main" id="{33DB08EF-8D20-4345-9B5B-DAAAA1FBED8E}"/>
              </a:ext>
            </a:extLst>
          </p:cNvPr>
          <p:cNvSpPr txBox="1"/>
          <p:nvPr/>
        </p:nvSpPr>
        <p:spPr>
          <a:xfrm>
            <a:off x="227374" y="6291705"/>
            <a:ext cx="3291840" cy="369332"/>
          </a:xfrm>
          <a:prstGeom prst="rect">
            <a:avLst/>
          </a:prstGeom>
          <a:solidFill>
            <a:schemeClr val="bg1">
              <a:lumMod val="85000"/>
            </a:schemeClr>
          </a:solidFill>
        </p:spPr>
        <p:txBody>
          <a:bodyPr wrap="square">
            <a:spAutoFit/>
          </a:bodyPr>
          <a:lstStyle/>
          <a:p>
            <a:r>
              <a:rPr lang="en-US" dirty="0">
                <a:latin typeface="+mj-lt"/>
              </a:rPr>
              <a:t>Photo by </a:t>
            </a:r>
            <a:r>
              <a:rPr lang="en-US" dirty="0" err="1">
                <a:latin typeface="+mj-lt"/>
                <a:hlinkClick r:id="rId3"/>
              </a:rPr>
              <a:t>Pickawood</a:t>
            </a:r>
            <a:r>
              <a:rPr lang="en-US" dirty="0">
                <a:latin typeface="+mj-lt"/>
              </a:rPr>
              <a:t> on </a:t>
            </a:r>
            <a:r>
              <a:rPr lang="en-US" dirty="0" err="1">
                <a:latin typeface="+mj-lt"/>
                <a:hlinkClick r:id="rId4"/>
              </a:rPr>
              <a:t>Unsplash</a:t>
            </a:r>
            <a:r>
              <a:rPr lang="en-US" dirty="0">
                <a:latin typeface="+mj-lt"/>
              </a:rPr>
              <a:t> </a:t>
            </a:r>
          </a:p>
        </p:txBody>
      </p:sp>
    </p:spTree>
    <p:extLst>
      <p:ext uri="{BB962C8B-B14F-4D97-AF65-F5344CB8AC3E}">
        <p14:creationId xmlns:p14="http://schemas.microsoft.com/office/powerpoint/2010/main" val="2288228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BF3339-BD76-C94F-95CD-F4F2226F6FC1}"/>
              </a:ext>
            </a:extLst>
          </p:cNvPr>
          <p:cNvSpPr>
            <a:spLocks noGrp="1"/>
          </p:cNvSpPr>
          <p:nvPr>
            <p:ph idx="1"/>
          </p:nvPr>
        </p:nvSpPr>
        <p:spPr>
          <a:xfrm>
            <a:off x="1634308" y="1792923"/>
            <a:ext cx="9328332" cy="4351338"/>
          </a:xfrm>
        </p:spPr>
        <p:txBody>
          <a:bodyPr>
            <a:normAutofit/>
          </a:bodyPr>
          <a:lstStyle/>
          <a:p>
            <a:pPr marL="0" indent="0">
              <a:buNone/>
            </a:pPr>
            <a:r>
              <a:rPr lang="en-CA" b="1" dirty="0">
                <a:latin typeface="+mj-lt"/>
              </a:rPr>
              <a:t>Solutions implemented or considered </a:t>
            </a:r>
          </a:p>
          <a:p>
            <a:pPr lvl="1"/>
            <a:r>
              <a:rPr lang="en-CA" dirty="0">
                <a:latin typeface="+mj-lt"/>
              </a:rPr>
              <a:t>Leveraging the Covid experience</a:t>
            </a:r>
            <a:endParaRPr lang="en-CA" sz="2000" dirty="0">
              <a:latin typeface="+mj-lt"/>
            </a:endParaRPr>
          </a:p>
          <a:p>
            <a:pPr lvl="2"/>
            <a:r>
              <a:rPr lang="en-CA" dirty="0">
                <a:latin typeface="+mj-lt"/>
              </a:rPr>
              <a:t>Communicate camps’ ongoing vital role demonstrated through Covid </a:t>
            </a:r>
          </a:p>
          <a:p>
            <a:pPr lvl="2"/>
            <a:r>
              <a:rPr lang="en-CA" dirty="0">
                <a:latin typeface="+mj-lt"/>
              </a:rPr>
              <a:t>Steward the many new donors</a:t>
            </a:r>
          </a:p>
          <a:p>
            <a:pPr lvl="2"/>
            <a:r>
              <a:rPr lang="en-CA" dirty="0">
                <a:latin typeface="+mj-lt"/>
              </a:rPr>
              <a:t>Leverage online tools to reach donors around the world</a:t>
            </a:r>
          </a:p>
          <a:p>
            <a:pPr lvl="2"/>
            <a:r>
              <a:rPr lang="en-CA" sz="1800" dirty="0">
                <a:latin typeface="+mj-lt"/>
              </a:rPr>
              <a:t>Tap into families that have done well during covid</a:t>
            </a:r>
          </a:p>
          <a:p>
            <a:pPr lvl="2"/>
            <a:endParaRPr lang="en-CA" sz="1800" dirty="0">
              <a:latin typeface="+mj-lt"/>
            </a:endParaRPr>
          </a:p>
          <a:p>
            <a:pPr lvl="1"/>
            <a:r>
              <a:rPr lang="en-CA" dirty="0">
                <a:latin typeface="+mj-lt"/>
              </a:rPr>
              <a:t>While continuing to </a:t>
            </a:r>
          </a:p>
          <a:p>
            <a:pPr lvl="2"/>
            <a:r>
              <a:rPr lang="en-CA" dirty="0">
                <a:latin typeface="+mj-lt"/>
              </a:rPr>
              <a:t>Build relationships with parents, alumni, grantors, and other potential donors</a:t>
            </a:r>
            <a:endParaRPr lang="en-CA" sz="1400" dirty="0">
              <a:latin typeface="+mj-lt"/>
            </a:endParaRPr>
          </a:p>
          <a:p>
            <a:pPr lvl="2"/>
            <a:r>
              <a:rPr lang="en-CA" dirty="0">
                <a:latin typeface="+mj-lt"/>
              </a:rPr>
              <a:t>Strengthen their culture of philanthropy</a:t>
            </a:r>
            <a:endParaRPr lang="en-CA" sz="1800" dirty="0">
              <a:latin typeface="+mj-lt"/>
            </a:endParaRPr>
          </a:p>
          <a:p>
            <a:endParaRPr lang="en-US" dirty="0">
              <a:latin typeface="+mj-lt"/>
            </a:endParaRPr>
          </a:p>
        </p:txBody>
      </p:sp>
      <p:sp>
        <p:nvSpPr>
          <p:cNvPr id="6" name="Title 1">
            <a:extLst>
              <a:ext uri="{FF2B5EF4-FFF2-40B4-BE49-F238E27FC236}">
                <a16:creationId xmlns:a16="http://schemas.microsoft.com/office/drawing/2014/main" id="{32E88E59-D67E-4EAB-9349-1DE17C1782D2}"/>
              </a:ext>
            </a:extLst>
          </p:cNvPr>
          <p:cNvSpPr txBox="1">
            <a:spLocks/>
          </p:cNvSpPr>
          <p:nvPr/>
        </p:nvSpPr>
        <p:spPr>
          <a:xfrm>
            <a:off x="1634308" y="0"/>
            <a:ext cx="108157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070C0"/>
                </a:solidFill>
                <a:latin typeface="Gill Sans MT" panose="020B0502020104020203" pitchFamily="34" charset="0"/>
              </a:rPr>
              <a:t>COMPETITION FOR FUNDRAISING </a:t>
            </a:r>
          </a:p>
          <a:p>
            <a:r>
              <a:rPr lang="en-US" sz="4000" b="1" dirty="0">
                <a:solidFill>
                  <a:srgbClr val="0070C0"/>
                </a:solidFill>
                <a:latin typeface="Gill Sans MT" panose="020B0502020104020203" pitchFamily="34" charset="0"/>
              </a:rPr>
              <a:t>DOLLARS FROM OTHER CHARITIES</a:t>
            </a:r>
          </a:p>
        </p:txBody>
      </p:sp>
    </p:spTree>
    <p:extLst>
      <p:ext uri="{BB962C8B-B14F-4D97-AF65-F5344CB8AC3E}">
        <p14:creationId xmlns:p14="http://schemas.microsoft.com/office/powerpoint/2010/main" val="2901958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C7142D-674F-4049-8D0F-D0F2A978D5DD}"/>
              </a:ext>
            </a:extLst>
          </p:cNvPr>
          <p:cNvSpPr>
            <a:spLocks noGrp="1"/>
          </p:cNvSpPr>
          <p:nvPr>
            <p:ph idx="1"/>
          </p:nvPr>
        </p:nvSpPr>
        <p:spPr/>
        <p:txBody>
          <a:bodyPr>
            <a:normAutofit fontScale="77500" lnSpcReduction="20000"/>
          </a:bodyPr>
          <a:lstStyle/>
          <a:p>
            <a:pPr marL="0" lvl="0" indent="0">
              <a:buNone/>
            </a:pPr>
            <a:r>
              <a:rPr lang="en-US" b="1" dirty="0">
                <a:latin typeface="+mj-lt"/>
              </a:rPr>
              <a:t>What these top trends and interventions mean for OUR Camp:</a:t>
            </a:r>
          </a:p>
          <a:p>
            <a:pPr marL="514350" lvl="0" indent="-514350">
              <a:buFont typeface="+mj-lt"/>
              <a:buAutoNum type="arabicPeriod"/>
            </a:pPr>
            <a:r>
              <a:rPr lang="en-US" dirty="0">
                <a:latin typeface="+mj-lt"/>
              </a:rPr>
              <a:t>Which of these broader trends are most relevant to our camp today?</a:t>
            </a:r>
          </a:p>
          <a:p>
            <a:pPr marL="514350" lvl="0" indent="-514350">
              <a:buFont typeface="+mj-lt"/>
              <a:buAutoNum type="arabicPeriod"/>
            </a:pPr>
            <a:r>
              <a:rPr lang="en-US" dirty="0">
                <a:latin typeface="+mj-lt"/>
              </a:rPr>
              <a:t>What is the top solution(s) our camp may need to further pursue in 2022 and beyond?</a:t>
            </a:r>
            <a:endParaRPr lang="en-CA" dirty="0">
              <a:latin typeface="+mj-lt"/>
            </a:endParaRPr>
          </a:p>
          <a:p>
            <a:pPr marL="514350" lvl="0" indent="-514350">
              <a:buFont typeface="+mj-lt"/>
              <a:buAutoNum type="arabicPeriod"/>
            </a:pPr>
            <a:r>
              <a:rPr lang="en-US" dirty="0">
                <a:latin typeface="+mj-lt"/>
              </a:rPr>
              <a:t>What would help us to better explore or implement these solutions?</a:t>
            </a:r>
          </a:p>
          <a:p>
            <a:pPr marL="514350" lvl="0" indent="-514350">
              <a:buFont typeface="+mj-lt"/>
              <a:buAutoNum type="arabicPeriod"/>
            </a:pPr>
            <a:r>
              <a:rPr lang="en-US" dirty="0">
                <a:latin typeface="+mj-lt"/>
              </a:rPr>
              <a:t>What’s working/not working in the approaches we have taken?</a:t>
            </a:r>
          </a:p>
          <a:p>
            <a:pPr marL="514350" lvl="0" indent="-514350">
              <a:buFont typeface="+mj-lt"/>
              <a:buAutoNum type="arabicPeriod"/>
            </a:pPr>
            <a:r>
              <a:rPr lang="en-US" dirty="0">
                <a:latin typeface="+mj-lt"/>
              </a:rPr>
              <a:t>Are there other promising approaches we should consider?</a:t>
            </a:r>
          </a:p>
          <a:p>
            <a:pPr marL="514350" lvl="0" indent="-514350">
              <a:buFont typeface="+mj-lt"/>
              <a:buAutoNum type="arabicPeriod"/>
            </a:pPr>
            <a:r>
              <a:rPr lang="en-US" dirty="0">
                <a:latin typeface="+mj-lt"/>
              </a:rPr>
              <a:t>What might be the obstacles and how can we overcome them?</a:t>
            </a:r>
          </a:p>
          <a:p>
            <a:pPr marL="514350" lvl="0" indent="-514350">
              <a:buFont typeface="+mj-lt"/>
              <a:buAutoNum type="arabicPeriod"/>
            </a:pPr>
            <a:r>
              <a:rPr lang="en-US" dirty="0">
                <a:latin typeface="+mj-lt"/>
              </a:rPr>
              <a:t>How does our culture support or inhibit effective responses to these trends?</a:t>
            </a:r>
          </a:p>
          <a:p>
            <a:pPr lvl="0"/>
            <a:endParaRPr lang="en-US" dirty="0">
              <a:latin typeface="+mj-lt"/>
            </a:endParaRPr>
          </a:p>
          <a:p>
            <a:pPr marL="0" lvl="0" indent="0">
              <a:buNone/>
            </a:pPr>
            <a:r>
              <a:rPr lang="en-US" b="1" i="1" dirty="0">
                <a:latin typeface="+mj-lt"/>
              </a:rPr>
              <a:t>Let’s take 5-7 minutes of individual work time to formulate answers</a:t>
            </a:r>
            <a:br>
              <a:rPr lang="en-US" b="1" i="1" dirty="0">
                <a:latin typeface="+mj-lt"/>
              </a:rPr>
            </a:br>
            <a:r>
              <a:rPr lang="en-US" b="1" i="1" dirty="0">
                <a:latin typeface="+mj-lt"/>
              </a:rPr>
              <a:t>and then discuss as a group.</a:t>
            </a:r>
          </a:p>
          <a:p>
            <a:pPr lvl="0"/>
            <a:endParaRPr lang="en-US" dirty="0">
              <a:latin typeface="+mj-lt"/>
            </a:endParaRPr>
          </a:p>
          <a:p>
            <a:endParaRPr lang="en-US" dirty="0">
              <a:latin typeface="+mj-lt"/>
            </a:endParaRPr>
          </a:p>
        </p:txBody>
      </p:sp>
      <p:sp>
        <p:nvSpPr>
          <p:cNvPr id="7" name="Title 1">
            <a:extLst>
              <a:ext uri="{FF2B5EF4-FFF2-40B4-BE49-F238E27FC236}">
                <a16:creationId xmlns:a16="http://schemas.microsoft.com/office/drawing/2014/main" id="{F9876E8F-7CFC-4FEB-804A-F0E487D7CFC2}"/>
              </a:ext>
            </a:extLst>
          </p:cNvPr>
          <p:cNvSpPr>
            <a:spLocks noGrp="1"/>
          </p:cNvSpPr>
          <p:nvPr>
            <p:ph type="title"/>
          </p:nvPr>
        </p:nvSpPr>
        <p:spPr>
          <a:xfrm>
            <a:off x="1593669" y="365125"/>
            <a:ext cx="8071032" cy="1325563"/>
          </a:xfrm>
        </p:spPr>
        <p:txBody>
          <a:bodyPr>
            <a:normAutofit/>
          </a:bodyPr>
          <a:lstStyle/>
          <a:p>
            <a:r>
              <a:rPr lang="en-US" sz="3200" b="1" dirty="0">
                <a:solidFill>
                  <a:srgbClr val="0070C0"/>
                </a:solidFill>
                <a:latin typeface="Gill Sans MT" panose="020B0502020104020203" pitchFamily="34" charset="0"/>
              </a:rPr>
              <a:t>Board Discussion:</a:t>
            </a:r>
            <a:br>
              <a:rPr lang="en-US" sz="3200" b="1" dirty="0">
                <a:solidFill>
                  <a:srgbClr val="0070C0"/>
                </a:solidFill>
                <a:latin typeface="Gill Sans MT" panose="020B0502020104020203" pitchFamily="34" charset="0"/>
              </a:rPr>
            </a:br>
            <a:r>
              <a:rPr lang="en-US" sz="3200" b="1" dirty="0">
                <a:solidFill>
                  <a:srgbClr val="0070C0"/>
                </a:solidFill>
                <a:latin typeface="Gill Sans MT" panose="020B0502020104020203" pitchFamily="34" charset="0"/>
              </a:rPr>
              <a:t>Questions to Consider for OUR Camp</a:t>
            </a:r>
            <a:endParaRPr lang="en-US" sz="2000" b="1" dirty="0">
              <a:solidFill>
                <a:srgbClr val="0070C0"/>
              </a:solidFill>
              <a:latin typeface="Gill Sans MT" panose="020B0502020104020203" pitchFamily="34" charset="0"/>
            </a:endParaRPr>
          </a:p>
        </p:txBody>
      </p:sp>
    </p:spTree>
    <p:extLst>
      <p:ext uri="{BB962C8B-B14F-4D97-AF65-F5344CB8AC3E}">
        <p14:creationId xmlns:p14="http://schemas.microsoft.com/office/powerpoint/2010/main" val="2685091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693E11-45EA-E54C-9908-382FF0FA4FF7}"/>
              </a:ext>
            </a:extLst>
          </p:cNvPr>
          <p:cNvSpPr>
            <a:spLocks noGrp="1"/>
          </p:cNvSpPr>
          <p:nvPr>
            <p:ph idx="1"/>
          </p:nvPr>
        </p:nvSpPr>
        <p:spPr>
          <a:xfrm>
            <a:off x="1296669" y="1914525"/>
            <a:ext cx="10741340" cy="4943475"/>
          </a:xfrm>
        </p:spPr>
        <p:txBody>
          <a:bodyPr>
            <a:normAutofit/>
          </a:bodyPr>
          <a:lstStyle/>
          <a:p>
            <a:pPr marL="457200" lvl="1" indent="0">
              <a:lnSpc>
                <a:spcPct val="110000"/>
              </a:lnSpc>
              <a:buNone/>
            </a:pPr>
            <a:r>
              <a:rPr lang="en-US" b="1" dirty="0">
                <a:latin typeface="+mj-lt"/>
              </a:rPr>
              <a:t>Local Conditions:</a:t>
            </a:r>
          </a:p>
          <a:p>
            <a:pPr lvl="1">
              <a:lnSpc>
                <a:spcPct val="110000"/>
              </a:lnSpc>
            </a:pPr>
            <a:r>
              <a:rPr lang="en-US" dirty="0">
                <a:latin typeface="+mj-lt"/>
              </a:rPr>
              <a:t>What are the most important additional local/camp-specific trends to consider?</a:t>
            </a:r>
          </a:p>
          <a:p>
            <a:pPr marL="457200" lvl="1" indent="0">
              <a:lnSpc>
                <a:spcPct val="110000"/>
              </a:lnSpc>
              <a:buNone/>
            </a:pPr>
            <a:r>
              <a:rPr lang="en-US" b="1" dirty="0">
                <a:latin typeface="+mj-lt"/>
              </a:rPr>
              <a:t>Long-Range Thinking:</a:t>
            </a:r>
          </a:p>
          <a:p>
            <a:pPr lvl="1">
              <a:lnSpc>
                <a:spcPct val="110000"/>
              </a:lnSpc>
            </a:pPr>
            <a:r>
              <a:rPr lang="en-US" dirty="0">
                <a:latin typeface="+mj-lt"/>
              </a:rPr>
              <a:t>Which trends will be most relevant for our camp in 2025 and beyond?</a:t>
            </a:r>
            <a:endParaRPr lang="en-US" b="1" dirty="0">
              <a:latin typeface="+mj-lt"/>
            </a:endParaRPr>
          </a:p>
          <a:p>
            <a:pPr marL="457200" lvl="1" indent="0">
              <a:lnSpc>
                <a:spcPct val="110000"/>
              </a:lnSpc>
              <a:buNone/>
            </a:pPr>
            <a:r>
              <a:rPr lang="en-US" b="1" dirty="0">
                <a:latin typeface="+mj-lt"/>
              </a:rPr>
              <a:t>Resources and Next Steps</a:t>
            </a:r>
            <a:endParaRPr lang="en-US" dirty="0">
              <a:latin typeface="+mj-lt"/>
            </a:endParaRPr>
          </a:p>
          <a:p>
            <a:pPr lvl="1">
              <a:lnSpc>
                <a:spcPct val="110000"/>
              </a:lnSpc>
            </a:pPr>
            <a:r>
              <a:rPr lang="en-US" dirty="0">
                <a:latin typeface="+mj-lt"/>
              </a:rPr>
              <a:t>What other resources does our camp need to effectively respond?</a:t>
            </a:r>
          </a:p>
          <a:p>
            <a:pPr lvl="1">
              <a:lnSpc>
                <a:spcPct val="110000"/>
              </a:lnSpc>
            </a:pPr>
            <a:r>
              <a:rPr lang="en-US" dirty="0">
                <a:latin typeface="+mj-lt"/>
              </a:rPr>
              <a:t>What are our next steps?</a:t>
            </a:r>
          </a:p>
        </p:txBody>
      </p:sp>
      <p:sp>
        <p:nvSpPr>
          <p:cNvPr id="6" name="Title 1">
            <a:extLst>
              <a:ext uri="{FF2B5EF4-FFF2-40B4-BE49-F238E27FC236}">
                <a16:creationId xmlns:a16="http://schemas.microsoft.com/office/drawing/2014/main" id="{FBB0251C-8241-4060-88CC-86A66A6A4719}"/>
              </a:ext>
            </a:extLst>
          </p:cNvPr>
          <p:cNvSpPr>
            <a:spLocks noGrp="1"/>
          </p:cNvSpPr>
          <p:nvPr>
            <p:ph type="title"/>
          </p:nvPr>
        </p:nvSpPr>
        <p:spPr>
          <a:xfrm>
            <a:off x="1593669" y="365125"/>
            <a:ext cx="8071032" cy="1325563"/>
          </a:xfrm>
        </p:spPr>
        <p:txBody>
          <a:bodyPr>
            <a:normAutofit/>
          </a:bodyPr>
          <a:lstStyle/>
          <a:p>
            <a:r>
              <a:rPr lang="en-US" sz="3200" b="1" dirty="0">
                <a:solidFill>
                  <a:srgbClr val="0070C0"/>
                </a:solidFill>
                <a:latin typeface="Gill Sans MT" panose="020B0502020104020203" pitchFamily="34" charset="0"/>
              </a:rPr>
              <a:t>Board Discussion:</a:t>
            </a:r>
            <a:br>
              <a:rPr lang="en-US" sz="3200" b="1" dirty="0">
                <a:solidFill>
                  <a:srgbClr val="0070C0"/>
                </a:solidFill>
                <a:latin typeface="Gill Sans MT" panose="020B0502020104020203" pitchFamily="34" charset="0"/>
              </a:rPr>
            </a:br>
            <a:r>
              <a:rPr lang="en-US" sz="3200" b="1" dirty="0">
                <a:solidFill>
                  <a:srgbClr val="0070C0"/>
                </a:solidFill>
                <a:latin typeface="Gill Sans MT" panose="020B0502020104020203" pitchFamily="34" charset="0"/>
              </a:rPr>
              <a:t>Other Considerations for OUR Camp</a:t>
            </a:r>
            <a:endParaRPr lang="en-US" sz="2000" b="1" dirty="0">
              <a:solidFill>
                <a:srgbClr val="0070C0"/>
              </a:solidFill>
              <a:latin typeface="Gill Sans MT" panose="020B0502020104020203" pitchFamily="34" charset="0"/>
            </a:endParaRPr>
          </a:p>
        </p:txBody>
      </p:sp>
    </p:spTree>
    <p:extLst>
      <p:ext uri="{BB962C8B-B14F-4D97-AF65-F5344CB8AC3E}">
        <p14:creationId xmlns:p14="http://schemas.microsoft.com/office/powerpoint/2010/main" val="3479201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66DE3-C2E2-4E06-9A2F-8C208B5B2FC5}"/>
              </a:ext>
            </a:extLst>
          </p:cNvPr>
          <p:cNvSpPr>
            <a:spLocks noGrp="1"/>
          </p:cNvSpPr>
          <p:nvPr>
            <p:ph type="ctrTitle"/>
          </p:nvPr>
        </p:nvSpPr>
        <p:spPr/>
        <p:txBody>
          <a:bodyPr/>
          <a:lstStyle/>
          <a:p>
            <a:r>
              <a:rPr lang="en-US" dirty="0"/>
              <a:t>Camp Board </a:t>
            </a:r>
            <a:r>
              <a:rPr lang="en-US"/>
              <a:t>Discussion Tool</a:t>
            </a:r>
            <a:endParaRPr lang="en-US" dirty="0"/>
          </a:p>
        </p:txBody>
      </p:sp>
    </p:spTree>
    <p:extLst>
      <p:ext uri="{BB962C8B-B14F-4D97-AF65-F5344CB8AC3E}">
        <p14:creationId xmlns:p14="http://schemas.microsoft.com/office/powerpoint/2010/main" val="2394942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91A9D-004E-A545-869B-C8A57693B856}"/>
              </a:ext>
            </a:extLst>
          </p:cNvPr>
          <p:cNvSpPr>
            <a:spLocks noGrp="1"/>
          </p:cNvSpPr>
          <p:nvPr>
            <p:ph type="ctrTitle"/>
          </p:nvPr>
        </p:nvSpPr>
        <p:spPr>
          <a:xfrm>
            <a:off x="0" y="4125912"/>
            <a:ext cx="5394960" cy="2732087"/>
          </a:xfrm>
        </p:spPr>
        <p:txBody>
          <a:bodyPr anchor="ctr">
            <a:normAutofit/>
          </a:bodyPr>
          <a:lstStyle/>
          <a:p>
            <a:pPr>
              <a:lnSpc>
                <a:spcPct val="100000"/>
              </a:lnSpc>
            </a:pPr>
            <a:r>
              <a:rPr lang="en-US" sz="4000" b="1" dirty="0">
                <a:solidFill>
                  <a:srgbClr val="002060"/>
                </a:solidFill>
              </a:rPr>
              <a:t>Questions or Feedback on this Tool? Contact us!</a:t>
            </a:r>
            <a:endParaRPr lang="en-US" dirty="0">
              <a:solidFill>
                <a:srgbClr val="002060"/>
              </a:solidFill>
            </a:endParaRPr>
          </a:p>
        </p:txBody>
      </p:sp>
      <p:sp>
        <p:nvSpPr>
          <p:cNvPr id="3" name="Subtitle 2">
            <a:extLst>
              <a:ext uri="{FF2B5EF4-FFF2-40B4-BE49-F238E27FC236}">
                <a16:creationId xmlns:a16="http://schemas.microsoft.com/office/drawing/2014/main" id="{42E6D0D5-2E22-F540-8965-8A05CBAA312C}"/>
              </a:ext>
            </a:extLst>
          </p:cNvPr>
          <p:cNvSpPr>
            <a:spLocks noGrp="1"/>
          </p:cNvSpPr>
          <p:nvPr>
            <p:ph type="subTitle" idx="1"/>
          </p:nvPr>
        </p:nvSpPr>
        <p:spPr>
          <a:xfrm>
            <a:off x="5159828" y="4137025"/>
            <a:ext cx="6558407" cy="2732087"/>
          </a:xfrm>
        </p:spPr>
        <p:txBody>
          <a:bodyPr anchor="ctr">
            <a:normAutofit/>
          </a:bodyPr>
          <a:lstStyle/>
          <a:p>
            <a:pPr>
              <a:lnSpc>
                <a:spcPct val="120000"/>
              </a:lnSpc>
              <a:spcBef>
                <a:spcPts val="600"/>
              </a:spcBef>
            </a:pPr>
            <a:r>
              <a:rPr lang="en-US" sz="3000" dirty="0">
                <a:latin typeface="+mj-lt"/>
              </a:rPr>
              <a:t>Michael Miloff</a:t>
            </a:r>
            <a:r>
              <a:rPr lang="en-US" sz="3000">
                <a:latin typeface="+mj-lt"/>
              </a:rPr>
              <a:t>, Project Lead</a:t>
            </a:r>
            <a:r>
              <a:rPr lang="en-US" sz="3000" dirty="0">
                <a:latin typeface="+mj-lt"/>
              </a:rPr>
              <a:t> </a:t>
            </a:r>
          </a:p>
          <a:p>
            <a:pPr>
              <a:lnSpc>
                <a:spcPct val="120000"/>
              </a:lnSpc>
              <a:spcBef>
                <a:spcPts val="600"/>
              </a:spcBef>
            </a:pPr>
            <a:r>
              <a:rPr lang="en-US" sz="3000" dirty="0">
                <a:latin typeface="+mj-lt"/>
                <a:hlinkClick r:id="rId3"/>
              </a:rPr>
              <a:t>michael@miloff.com</a:t>
            </a:r>
            <a:endParaRPr lang="en-US" sz="3000" dirty="0">
              <a:latin typeface="+mj-lt"/>
            </a:endParaRPr>
          </a:p>
          <a:p>
            <a:pPr>
              <a:lnSpc>
                <a:spcPct val="120000"/>
              </a:lnSpc>
              <a:spcBef>
                <a:spcPts val="600"/>
              </a:spcBef>
            </a:pPr>
            <a:r>
              <a:rPr lang="en-US" sz="3000" dirty="0">
                <a:latin typeface="+mj-lt"/>
              </a:rPr>
              <a:t>Sarah Eisinger</a:t>
            </a:r>
            <a:r>
              <a:rPr lang="en-US" sz="3000">
                <a:latin typeface="+mj-lt"/>
              </a:rPr>
              <a:t>, Director, JCamp 180</a:t>
            </a:r>
            <a:endParaRPr lang="en-US" sz="3000" dirty="0">
              <a:latin typeface="+mj-lt"/>
            </a:endParaRPr>
          </a:p>
          <a:p>
            <a:pPr>
              <a:lnSpc>
                <a:spcPct val="120000"/>
              </a:lnSpc>
              <a:spcBef>
                <a:spcPts val="600"/>
              </a:spcBef>
            </a:pPr>
            <a:r>
              <a:rPr lang="en-US" sz="3000" dirty="0">
                <a:latin typeface="+mj-lt"/>
                <a:hlinkClick r:id="rId4"/>
              </a:rPr>
              <a:t>seisinger@hgf.org</a:t>
            </a:r>
            <a:r>
              <a:rPr lang="en-US" sz="3000" dirty="0">
                <a:latin typeface="+mj-lt"/>
              </a:rPr>
              <a:t> </a:t>
            </a:r>
          </a:p>
        </p:txBody>
      </p:sp>
      <p:pic>
        <p:nvPicPr>
          <p:cNvPr id="1026" name="Picture 2">
            <a:extLst>
              <a:ext uri="{FF2B5EF4-FFF2-40B4-BE49-F238E27FC236}">
                <a16:creationId xmlns:a16="http://schemas.microsoft.com/office/drawing/2014/main" id="{26D34D02-1971-46B0-8A9B-45F79B57FC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4125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061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9FF63-84D1-0B42-B7F4-1FD262939E97}"/>
              </a:ext>
            </a:extLst>
          </p:cNvPr>
          <p:cNvSpPr>
            <a:spLocks noGrp="1"/>
          </p:cNvSpPr>
          <p:nvPr>
            <p:ph type="title"/>
          </p:nvPr>
        </p:nvSpPr>
        <p:spPr/>
        <p:txBody>
          <a:bodyPr>
            <a:normAutofit/>
          </a:bodyPr>
          <a:lstStyle/>
          <a:p>
            <a:pPr algn="ctr"/>
            <a:r>
              <a:rPr lang="en-US" sz="4000" b="1" dirty="0">
                <a:solidFill>
                  <a:srgbClr val="0070C0"/>
                </a:solidFill>
              </a:rPr>
              <a:t>WHY A JCAMP 180 TRENDS SURVEY</a:t>
            </a:r>
          </a:p>
        </p:txBody>
      </p:sp>
      <p:sp>
        <p:nvSpPr>
          <p:cNvPr id="3" name="Content Placeholder 2">
            <a:extLst>
              <a:ext uri="{FF2B5EF4-FFF2-40B4-BE49-F238E27FC236}">
                <a16:creationId xmlns:a16="http://schemas.microsoft.com/office/drawing/2014/main" id="{8438968B-BD12-6C48-9C2C-C2ECBA28462B}"/>
              </a:ext>
            </a:extLst>
          </p:cNvPr>
          <p:cNvSpPr>
            <a:spLocks noGrp="1"/>
          </p:cNvSpPr>
          <p:nvPr>
            <p:ph idx="1"/>
          </p:nvPr>
        </p:nvSpPr>
        <p:spPr>
          <a:xfrm>
            <a:off x="1593668" y="2087683"/>
            <a:ext cx="11081212" cy="3878263"/>
          </a:xfrm>
        </p:spPr>
        <p:txBody>
          <a:bodyPr>
            <a:normAutofit/>
          </a:bodyPr>
          <a:lstStyle/>
          <a:p>
            <a:pPr marL="0" indent="0">
              <a:buNone/>
            </a:pPr>
            <a:r>
              <a:rPr lang="en-US" b="1" dirty="0">
                <a:solidFill>
                  <a:srgbClr val="0070C0"/>
                </a:solidFill>
                <a:latin typeface="+mj-lt"/>
              </a:rPr>
              <a:t>Help camps prepare for the future</a:t>
            </a:r>
          </a:p>
          <a:p>
            <a:pPr lvl="1"/>
            <a:r>
              <a:rPr lang="en-US" dirty="0">
                <a:solidFill>
                  <a:srgbClr val="002060"/>
                </a:solidFill>
                <a:latin typeface="+mj-lt"/>
              </a:rPr>
              <a:t>We carry views of the future that impact our decisions today</a:t>
            </a:r>
          </a:p>
          <a:p>
            <a:pPr lvl="1"/>
            <a:endParaRPr lang="en-US" dirty="0">
              <a:solidFill>
                <a:srgbClr val="002060"/>
              </a:solidFill>
              <a:latin typeface="+mj-lt"/>
            </a:endParaRPr>
          </a:p>
          <a:p>
            <a:pPr lvl="1"/>
            <a:r>
              <a:rPr lang="en-US" dirty="0">
                <a:solidFill>
                  <a:srgbClr val="002060"/>
                </a:solidFill>
                <a:latin typeface="+mj-lt"/>
              </a:rPr>
              <a:t>Anticipating the future enables better response today &amp; tomorrow</a:t>
            </a:r>
          </a:p>
          <a:p>
            <a:pPr lvl="1"/>
            <a:endParaRPr lang="en-US" dirty="0">
              <a:solidFill>
                <a:srgbClr val="002060"/>
              </a:solidFill>
              <a:latin typeface="+mj-lt"/>
            </a:endParaRPr>
          </a:p>
          <a:p>
            <a:pPr lvl="1"/>
            <a:r>
              <a:rPr lang="en-US" dirty="0">
                <a:solidFill>
                  <a:srgbClr val="002060"/>
                </a:solidFill>
                <a:latin typeface="+mj-lt"/>
              </a:rPr>
              <a:t>Collective perceptions provide more value than any of us on our own</a:t>
            </a:r>
          </a:p>
          <a:p>
            <a:pPr lvl="1"/>
            <a:endParaRPr lang="en-US" dirty="0">
              <a:solidFill>
                <a:srgbClr val="002060"/>
              </a:solidFill>
              <a:latin typeface="+mj-lt"/>
            </a:endParaRPr>
          </a:p>
          <a:p>
            <a:pPr lvl="1"/>
            <a:r>
              <a:rPr lang="en-US" dirty="0">
                <a:solidFill>
                  <a:srgbClr val="002060"/>
                </a:solidFill>
                <a:latin typeface="+mj-lt"/>
              </a:rPr>
              <a:t>Complements the Camp Census</a:t>
            </a:r>
          </a:p>
          <a:p>
            <a:endParaRPr lang="en-US" dirty="0">
              <a:latin typeface="+mj-lt"/>
            </a:endParaRPr>
          </a:p>
        </p:txBody>
      </p:sp>
      <p:sp>
        <p:nvSpPr>
          <p:cNvPr id="4" name="TextBox 3">
            <a:extLst>
              <a:ext uri="{FF2B5EF4-FFF2-40B4-BE49-F238E27FC236}">
                <a16:creationId xmlns:a16="http://schemas.microsoft.com/office/drawing/2014/main" id="{2189ED2F-444F-EB49-9514-2E3EEEA384F7}"/>
              </a:ext>
            </a:extLst>
          </p:cNvPr>
          <p:cNvSpPr txBox="1"/>
          <p:nvPr/>
        </p:nvSpPr>
        <p:spPr>
          <a:xfrm>
            <a:off x="1518920" y="1320800"/>
            <a:ext cx="9154160" cy="523220"/>
          </a:xfrm>
          <a:prstGeom prst="rect">
            <a:avLst/>
          </a:prstGeom>
          <a:solidFill>
            <a:schemeClr val="bg2">
              <a:lumMod val="90000"/>
            </a:schemeClr>
          </a:solidFill>
        </p:spPr>
        <p:txBody>
          <a:bodyPr wrap="square" rtlCol="0">
            <a:spAutoFit/>
          </a:bodyPr>
          <a:lstStyle/>
          <a:p>
            <a:pPr algn="ctr"/>
            <a:r>
              <a:rPr lang="en-US" sz="2800" dirty="0">
                <a:latin typeface="+mj-lt"/>
              </a:rPr>
              <a:t>Focus on broader societal trends + </a:t>
            </a:r>
            <a:r>
              <a:rPr lang="en-US" sz="2800" i="1" dirty="0">
                <a:latin typeface="+mj-lt"/>
              </a:rPr>
              <a:t>emerging solutions</a:t>
            </a:r>
          </a:p>
        </p:txBody>
      </p:sp>
    </p:spTree>
    <p:extLst>
      <p:ext uri="{BB962C8B-B14F-4D97-AF65-F5344CB8AC3E}">
        <p14:creationId xmlns:p14="http://schemas.microsoft.com/office/powerpoint/2010/main" val="4148457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9FF63-84D1-0B42-B7F4-1FD262939E97}"/>
              </a:ext>
            </a:extLst>
          </p:cNvPr>
          <p:cNvSpPr>
            <a:spLocks noGrp="1"/>
          </p:cNvSpPr>
          <p:nvPr>
            <p:ph type="title"/>
          </p:nvPr>
        </p:nvSpPr>
        <p:spPr/>
        <p:txBody>
          <a:bodyPr>
            <a:normAutofit/>
          </a:bodyPr>
          <a:lstStyle/>
          <a:p>
            <a:pPr algn="ctr"/>
            <a:r>
              <a:rPr lang="en-US" sz="4000" b="1" dirty="0">
                <a:solidFill>
                  <a:srgbClr val="0070C0"/>
                </a:solidFill>
              </a:rPr>
              <a:t>AGENDA FOR TODAY’S SESSION</a:t>
            </a:r>
          </a:p>
        </p:txBody>
      </p:sp>
      <p:sp>
        <p:nvSpPr>
          <p:cNvPr id="3" name="Content Placeholder 2">
            <a:extLst>
              <a:ext uri="{FF2B5EF4-FFF2-40B4-BE49-F238E27FC236}">
                <a16:creationId xmlns:a16="http://schemas.microsoft.com/office/drawing/2014/main" id="{8438968B-BD12-6C48-9C2C-C2ECBA28462B}"/>
              </a:ext>
            </a:extLst>
          </p:cNvPr>
          <p:cNvSpPr>
            <a:spLocks noGrp="1"/>
          </p:cNvSpPr>
          <p:nvPr>
            <p:ph idx="1"/>
          </p:nvPr>
        </p:nvSpPr>
        <p:spPr>
          <a:xfrm>
            <a:off x="1484779" y="1363186"/>
            <a:ext cx="10382101" cy="3878263"/>
          </a:xfrm>
        </p:spPr>
        <p:txBody>
          <a:bodyPr>
            <a:normAutofit/>
          </a:bodyPr>
          <a:lstStyle/>
          <a:p>
            <a:pPr lvl="1"/>
            <a:endParaRPr lang="en-US" sz="3200" b="1" dirty="0">
              <a:latin typeface="+mj-lt"/>
            </a:endParaRPr>
          </a:p>
          <a:p>
            <a:pPr lvl="1">
              <a:lnSpc>
                <a:spcPct val="120000"/>
              </a:lnSpc>
              <a:spcBef>
                <a:spcPts val="600"/>
              </a:spcBef>
            </a:pPr>
            <a:r>
              <a:rPr lang="en-US" sz="3600" dirty="0">
                <a:latin typeface="+mj-lt"/>
              </a:rPr>
              <a:t>Recap Report Highlights</a:t>
            </a:r>
          </a:p>
          <a:p>
            <a:pPr lvl="1">
              <a:lnSpc>
                <a:spcPct val="120000"/>
              </a:lnSpc>
              <a:spcBef>
                <a:spcPts val="600"/>
              </a:spcBef>
            </a:pPr>
            <a:r>
              <a:rPr lang="en-US" sz="3600" dirty="0">
                <a:latin typeface="+mj-lt"/>
              </a:rPr>
              <a:t>Takeaways</a:t>
            </a:r>
          </a:p>
          <a:p>
            <a:pPr lvl="1">
              <a:lnSpc>
                <a:spcPct val="120000"/>
              </a:lnSpc>
              <a:spcBef>
                <a:spcPts val="600"/>
              </a:spcBef>
            </a:pPr>
            <a:r>
              <a:rPr lang="en-US" sz="3600" dirty="0">
                <a:latin typeface="+mj-lt"/>
              </a:rPr>
              <a:t>Questions for YOUR Board/Camp Committee to consider</a:t>
            </a:r>
          </a:p>
        </p:txBody>
      </p:sp>
    </p:spTree>
    <p:extLst>
      <p:ext uri="{BB962C8B-B14F-4D97-AF65-F5344CB8AC3E}">
        <p14:creationId xmlns:p14="http://schemas.microsoft.com/office/powerpoint/2010/main" val="1219674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CF0CE-71F7-B748-9EF1-A61EC5E5D1AA}"/>
              </a:ext>
            </a:extLst>
          </p:cNvPr>
          <p:cNvSpPr>
            <a:spLocks noGrp="1"/>
          </p:cNvSpPr>
          <p:nvPr>
            <p:ph type="title"/>
          </p:nvPr>
        </p:nvSpPr>
        <p:spPr/>
        <p:txBody>
          <a:bodyPr/>
          <a:lstStyle/>
          <a:p>
            <a:pPr algn="ctr"/>
            <a:r>
              <a:rPr lang="en-US" dirty="0">
                <a:latin typeface="Gill Sans MT" panose="020B0502020104020203" pitchFamily="34" charset="0"/>
              </a:rPr>
              <a:t>Who Participated</a:t>
            </a:r>
          </a:p>
        </p:txBody>
      </p:sp>
      <p:graphicFrame>
        <p:nvGraphicFramePr>
          <p:cNvPr id="8" name="Table 8">
            <a:extLst>
              <a:ext uri="{FF2B5EF4-FFF2-40B4-BE49-F238E27FC236}">
                <a16:creationId xmlns:a16="http://schemas.microsoft.com/office/drawing/2014/main" id="{74EA9236-4369-B346-BE55-1F9AD5C932CA}"/>
              </a:ext>
            </a:extLst>
          </p:cNvPr>
          <p:cNvGraphicFramePr>
            <a:graphicFrameLocks noGrp="1"/>
          </p:cNvGraphicFramePr>
          <p:nvPr>
            <p:extLst>
              <p:ext uri="{D42A27DB-BD31-4B8C-83A1-F6EECF244321}">
                <p14:modId xmlns:p14="http://schemas.microsoft.com/office/powerpoint/2010/main" val="988565786"/>
              </p:ext>
            </p:extLst>
          </p:nvPr>
        </p:nvGraphicFramePr>
        <p:xfrm>
          <a:off x="1149348" y="1803941"/>
          <a:ext cx="9893302" cy="4482557"/>
        </p:xfrm>
        <a:graphic>
          <a:graphicData uri="http://schemas.openxmlformats.org/drawingml/2006/table">
            <a:tbl>
              <a:tblPr firstRow="1" bandRow="1">
                <a:tableStyleId>{5C22544A-7EE6-4342-B048-85BDC9FD1C3A}</a:tableStyleId>
              </a:tblPr>
              <a:tblGrid>
                <a:gridCol w="4042093">
                  <a:extLst>
                    <a:ext uri="{9D8B030D-6E8A-4147-A177-3AD203B41FA5}">
                      <a16:colId xmlns:a16="http://schemas.microsoft.com/office/drawing/2014/main" val="1646226904"/>
                    </a:ext>
                  </a:extLst>
                </a:gridCol>
                <a:gridCol w="2154188">
                  <a:extLst>
                    <a:ext uri="{9D8B030D-6E8A-4147-A177-3AD203B41FA5}">
                      <a16:colId xmlns:a16="http://schemas.microsoft.com/office/drawing/2014/main" val="807369976"/>
                    </a:ext>
                  </a:extLst>
                </a:gridCol>
                <a:gridCol w="1957121">
                  <a:extLst>
                    <a:ext uri="{9D8B030D-6E8A-4147-A177-3AD203B41FA5}">
                      <a16:colId xmlns:a16="http://schemas.microsoft.com/office/drawing/2014/main" val="1745519555"/>
                    </a:ext>
                  </a:extLst>
                </a:gridCol>
                <a:gridCol w="1739900">
                  <a:extLst>
                    <a:ext uri="{9D8B030D-6E8A-4147-A177-3AD203B41FA5}">
                      <a16:colId xmlns:a16="http://schemas.microsoft.com/office/drawing/2014/main" val="1895465530"/>
                    </a:ext>
                  </a:extLst>
                </a:gridCol>
              </a:tblGrid>
              <a:tr h="915401">
                <a:tc>
                  <a:txBody>
                    <a:bodyPr/>
                    <a:lstStyle/>
                    <a:p>
                      <a:pPr algn="r"/>
                      <a:r>
                        <a:rPr lang="en-US" sz="2000" dirty="0">
                          <a:latin typeface="Gill Sans MT" panose="020B0502020104020203" pitchFamily="34" charset="0"/>
                        </a:rPr>
                        <a:t>Total Respondents</a:t>
                      </a:r>
                    </a:p>
                    <a:p>
                      <a:pPr algn="r"/>
                      <a:endParaRPr lang="en-US" sz="2000" dirty="0">
                        <a:latin typeface="Gill Sans MT" panose="020B0502020104020203" pitchFamily="34" charset="0"/>
                      </a:endParaRPr>
                    </a:p>
                  </a:txBody>
                  <a:tcPr anchor="b"/>
                </a:tc>
                <a:tc>
                  <a:txBody>
                    <a:bodyPr/>
                    <a:lstStyle/>
                    <a:p>
                      <a:pPr algn="r"/>
                      <a:r>
                        <a:rPr lang="en-US" sz="2000" dirty="0">
                          <a:latin typeface="Gill Sans MT" panose="020B0502020104020203" pitchFamily="34" charset="0"/>
                        </a:rPr>
                        <a:t>Professionals</a:t>
                      </a:r>
                    </a:p>
                  </a:txBody>
                  <a:tcPr anchor="ctr"/>
                </a:tc>
                <a:tc>
                  <a:txBody>
                    <a:bodyPr/>
                    <a:lstStyle/>
                    <a:p>
                      <a:pPr algn="r"/>
                      <a:r>
                        <a:rPr lang="en-US" sz="2000" dirty="0">
                          <a:latin typeface="Gill Sans MT" panose="020B0502020104020203" pitchFamily="34" charset="0"/>
                        </a:rPr>
                        <a:t>Volunteers</a:t>
                      </a:r>
                    </a:p>
                  </a:txBody>
                  <a:tcPr anchor="ctr"/>
                </a:tc>
                <a:tc>
                  <a:txBody>
                    <a:bodyPr/>
                    <a:lstStyle/>
                    <a:p>
                      <a:pPr algn="r"/>
                      <a:r>
                        <a:rPr lang="en-US" sz="2000" dirty="0">
                          <a:latin typeface="Gill Sans MT" panose="020B0502020104020203" pitchFamily="34" charset="0"/>
                        </a:rPr>
                        <a:t>Total</a:t>
                      </a:r>
                    </a:p>
                  </a:txBody>
                  <a:tcPr anchor="ctr"/>
                </a:tc>
                <a:extLst>
                  <a:ext uri="{0D108BD9-81ED-4DB2-BD59-A6C34878D82A}">
                    <a16:rowId xmlns:a16="http://schemas.microsoft.com/office/drawing/2014/main" val="2182820694"/>
                  </a:ext>
                </a:extLst>
              </a:tr>
              <a:tr h="530351">
                <a:tc>
                  <a:txBody>
                    <a:bodyPr/>
                    <a:lstStyle/>
                    <a:p>
                      <a:pPr algn="r"/>
                      <a:r>
                        <a:rPr lang="en-US" sz="2000" dirty="0">
                          <a:latin typeface="Gill Sans MT" panose="020B0502020104020203" pitchFamily="34" charset="0"/>
                        </a:rPr>
                        <a:t>Overnight Camps/Organizations</a:t>
                      </a:r>
                    </a:p>
                  </a:txBody>
                  <a:tcPr anchor="ctr"/>
                </a:tc>
                <a:tc>
                  <a:txBody>
                    <a:bodyPr/>
                    <a:lstStyle/>
                    <a:p>
                      <a:pPr algn="r"/>
                      <a:r>
                        <a:rPr lang="en-US" sz="2000" dirty="0">
                          <a:latin typeface="Gill Sans MT" panose="020B0502020104020203" pitchFamily="34" charset="0"/>
                        </a:rPr>
                        <a:t>96 (50%)</a:t>
                      </a:r>
                    </a:p>
                  </a:txBody>
                  <a:tcPr anchor="ctr"/>
                </a:tc>
                <a:tc>
                  <a:txBody>
                    <a:bodyPr/>
                    <a:lstStyle/>
                    <a:p>
                      <a:pPr algn="r"/>
                      <a:r>
                        <a:rPr lang="en-US" sz="2000" dirty="0">
                          <a:latin typeface="Gill Sans MT" panose="020B0502020104020203" pitchFamily="34" charset="0"/>
                        </a:rPr>
                        <a:t>52 </a:t>
                      </a:r>
                      <a:r>
                        <a:rPr lang="en-US" sz="2000" kern="1200" dirty="0">
                          <a:solidFill>
                            <a:schemeClr val="dk1"/>
                          </a:solidFill>
                          <a:latin typeface="Gill Sans MT" panose="020B0502020104020203" pitchFamily="34" charset="0"/>
                          <a:ea typeface="+mn-ea"/>
                          <a:cs typeface="+mn-cs"/>
                        </a:rPr>
                        <a:t>(27%)</a:t>
                      </a:r>
                    </a:p>
                  </a:txBody>
                  <a:tcPr anchor="ctr"/>
                </a:tc>
                <a:tc>
                  <a:txBody>
                    <a:bodyPr/>
                    <a:lstStyle/>
                    <a:p>
                      <a:pPr algn="r"/>
                      <a:r>
                        <a:rPr lang="en-US" sz="2000" dirty="0">
                          <a:latin typeface="Gill Sans MT" panose="020B0502020104020203" pitchFamily="34" charset="0"/>
                        </a:rPr>
                        <a:t>148 </a:t>
                      </a:r>
                      <a:r>
                        <a:rPr lang="en-US" sz="2000" kern="1200" dirty="0">
                          <a:solidFill>
                            <a:schemeClr val="dk1"/>
                          </a:solidFill>
                          <a:latin typeface="Gill Sans MT" panose="020B0502020104020203" pitchFamily="34" charset="0"/>
                          <a:ea typeface="+mn-ea"/>
                          <a:cs typeface="+mn-cs"/>
                        </a:rPr>
                        <a:t>(77%)</a:t>
                      </a:r>
                    </a:p>
                  </a:txBody>
                  <a:tcPr anchor="ctr"/>
                </a:tc>
                <a:extLst>
                  <a:ext uri="{0D108BD9-81ED-4DB2-BD59-A6C34878D82A}">
                    <a16:rowId xmlns:a16="http://schemas.microsoft.com/office/drawing/2014/main" val="3344084495"/>
                  </a:ext>
                </a:extLst>
              </a:tr>
              <a:tr h="530351">
                <a:tc>
                  <a:txBody>
                    <a:bodyPr/>
                    <a:lstStyle/>
                    <a:p>
                      <a:pPr algn="r"/>
                      <a:r>
                        <a:rPr lang="en-US" sz="2000" dirty="0">
                          <a:latin typeface="Gill Sans MT" panose="020B0502020104020203" pitchFamily="34" charset="0"/>
                        </a:rPr>
                        <a:t>Day Camps/Organizations</a:t>
                      </a:r>
                    </a:p>
                  </a:txBody>
                  <a:tcPr anchor="ctr"/>
                </a:tc>
                <a:tc>
                  <a:txBody>
                    <a:bodyPr/>
                    <a:lstStyle/>
                    <a:p>
                      <a:pPr algn="r"/>
                      <a:r>
                        <a:rPr lang="en-US" sz="2000" dirty="0">
                          <a:latin typeface="Gill Sans MT" panose="020B0502020104020203" pitchFamily="34" charset="0"/>
                        </a:rPr>
                        <a:t>24 </a:t>
                      </a:r>
                      <a:r>
                        <a:rPr lang="en-US" sz="2000" kern="1200" dirty="0">
                          <a:solidFill>
                            <a:schemeClr val="dk1"/>
                          </a:solidFill>
                          <a:latin typeface="Gill Sans MT" panose="020B0502020104020203" pitchFamily="34" charset="0"/>
                          <a:ea typeface="+mn-ea"/>
                          <a:cs typeface="+mn-cs"/>
                        </a:rPr>
                        <a:t>(13%)</a:t>
                      </a:r>
                    </a:p>
                  </a:txBody>
                  <a:tcPr anchor="ctr"/>
                </a:tc>
                <a:tc>
                  <a:txBody>
                    <a:bodyPr/>
                    <a:lstStyle/>
                    <a:p>
                      <a:pPr algn="r"/>
                      <a:r>
                        <a:rPr lang="en-US" sz="2000" dirty="0">
                          <a:latin typeface="Gill Sans MT" panose="020B0502020104020203" pitchFamily="34" charset="0"/>
                        </a:rPr>
                        <a:t>4 </a:t>
                      </a:r>
                      <a:r>
                        <a:rPr lang="en-US" sz="2000" kern="1200" dirty="0">
                          <a:solidFill>
                            <a:schemeClr val="dk1"/>
                          </a:solidFill>
                          <a:latin typeface="Gill Sans MT" panose="020B0502020104020203" pitchFamily="34" charset="0"/>
                          <a:ea typeface="+mn-ea"/>
                          <a:cs typeface="+mn-cs"/>
                        </a:rPr>
                        <a:t>(2%)</a:t>
                      </a:r>
                    </a:p>
                  </a:txBody>
                  <a:tcPr anchor="ctr"/>
                </a:tc>
                <a:tc>
                  <a:txBody>
                    <a:bodyPr/>
                    <a:lstStyle/>
                    <a:p>
                      <a:pPr algn="r"/>
                      <a:r>
                        <a:rPr lang="en-US" sz="2000" dirty="0">
                          <a:latin typeface="Gill Sans MT" panose="020B0502020104020203" pitchFamily="34" charset="0"/>
                        </a:rPr>
                        <a:t>28 </a:t>
                      </a:r>
                      <a:r>
                        <a:rPr lang="en-US" sz="2000" kern="1200" dirty="0">
                          <a:solidFill>
                            <a:schemeClr val="dk1"/>
                          </a:solidFill>
                          <a:latin typeface="Gill Sans MT" panose="020B0502020104020203" pitchFamily="34" charset="0"/>
                          <a:ea typeface="+mn-ea"/>
                          <a:cs typeface="+mn-cs"/>
                        </a:rPr>
                        <a:t>(15%)</a:t>
                      </a:r>
                    </a:p>
                  </a:txBody>
                  <a:tcPr anchor="ctr"/>
                </a:tc>
                <a:extLst>
                  <a:ext uri="{0D108BD9-81ED-4DB2-BD59-A6C34878D82A}">
                    <a16:rowId xmlns:a16="http://schemas.microsoft.com/office/drawing/2014/main" val="662294984"/>
                  </a:ext>
                </a:extLst>
              </a:tr>
              <a:tr h="915401">
                <a:tc>
                  <a:txBody>
                    <a:bodyPr/>
                    <a:lstStyle/>
                    <a:p>
                      <a:pPr algn="r"/>
                      <a:r>
                        <a:rPr lang="en-US" sz="2000" dirty="0">
                          <a:latin typeface="Gill Sans MT" panose="020B0502020104020203" pitchFamily="34" charset="0"/>
                        </a:rPr>
                        <a:t>Movements and other supporting </a:t>
                      </a:r>
                      <a:br>
                        <a:rPr lang="en-US" sz="2000" dirty="0">
                          <a:latin typeface="Gill Sans MT" panose="020B0502020104020203" pitchFamily="34" charset="0"/>
                        </a:rPr>
                      </a:br>
                      <a:r>
                        <a:rPr lang="en-US" sz="2000" dirty="0">
                          <a:latin typeface="Gill Sans MT" panose="020B0502020104020203" pitchFamily="34" charset="0"/>
                        </a:rPr>
                        <a:t>camp organizations</a:t>
                      </a:r>
                    </a:p>
                  </a:txBody>
                  <a:tcPr anchor="ctr"/>
                </a:tc>
                <a:tc>
                  <a:txBody>
                    <a:bodyPr/>
                    <a:lstStyle/>
                    <a:p>
                      <a:pPr algn="r"/>
                      <a:r>
                        <a:rPr lang="en-US" sz="2000" dirty="0">
                          <a:latin typeface="Gill Sans MT" panose="020B0502020104020203" pitchFamily="34" charset="0"/>
                        </a:rPr>
                        <a:t>9 </a:t>
                      </a:r>
                      <a:r>
                        <a:rPr lang="en-US" sz="2000" kern="1200" dirty="0">
                          <a:solidFill>
                            <a:schemeClr val="dk1"/>
                          </a:solidFill>
                          <a:latin typeface="Gill Sans MT" panose="020B0502020104020203" pitchFamily="34" charset="0"/>
                          <a:ea typeface="+mn-ea"/>
                          <a:cs typeface="+mn-cs"/>
                        </a:rPr>
                        <a:t>(5%)</a:t>
                      </a:r>
                    </a:p>
                  </a:txBody>
                  <a:tcPr anchor="ctr"/>
                </a:tc>
                <a:tc>
                  <a:txBody>
                    <a:bodyPr/>
                    <a:lstStyle/>
                    <a:p>
                      <a:pPr algn="r"/>
                      <a:r>
                        <a:rPr lang="en-US" sz="2000" dirty="0">
                          <a:latin typeface="Gill Sans MT" panose="020B0502020104020203" pitchFamily="34" charset="0"/>
                        </a:rPr>
                        <a:t>6 </a:t>
                      </a:r>
                      <a:r>
                        <a:rPr lang="en-US" sz="2000" kern="1200" dirty="0">
                          <a:solidFill>
                            <a:schemeClr val="dk1"/>
                          </a:solidFill>
                          <a:latin typeface="Gill Sans MT" panose="020B0502020104020203" pitchFamily="34" charset="0"/>
                          <a:ea typeface="+mn-ea"/>
                          <a:cs typeface="+mn-cs"/>
                        </a:rPr>
                        <a:t>(3%)</a:t>
                      </a:r>
                    </a:p>
                  </a:txBody>
                  <a:tcPr anchor="ctr"/>
                </a:tc>
                <a:tc>
                  <a:txBody>
                    <a:bodyPr/>
                    <a:lstStyle/>
                    <a:p>
                      <a:pPr algn="r"/>
                      <a:r>
                        <a:rPr lang="en-US" sz="2000" dirty="0">
                          <a:latin typeface="Gill Sans MT" panose="020B0502020104020203" pitchFamily="34" charset="0"/>
                        </a:rPr>
                        <a:t>15 </a:t>
                      </a:r>
                      <a:r>
                        <a:rPr lang="en-US" sz="2000" kern="1200" dirty="0">
                          <a:solidFill>
                            <a:schemeClr val="dk1"/>
                          </a:solidFill>
                          <a:latin typeface="Gill Sans MT" panose="020B0502020104020203" pitchFamily="34" charset="0"/>
                          <a:ea typeface="+mn-ea"/>
                          <a:cs typeface="+mn-cs"/>
                        </a:rPr>
                        <a:t>(8%)</a:t>
                      </a:r>
                    </a:p>
                  </a:txBody>
                  <a:tcPr anchor="ctr"/>
                </a:tc>
                <a:extLst>
                  <a:ext uri="{0D108BD9-81ED-4DB2-BD59-A6C34878D82A}">
                    <a16:rowId xmlns:a16="http://schemas.microsoft.com/office/drawing/2014/main" val="338662961"/>
                  </a:ext>
                </a:extLst>
              </a:tr>
              <a:tr h="530351">
                <a:tc>
                  <a:txBody>
                    <a:bodyPr/>
                    <a:lstStyle/>
                    <a:p>
                      <a:pPr algn="r"/>
                      <a:r>
                        <a:rPr lang="en-US" sz="2000" dirty="0">
                          <a:latin typeface="Gill Sans MT" panose="020B0502020104020203" pitchFamily="34" charset="0"/>
                        </a:rPr>
                        <a:t>Total</a:t>
                      </a:r>
                    </a:p>
                  </a:txBody>
                  <a:tcPr anchor="ctr"/>
                </a:tc>
                <a:tc>
                  <a:txBody>
                    <a:bodyPr/>
                    <a:lstStyle/>
                    <a:p>
                      <a:pPr algn="r"/>
                      <a:r>
                        <a:rPr lang="en-US" sz="2000" dirty="0">
                          <a:latin typeface="Gill Sans MT" panose="020B0502020104020203" pitchFamily="34" charset="0"/>
                        </a:rPr>
                        <a:t>129</a:t>
                      </a:r>
                      <a:r>
                        <a:rPr lang="en-US" sz="2000" kern="1200" dirty="0">
                          <a:solidFill>
                            <a:schemeClr val="dk1"/>
                          </a:solidFill>
                          <a:latin typeface="Gill Sans MT" panose="020B0502020104020203" pitchFamily="34" charset="0"/>
                          <a:ea typeface="+mn-ea"/>
                          <a:cs typeface="+mn-cs"/>
                        </a:rPr>
                        <a:t> (68%)</a:t>
                      </a:r>
                    </a:p>
                  </a:txBody>
                  <a:tcPr anchor="ctr"/>
                </a:tc>
                <a:tc>
                  <a:txBody>
                    <a:bodyPr/>
                    <a:lstStyle/>
                    <a:p>
                      <a:pPr algn="r"/>
                      <a:r>
                        <a:rPr lang="en-US" sz="2000" dirty="0">
                          <a:latin typeface="Gill Sans MT" panose="020B0502020104020203" pitchFamily="34" charset="0"/>
                        </a:rPr>
                        <a:t>62 </a:t>
                      </a:r>
                      <a:r>
                        <a:rPr lang="en-US" sz="2000" kern="1200" dirty="0">
                          <a:solidFill>
                            <a:schemeClr val="dk1"/>
                          </a:solidFill>
                          <a:latin typeface="Gill Sans MT" panose="020B0502020104020203" pitchFamily="34" charset="0"/>
                          <a:ea typeface="+mn-ea"/>
                          <a:cs typeface="+mn-cs"/>
                        </a:rPr>
                        <a:t>(32%)</a:t>
                      </a:r>
                    </a:p>
                  </a:txBody>
                  <a:tcPr anchor="ctr"/>
                </a:tc>
                <a:tc>
                  <a:txBody>
                    <a:bodyPr/>
                    <a:lstStyle/>
                    <a:p>
                      <a:pPr algn="r"/>
                      <a:r>
                        <a:rPr lang="en-US" sz="2000" dirty="0">
                          <a:latin typeface="Gill Sans MT" panose="020B0502020104020203" pitchFamily="34" charset="0"/>
                        </a:rPr>
                        <a:t>191 </a:t>
                      </a:r>
                      <a:r>
                        <a:rPr lang="en-US" sz="2000" kern="1200" dirty="0">
                          <a:solidFill>
                            <a:schemeClr val="dk1"/>
                          </a:solidFill>
                          <a:latin typeface="Gill Sans MT" panose="020B0502020104020203" pitchFamily="34" charset="0"/>
                          <a:ea typeface="+mn-ea"/>
                          <a:cs typeface="+mn-cs"/>
                        </a:rPr>
                        <a:t>(100%)</a:t>
                      </a:r>
                    </a:p>
                  </a:txBody>
                  <a:tcPr anchor="ctr"/>
                </a:tc>
                <a:extLst>
                  <a:ext uri="{0D108BD9-81ED-4DB2-BD59-A6C34878D82A}">
                    <a16:rowId xmlns:a16="http://schemas.microsoft.com/office/drawing/2014/main" val="4223008238"/>
                  </a:ext>
                </a:extLst>
              </a:tr>
              <a:tr h="530351">
                <a:tc>
                  <a:txBody>
                    <a:bodyPr/>
                    <a:lstStyle/>
                    <a:p>
                      <a:pPr algn="ctr"/>
                      <a:endParaRPr lang="en-US" sz="2000" dirty="0">
                        <a:latin typeface="Gill Sans MT" panose="020B0502020104020203" pitchFamily="34" charset="0"/>
                      </a:endParaRPr>
                    </a:p>
                  </a:txBody>
                  <a:tcPr anchor="ctr"/>
                </a:tc>
                <a:tc>
                  <a:txBody>
                    <a:bodyPr/>
                    <a:lstStyle/>
                    <a:p>
                      <a:pPr algn="ctr"/>
                      <a:endParaRPr lang="en-US" sz="2000" dirty="0">
                        <a:latin typeface="Gill Sans MT" panose="020B0502020104020203" pitchFamily="34" charset="0"/>
                      </a:endParaRPr>
                    </a:p>
                  </a:txBody>
                  <a:tcPr anchor="ctr"/>
                </a:tc>
                <a:tc>
                  <a:txBody>
                    <a:bodyPr/>
                    <a:lstStyle/>
                    <a:p>
                      <a:pPr algn="ctr"/>
                      <a:endParaRPr lang="en-US" sz="2000" dirty="0">
                        <a:latin typeface="Gill Sans MT" panose="020B0502020104020203" pitchFamily="34" charset="0"/>
                      </a:endParaRPr>
                    </a:p>
                  </a:txBody>
                  <a:tcPr anchor="ctr"/>
                </a:tc>
                <a:tc>
                  <a:txBody>
                    <a:bodyPr/>
                    <a:lstStyle/>
                    <a:p>
                      <a:pPr algn="ctr"/>
                      <a:endParaRPr lang="en-US" sz="2000" dirty="0">
                        <a:latin typeface="Gill Sans MT" panose="020B0502020104020203" pitchFamily="34" charset="0"/>
                      </a:endParaRPr>
                    </a:p>
                  </a:txBody>
                  <a:tcPr anchor="ctr"/>
                </a:tc>
                <a:extLst>
                  <a:ext uri="{0D108BD9-81ED-4DB2-BD59-A6C34878D82A}">
                    <a16:rowId xmlns:a16="http://schemas.microsoft.com/office/drawing/2014/main" val="3966358818"/>
                  </a:ext>
                </a:extLst>
              </a:tr>
              <a:tr h="530351">
                <a:tc gridSpan="2">
                  <a:txBody>
                    <a:bodyPr/>
                    <a:lstStyle/>
                    <a:p>
                      <a:pPr algn="ctr"/>
                      <a:r>
                        <a:rPr lang="en-US" sz="2000" dirty="0">
                          <a:latin typeface="Gill Sans MT" panose="020B0502020104020203" pitchFamily="34" charset="0"/>
                        </a:rPr>
                        <a:t>A total of 116 camping organizations responded</a:t>
                      </a:r>
                    </a:p>
                  </a:txBody>
                  <a:tcPr anchor="ctr"/>
                </a:tc>
                <a:tc hMerge="1">
                  <a:txBody>
                    <a:bodyPr/>
                    <a:lstStyle/>
                    <a:p>
                      <a:endParaRPr lang="en-US" dirty="0"/>
                    </a:p>
                  </a:txBody>
                  <a:tcPr/>
                </a:tc>
                <a:tc>
                  <a:txBody>
                    <a:bodyPr/>
                    <a:lstStyle/>
                    <a:p>
                      <a:pPr algn="ctr"/>
                      <a:endParaRPr lang="en-US" sz="2000" dirty="0">
                        <a:latin typeface="Gill Sans MT" panose="020B0502020104020203" pitchFamily="34" charset="0"/>
                      </a:endParaRPr>
                    </a:p>
                  </a:txBody>
                  <a:tcPr anchor="ctr"/>
                </a:tc>
                <a:tc>
                  <a:txBody>
                    <a:bodyPr/>
                    <a:lstStyle/>
                    <a:p>
                      <a:pPr algn="ctr"/>
                      <a:endParaRPr lang="en-US" sz="2000" dirty="0">
                        <a:latin typeface="Gill Sans MT" panose="020B0502020104020203" pitchFamily="34" charset="0"/>
                      </a:endParaRPr>
                    </a:p>
                  </a:txBody>
                  <a:tcPr anchor="ctr"/>
                </a:tc>
                <a:extLst>
                  <a:ext uri="{0D108BD9-81ED-4DB2-BD59-A6C34878D82A}">
                    <a16:rowId xmlns:a16="http://schemas.microsoft.com/office/drawing/2014/main" val="3680552964"/>
                  </a:ext>
                </a:extLst>
              </a:tr>
            </a:tbl>
          </a:graphicData>
        </a:graphic>
      </p:graphicFrame>
    </p:spTree>
    <p:extLst>
      <p:ext uri="{BB962C8B-B14F-4D97-AF65-F5344CB8AC3E}">
        <p14:creationId xmlns:p14="http://schemas.microsoft.com/office/powerpoint/2010/main" val="308846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3FC7-4C90-9042-8454-01A33ED39959}"/>
              </a:ext>
            </a:extLst>
          </p:cNvPr>
          <p:cNvSpPr>
            <a:spLocks noGrp="1"/>
          </p:cNvSpPr>
          <p:nvPr>
            <p:ph type="title"/>
          </p:nvPr>
        </p:nvSpPr>
        <p:spPr>
          <a:xfrm>
            <a:off x="1215933" y="459661"/>
            <a:ext cx="9760131" cy="1030518"/>
          </a:xfrm>
        </p:spPr>
        <p:txBody>
          <a:bodyPr>
            <a:normAutofit/>
          </a:bodyPr>
          <a:lstStyle/>
          <a:p>
            <a:pPr algn="ctr"/>
            <a:r>
              <a:rPr lang="en-US" dirty="0">
                <a:latin typeface="Gill Sans MT" panose="020B0502020104020203" pitchFamily="34" charset="0"/>
              </a:rPr>
              <a:t>Average Ratings of Trends</a:t>
            </a:r>
          </a:p>
        </p:txBody>
      </p:sp>
      <p:graphicFrame>
        <p:nvGraphicFramePr>
          <p:cNvPr id="8" name="Table 8">
            <a:extLst>
              <a:ext uri="{FF2B5EF4-FFF2-40B4-BE49-F238E27FC236}">
                <a16:creationId xmlns:a16="http://schemas.microsoft.com/office/drawing/2014/main" id="{3C202A61-0DA5-E744-AFA2-DD429A54F9AC}"/>
              </a:ext>
            </a:extLst>
          </p:cNvPr>
          <p:cNvGraphicFramePr>
            <a:graphicFrameLocks noGrp="1"/>
          </p:cNvGraphicFramePr>
          <p:nvPr>
            <p:extLst>
              <p:ext uri="{D42A27DB-BD31-4B8C-83A1-F6EECF244321}">
                <p14:modId xmlns:p14="http://schemas.microsoft.com/office/powerpoint/2010/main" val="2974020470"/>
              </p:ext>
            </p:extLst>
          </p:nvPr>
        </p:nvGraphicFramePr>
        <p:xfrm>
          <a:off x="731465" y="2100659"/>
          <a:ext cx="10729066" cy="4297680"/>
        </p:xfrm>
        <a:graphic>
          <a:graphicData uri="http://schemas.openxmlformats.org/drawingml/2006/table">
            <a:tbl>
              <a:tblPr firstRow="1" bandRow="1">
                <a:tableStyleId>{5C22544A-7EE6-4342-B048-85BDC9FD1C3A}</a:tableStyleId>
              </a:tblPr>
              <a:tblGrid>
                <a:gridCol w="757346">
                  <a:extLst>
                    <a:ext uri="{9D8B030D-6E8A-4147-A177-3AD203B41FA5}">
                      <a16:colId xmlns:a16="http://schemas.microsoft.com/office/drawing/2014/main" val="3604689366"/>
                    </a:ext>
                  </a:extLst>
                </a:gridCol>
                <a:gridCol w="8431877">
                  <a:extLst>
                    <a:ext uri="{9D8B030D-6E8A-4147-A177-3AD203B41FA5}">
                      <a16:colId xmlns:a16="http://schemas.microsoft.com/office/drawing/2014/main" val="1664721264"/>
                    </a:ext>
                  </a:extLst>
                </a:gridCol>
                <a:gridCol w="1539843">
                  <a:extLst>
                    <a:ext uri="{9D8B030D-6E8A-4147-A177-3AD203B41FA5}">
                      <a16:colId xmlns:a16="http://schemas.microsoft.com/office/drawing/2014/main" val="3279885133"/>
                    </a:ext>
                  </a:extLst>
                </a:gridCol>
              </a:tblGrid>
              <a:tr h="613064">
                <a:tc>
                  <a:txBody>
                    <a:bodyPr/>
                    <a:lstStyle/>
                    <a:p>
                      <a:pPr algn="ctr"/>
                      <a:r>
                        <a:rPr lang="en-US" dirty="0">
                          <a:latin typeface="Gill Sans MT" panose="020B0502020104020203" pitchFamily="34" charset="0"/>
                        </a:rPr>
                        <a:t>#</a:t>
                      </a:r>
                    </a:p>
                  </a:txBody>
                  <a:tcPr anchor="ctr"/>
                </a:tc>
                <a:tc>
                  <a:txBody>
                    <a:bodyPr/>
                    <a:lstStyle/>
                    <a:p>
                      <a:r>
                        <a:rPr lang="en-US" dirty="0">
                          <a:latin typeface="Gill Sans MT" panose="020B0502020104020203" pitchFamily="34" charset="0"/>
                        </a:rPr>
                        <a:t>Trend</a:t>
                      </a:r>
                    </a:p>
                  </a:txBody>
                  <a:tcPr anchor="ctr"/>
                </a:tc>
                <a:tc>
                  <a:txBody>
                    <a:bodyPr/>
                    <a:lstStyle/>
                    <a:p>
                      <a:pPr algn="ctr"/>
                      <a:r>
                        <a:rPr lang="en-US" dirty="0">
                          <a:latin typeface="Gill Sans MT" panose="020B0502020104020203" pitchFamily="34" charset="0"/>
                        </a:rPr>
                        <a:t>Average Rating</a:t>
                      </a:r>
                    </a:p>
                  </a:txBody>
                  <a:tcPr/>
                </a:tc>
                <a:extLst>
                  <a:ext uri="{0D108BD9-81ED-4DB2-BD59-A6C34878D82A}">
                    <a16:rowId xmlns:a16="http://schemas.microsoft.com/office/drawing/2014/main" val="4042279650"/>
                  </a:ext>
                </a:extLst>
              </a:tr>
              <a:tr h="355188">
                <a:tc>
                  <a:txBody>
                    <a:bodyPr/>
                    <a:lstStyle/>
                    <a:p>
                      <a:pPr algn="ctr"/>
                      <a:r>
                        <a:rPr lang="en-US" b="1" dirty="0">
                          <a:latin typeface="Gill Sans MT" panose="020B0502020104020203" pitchFamily="34" charset="0"/>
                        </a:rPr>
                        <a:t>1</a:t>
                      </a:r>
                    </a:p>
                  </a:txBody>
                  <a:tcPr/>
                </a:tc>
                <a:tc>
                  <a:txBody>
                    <a:bodyPr/>
                    <a:lstStyle/>
                    <a:p>
                      <a:r>
                        <a:rPr lang="en-US" b="1" dirty="0">
                          <a:solidFill>
                            <a:srgbClr val="7030A0"/>
                          </a:solidFill>
                          <a:latin typeface="Gill Sans MT" panose="020B0502020104020203" pitchFamily="34" charset="0"/>
                        </a:rPr>
                        <a:t>High levels of anxiety and mental health challenges amongst campers</a:t>
                      </a:r>
                    </a:p>
                  </a:txBody>
                  <a:tcPr/>
                </a:tc>
                <a:tc>
                  <a:txBody>
                    <a:bodyPr/>
                    <a:lstStyle/>
                    <a:p>
                      <a:pPr algn="ctr"/>
                      <a:r>
                        <a:rPr lang="en-US" b="1" dirty="0">
                          <a:latin typeface="Gill Sans MT" panose="020B0502020104020203" pitchFamily="34" charset="0"/>
                        </a:rPr>
                        <a:t>4.4</a:t>
                      </a:r>
                    </a:p>
                  </a:txBody>
                  <a:tcPr/>
                </a:tc>
                <a:extLst>
                  <a:ext uri="{0D108BD9-81ED-4DB2-BD59-A6C34878D82A}">
                    <a16:rowId xmlns:a16="http://schemas.microsoft.com/office/drawing/2014/main" val="294621850"/>
                  </a:ext>
                </a:extLst>
              </a:tr>
              <a:tr h="355188">
                <a:tc>
                  <a:txBody>
                    <a:bodyPr/>
                    <a:lstStyle/>
                    <a:p>
                      <a:pPr algn="ctr"/>
                      <a:r>
                        <a:rPr lang="en-US" b="1" dirty="0">
                          <a:latin typeface="Gill Sans MT" panose="020B0502020104020203" pitchFamily="34" charset="0"/>
                        </a:rPr>
                        <a:t>2</a:t>
                      </a:r>
                    </a:p>
                  </a:txBody>
                  <a:tcPr/>
                </a:tc>
                <a:tc>
                  <a:txBody>
                    <a:bodyPr/>
                    <a:lstStyle/>
                    <a:p>
                      <a:r>
                        <a:rPr lang="en-US" b="1" dirty="0">
                          <a:solidFill>
                            <a:srgbClr val="7030A0"/>
                          </a:solidFill>
                          <a:latin typeface="Gill Sans MT" panose="020B0502020104020203" pitchFamily="34" charset="0"/>
                        </a:rPr>
                        <a:t>High levels of anxiety and mental health challenges amongst summer staff</a:t>
                      </a:r>
                    </a:p>
                  </a:txBody>
                  <a:tcPr/>
                </a:tc>
                <a:tc>
                  <a:txBody>
                    <a:bodyPr/>
                    <a:lstStyle/>
                    <a:p>
                      <a:pPr algn="ctr"/>
                      <a:r>
                        <a:rPr lang="en-US" b="1" dirty="0">
                          <a:latin typeface="Gill Sans MT" panose="020B0502020104020203" pitchFamily="34" charset="0"/>
                        </a:rPr>
                        <a:t>4.3</a:t>
                      </a:r>
                    </a:p>
                  </a:txBody>
                  <a:tcPr/>
                </a:tc>
                <a:extLst>
                  <a:ext uri="{0D108BD9-81ED-4DB2-BD59-A6C34878D82A}">
                    <a16:rowId xmlns:a16="http://schemas.microsoft.com/office/drawing/2014/main" val="2773915652"/>
                  </a:ext>
                </a:extLst>
              </a:tr>
              <a:tr h="355188">
                <a:tc>
                  <a:txBody>
                    <a:bodyPr/>
                    <a:lstStyle/>
                    <a:p>
                      <a:pPr algn="ctr"/>
                      <a:r>
                        <a:rPr lang="en-US" b="1" dirty="0">
                          <a:latin typeface="Gill Sans MT" panose="020B0502020104020203" pitchFamily="34" charset="0"/>
                        </a:rPr>
                        <a:t>3</a:t>
                      </a:r>
                    </a:p>
                  </a:txBody>
                  <a:tcPr/>
                </a:tc>
                <a:tc>
                  <a:txBody>
                    <a:bodyPr/>
                    <a:lstStyle/>
                    <a:p>
                      <a:r>
                        <a:rPr lang="en-US" b="1" dirty="0">
                          <a:solidFill>
                            <a:srgbClr val="7030A0"/>
                          </a:solidFill>
                          <a:latin typeface="Gill Sans MT" panose="020B0502020104020203" pitchFamily="34" charset="0"/>
                        </a:rPr>
                        <a:t>Pressure on young adults to earn income and build their resumes</a:t>
                      </a:r>
                    </a:p>
                  </a:txBody>
                  <a:tcPr/>
                </a:tc>
                <a:tc>
                  <a:txBody>
                    <a:bodyPr/>
                    <a:lstStyle/>
                    <a:p>
                      <a:pPr algn="ctr"/>
                      <a:r>
                        <a:rPr lang="en-US" b="1" dirty="0">
                          <a:latin typeface="Gill Sans MT" panose="020B0502020104020203" pitchFamily="34" charset="0"/>
                        </a:rPr>
                        <a:t>4.2</a:t>
                      </a:r>
                    </a:p>
                  </a:txBody>
                  <a:tcPr/>
                </a:tc>
                <a:extLst>
                  <a:ext uri="{0D108BD9-81ED-4DB2-BD59-A6C34878D82A}">
                    <a16:rowId xmlns:a16="http://schemas.microsoft.com/office/drawing/2014/main" val="612662081"/>
                  </a:ext>
                </a:extLst>
              </a:tr>
              <a:tr h="355188">
                <a:tc>
                  <a:txBody>
                    <a:bodyPr/>
                    <a:lstStyle/>
                    <a:p>
                      <a:pPr algn="ctr"/>
                      <a:r>
                        <a:rPr lang="en-US" b="1" dirty="0">
                          <a:latin typeface="Gill Sans MT" panose="020B0502020104020203" pitchFamily="34" charset="0"/>
                        </a:rPr>
                        <a:t>4</a:t>
                      </a:r>
                    </a:p>
                  </a:txBody>
                  <a:tcPr/>
                </a:tc>
                <a:tc>
                  <a:txBody>
                    <a:bodyPr/>
                    <a:lstStyle/>
                    <a:p>
                      <a:r>
                        <a:rPr lang="en-US" b="1" dirty="0">
                          <a:latin typeface="Gill Sans MT" panose="020B0502020104020203" pitchFamily="34" charset="0"/>
                        </a:rPr>
                        <a:t>Continuing implications stemming from COVID-19</a:t>
                      </a:r>
                    </a:p>
                  </a:txBody>
                  <a:tcPr/>
                </a:tc>
                <a:tc>
                  <a:txBody>
                    <a:bodyPr/>
                    <a:lstStyle/>
                    <a:p>
                      <a:pPr algn="ctr"/>
                      <a:r>
                        <a:rPr lang="en-US" b="1" dirty="0">
                          <a:latin typeface="Gill Sans MT" panose="020B0502020104020203" pitchFamily="34" charset="0"/>
                        </a:rPr>
                        <a:t>3.8</a:t>
                      </a:r>
                    </a:p>
                  </a:txBody>
                  <a:tcPr/>
                </a:tc>
                <a:extLst>
                  <a:ext uri="{0D108BD9-81ED-4DB2-BD59-A6C34878D82A}">
                    <a16:rowId xmlns:a16="http://schemas.microsoft.com/office/drawing/2014/main" val="3550634531"/>
                  </a:ext>
                </a:extLst>
              </a:tr>
              <a:tr h="355188">
                <a:tc>
                  <a:txBody>
                    <a:bodyPr/>
                    <a:lstStyle/>
                    <a:p>
                      <a:pPr algn="ctr"/>
                      <a:r>
                        <a:rPr lang="en-US" b="1" dirty="0">
                          <a:latin typeface="Gill Sans MT" panose="020B0502020104020203" pitchFamily="34" charset="0"/>
                        </a:rPr>
                        <a:t>5</a:t>
                      </a:r>
                    </a:p>
                  </a:txBody>
                  <a:tcPr/>
                </a:tc>
                <a:tc>
                  <a:txBody>
                    <a:bodyPr/>
                    <a:lstStyle/>
                    <a:p>
                      <a:pPr marL="0" algn="l" defTabSz="914400" rtl="0" eaLnBrk="1" latinLnBrk="0" hangingPunct="1"/>
                      <a:r>
                        <a:rPr lang="en-US" sz="1800" b="1" kern="1200" dirty="0">
                          <a:solidFill>
                            <a:srgbClr val="7030A0"/>
                          </a:solidFill>
                          <a:latin typeface="Gill Sans MT" panose="020B0502020104020203" pitchFamily="34" charset="0"/>
                          <a:ea typeface="+mn-ea"/>
                          <a:cs typeface="+mn-cs"/>
                        </a:rPr>
                        <a:t>Competitiveness of the summer recreational and educational marketplace</a:t>
                      </a:r>
                    </a:p>
                  </a:txBody>
                  <a:tcPr/>
                </a:tc>
                <a:tc>
                  <a:txBody>
                    <a:bodyPr/>
                    <a:lstStyle/>
                    <a:p>
                      <a:pPr algn="ctr"/>
                      <a:r>
                        <a:rPr lang="en-US" b="1" dirty="0">
                          <a:latin typeface="Gill Sans MT" panose="020B0502020104020203" pitchFamily="34" charset="0"/>
                        </a:rPr>
                        <a:t>3.7</a:t>
                      </a:r>
                    </a:p>
                  </a:txBody>
                  <a:tcPr/>
                </a:tc>
                <a:extLst>
                  <a:ext uri="{0D108BD9-81ED-4DB2-BD59-A6C34878D82A}">
                    <a16:rowId xmlns:a16="http://schemas.microsoft.com/office/drawing/2014/main" val="2939503854"/>
                  </a:ext>
                </a:extLst>
              </a:tr>
              <a:tr h="355188">
                <a:tc>
                  <a:txBody>
                    <a:bodyPr/>
                    <a:lstStyle/>
                    <a:p>
                      <a:pPr algn="ctr"/>
                      <a:r>
                        <a:rPr lang="en-US" dirty="0">
                          <a:latin typeface="Gill Sans MT" panose="020B0502020104020203" pitchFamily="34" charset="0"/>
                        </a:rPr>
                        <a:t>6</a:t>
                      </a:r>
                    </a:p>
                  </a:txBody>
                  <a:tcPr/>
                </a:tc>
                <a:tc>
                  <a:txBody>
                    <a:bodyPr/>
                    <a:lstStyle/>
                    <a:p>
                      <a:pPr marL="0" algn="l" defTabSz="914400" rtl="0" eaLnBrk="1" latinLnBrk="0" hangingPunct="1"/>
                      <a:r>
                        <a:rPr lang="en-US" sz="1800" b="1" kern="1200" dirty="0">
                          <a:solidFill>
                            <a:srgbClr val="7030A0"/>
                          </a:solidFill>
                          <a:latin typeface="Gill Sans MT" panose="020B0502020104020203" pitchFamily="34" charset="0"/>
                          <a:ea typeface="+mn-ea"/>
                          <a:cs typeface="+mn-cs"/>
                        </a:rPr>
                        <a:t>Focus on diversity, equity and inclusion for LGBTQ+ people</a:t>
                      </a:r>
                    </a:p>
                  </a:txBody>
                  <a:tcPr/>
                </a:tc>
                <a:tc>
                  <a:txBody>
                    <a:bodyPr/>
                    <a:lstStyle/>
                    <a:p>
                      <a:pPr algn="ctr"/>
                      <a:r>
                        <a:rPr lang="en-US" dirty="0">
                          <a:latin typeface="Gill Sans MT" panose="020B0502020104020203" pitchFamily="34" charset="0"/>
                        </a:rPr>
                        <a:t>3.5</a:t>
                      </a:r>
                    </a:p>
                  </a:txBody>
                  <a:tcPr/>
                </a:tc>
                <a:extLst>
                  <a:ext uri="{0D108BD9-81ED-4DB2-BD59-A6C34878D82A}">
                    <a16:rowId xmlns:a16="http://schemas.microsoft.com/office/drawing/2014/main" val="1067793982"/>
                  </a:ext>
                </a:extLst>
              </a:tr>
              <a:tr h="355188">
                <a:tc>
                  <a:txBody>
                    <a:bodyPr/>
                    <a:lstStyle/>
                    <a:p>
                      <a:pPr algn="ctr"/>
                      <a:r>
                        <a:rPr lang="en-US" dirty="0">
                          <a:latin typeface="Gill Sans MT" panose="020B0502020104020203" pitchFamily="34" charset="0"/>
                        </a:rPr>
                        <a:t>7</a:t>
                      </a:r>
                    </a:p>
                  </a:txBody>
                  <a:tcPr/>
                </a:tc>
                <a:tc>
                  <a:txBody>
                    <a:bodyPr/>
                    <a:lstStyle/>
                    <a:p>
                      <a:pPr marL="0" algn="l" defTabSz="914400" rtl="0" eaLnBrk="1" latinLnBrk="0" hangingPunct="1"/>
                      <a:r>
                        <a:rPr lang="en-US" sz="1800" b="1" kern="1200" dirty="0">
                          <a:solidFill>
                            <a:srgbClr val="7030A0"/>
                          </a:solidFill>
                          <a:latin typeface="Gill Sans MT" panose="020B0502020104020203" pitchFamily="34" charset="0"/>
                          <a:ea typeface="+mn-ea"/>
                          <a:cs typeface="+mn-cs"/>
                        </a:rPr>
                        <a:t>Competition for fundraising dollars from other charities</a:t>
                      </a:r>
                    </a:p>
                  </a:txBody>
                  <a:tcPr/>
                </a:tc>
                <a:tc>
                  <a:txBody>
                    <a:bodyPr/>
                    <a:lstStyle/>
                    <a:p>
                      <a:pPr algn="ctr"/>
                      <a:r>
                        <a:rPr lang="en-US" dirty="0">
                          <a:latin typeface="Gill Sans MT" panose="020B0502020104020203" pitchFamily="34" charset="0"/>
                        </a:rPr>
                        <a:t>3.4</a:t>
                      </a:r>
                    </a:p>
                  </a:txBody>
                  <a:tcPr/>
                </a:tc>
                <a:extLst>
                  <a:ext uri="{0D108BD9-81ED-4DB2-BD59-A6C34878D82A}">
                    <a16:rowId xmlns:a16="http://schemas.microsoft.com/office/drawing/2014/main" val="3899653624"/>
                  </a:ext>
                </a:extLst>
              </a:tr>
              <a:tr h="355188">
                <a:tc>
                  <a:txBody>
                    <a:bodyPr/>
                    <a:lstStyle/>
                    <a:p>
                      <a:pPr algn="ctr"/>
                      <a:r>
                        <a:rPr lang="en-US" dirty="0">
                          <a:latin typeface="Gill Sans MT" panose="020B0502020104020203" pitchFamily="34" charset="0"/>
                        </a:rPr>
                        <a:t>8</a:t>
                      </a:r>
                    </a:p>
                  </a:txBody>
                  <a:tcPr/>
                </a:tc>
                <a:tc>
                  <a:txBody>
                    <a:bodyPr/>
                    <a:lstStyle/>
                    <a:p>
                      <a:r>
                        <a:rPr lang="en-US" dirty="0">
                          <a:latin typeface="Gill Sans MT" panose="020B0502020104020203" pitchFamily="34" charset="0"/>
                        </a:rPr>
                        <a:t>Pervasiveness of digital technology, internet, and social media</a:t>
                      </a:r>
                    </a:p>
                  </a:txBody>
                  <a:tcPr/>
                </a:tc>
                <a:tc>
                  <a:txBody>
                    <a:bodyPr/>
                    <a:lstStyle/>
                    <a:p>
                      <a:pPr algn="ctr"/>
                      <a:r>
                        <a:rPr lang="en-US" dirty="0">
                          <a:latin typeface="Gill Sans MT" panose="020B0502020104020203" pitchFamily="34" charset="0"/>
                        </a:rPr>
                        <a:t>3.4</a:t>
                      </a:r>
                    </a:p>
                  </a:txBody>
                  <a:tcPr/>
                </a:tc>
                <a:extLst>
                  <a:ext uri="{0D108BD9-81ED-4DB2-BD59-A6C34878D82A}">
                    <a16:rowId xmlns:a16="http://schemas.microsoft.com/office/drawing/2014/main" val="2609939451"/>
                  </a:ext>
                </a:extLst>
              </a:tr>
              <a:tr h="355188">
                <a:tc>
                  <a:txBody>
                    <a:bodyPr/>
                    <a:lstStyle/>
                    <a:p>
                      <a:pPr algn="ctr"/>
                      <a:r>
                        <a:rPr lang="en-US" dirty="0">
                          <a:latin typeface="Gill Sans MT" panose="020B0502020104020203" pitchFamily="34" charset="0"/>
                        </a:rPr>
                        <a:t>9</a:t>
                      </a:r>
                    </a:p>
                  </a:txBody>
                  <a:tcPr/>
                </a:tc>
                <a:tc>
                  <a:txBody>
                    <a:bodyPr/>
                    <a:lstStyle/>
                    <a:p>
                      <a:r>
                        <a:rPr lang="en-US" dirty="0">
                          <a:latin typeface="Gill Sans MT" panose="020B0502020104020203" pitchFamily="34" charset="0"/>
                        </a:rPr>
                        <a:t>Economic hardship and income and job loss</a:t>
                      </a:r>
                    </a:p>
                  </a:txBody>
                  <a:tcPr/>
                </a:tc>
                <a:tc>
                  <a:txBody>
                    <a:bodyPr/>
                    <a:lstStyle/>
                    <a:p>
                      <a:pPr algn="ctr"/>
                      <a:r>
                        <a:rPr lang="en-US" dirty="0">
                          <a:latin typeface="Gill Sans MT" panose="020B0502020104020203" pitchFamily="34" charset="0"/>
                        </a:rPr>
                        <a:t>3.4</a:t>
                      </a:r>
                    </a:p>
                  </a:txBody>
                  <a:tcPr/>
                </a:tc>
                <a:extLst>
                  <a:ext uri="{0D108BD9-81ED-4DB2-BD59-A6C34878D82A}">
                    <a16:rowId xmlns:a16="http://schemas.microsoft.com/office/drawing/2014/main" val="1907567734"/>
                  </a:ext>
                </a:extLst>
              </a:tr>
              <a:tr h="355188">
                <a:tc>
                  <a:txBody>
                    <a:bodyPr/>
                    <a:lstStyle/>
                    <a:p>
                      <a:pPr algn="ctr"/>
                      <a:r>
                        <a:rPr lang="en-US" dirty="0">
                          <a:latin typeface="Gill Sans MT" panose="020B0502020104020203" pitchFamily="34" charset="0"/>
                        </a:rPr>
                        <a:t>10</a:t>
                      </a:r>
                    </a:p>
                  </a:txBody>
                  <a:tcPr/>
                </a:tc>
                <a:tc>
                  <a:txBody>
                    <a:bodyPr/>
                    <a:lstStyle/>
                    <a:p>
                      <a:r>
                        <a:rPr lang="en-US" dirty="0">
                          <a:latin typeface="Gill Sans MT" panose="020B0502020104020203" pitchFamily="34" charset="0"/>
                        </a:rPr>
                        <a:t>Helicopter or “Snowplow” Parenting</a:t>
                      </a:r>
                    </a:p>
                  </a:txBody>
                  <a:tcPr/>
                </a:tc>
                <a:tc>
                  <a:txBody>
                    <a:bodyPr/>
                    <a:lstStyle/>
                    <a:p>
                      <a:pPr algn="ctr"/>
                      <a:r>
                        <a:rPr lang="en-US" dirty="0">
                          <a:latin typeface="Gill Sans MT" panose="020B0502020104020203" pitchFamily="34" charset="0"/>
                        </a:rPr>
                        <a:t>3.4</a:t>
                      </a:r>
                    </a:p>
                  </a:txBody>
                  <a:tcPr/>
                </a:tc>
                <a:extLst>
                  <a:ext uri="{0D108BD9-81ED-4DB2-BD59-A6C34878D82A}">
                    <a16:rowId xmlns:a16="http://schemas.microsoft.com/office/drawing/2014/main" val="3177639085"/>
                  </a:ext>
                </a:extLst>
              </a:tr>
            </a:tbl>
          </a:graphicData>
        </a:graphic>
      </p:graphicFrame>
      <p:sp>
        <p:nvSpPr>
          <p:cNvPr id="5" name="TextBox 4">
            <a:extLst>
              <a:ext uri="{FF2B5EF4-FFF2-40B4-BE49-F238E27FC236}">
                <a16:creationId xmlns:a16="http://schemas.microsoft.com/office/drawing/2014/main" id="{E894E17C-F98F-8746-AEDE-14A13B45EB0C}"/>
              </a:ext>
            </a:extLst>
          </p:cNvPr>
          <p:cNvSpPr txBox="1"/>
          <p:nvPr/>
        </p:nvSpPr>
        <p:spPr>
          <a:xfrm>
            <a:off x="411496" y="1320902"/>
            <a:ext cx="11369006" cy="338554"/>
          </a:xfrm>
          <a:prstGeom prst="rect">
            <a:avLst/>
          </a:prstGeom>
          <a:noFill/>
        </p:spPr>
        <p:txBody>
          <a:bodyPr wrap="square" rtlCol="0">
            <a:spAutoFit/>
          </a:bodyPr>
          <a:lstStyle/>
          <a:p>
            <a:r>
              <a:rPr lang="en-US" sz="1600" dirty="0">
                <a:latin typeface="Gill Sans MT" panose="020B0502020104020203" pitchFamily="34" charset="0"/>
              </a:rPr>
              <a:t>Please rate the extent to which the trend below creates significant opportunities or challenges for your camp over the next five years</a:t>
            </a:r>
          </a:p>
        </p:txBody>
      </p:sp>
      <p:sp>
        <p:nvSpPr>
          <p:cNvPr id="6" name="TextBox 5">
            <a:extLst>
              <a:ext uri="{FF2B5EF4-FFF2-40B4-BE49-F238E27FC236}">
                <a16:creationId xmlns:a16="http://schemas.microsoft.com/office/drawing/2014/main" id="{39DB84A2-E72B-2D4E-B757-1AA8F2A3DB36}"/>
              </a:ext>
            </a:extLst>
          </p:cNvPr>
          <p:cNvSpPr txBox="1"/>
          <p:nvPr/>
        </p:nvSpPr>
        <p:spPr>
          <a:xfrm>
            <a:off x="1539591" y="1634664"/>
            <a:ext cx="9112816" cy="338554"/>
          </a:xfrm>
          <a:prstGeom prst="rect">
            <a:avLst/>
          </a:prstGeom>
          <a:noFill/>
        </p:spPr>
        <p:txBody>
          <a:bodyPr wrap="none" rtlCol="0">
            <a:spAutoFit/>
          </a:bodyPr>
          <a:lstStyle/>
          <a:p>
            <a:r>
              <a:rPr lang="en-US" sz="1600" dirty="0">
                <a:latin typeface="Gill Sans MT" panose="020B0502020104020203" pitchFamily="34" charset="0"/>
              </a:rPr>
              <a:t>1- Not Significant     2-     Slightly Significant     3- Somewhat Significant     4-Significant     5- Very Significant</a:t>
            </a:r>
          </a:p>
        </p:txBody>
      </p:sp>
    </p:spTree>
    <p:extLst>
      <p:ext uri="{BB962C8B-B14F-4D97-AF65-F5344CB8AC3E}">
        <p14:creationId xmlns:p14="http://schemas.microsoft.com/office/powerpoint/2010/main" val="787114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B66DC-8048-5144-9016-2414B0452ED2}"/>
              </a:ext>
            </a:extLst>
          </p:cNvPr>
          <p:cNvSpPr>
            <a:spLocks noGrp="1"/>
          </p:cNvSpPr>
          <p:nvPr>
            <p:ph type="title"/>
          </p:nvPr>
        </p:nvSpPr>
        <p:spPr/>
        <p:txBody>
          <a:bodyPr>
            <a:normAutofit/>
          </a:bodyPr>
          <a:lstStyle/>
          <a:p>
            <a:pPr algn="ctr"/>
            <a:r>
              <a:rPr lang="en-CA" b="1" dirty="0">
                <a:solidFill>
                  <a:srgbClr val="0070C0"/>
                </a:solidFill>
                <a:latin typeface="Gill Sans MT" panose="020B0502020104020203" pitchFamily="34" charset="0"/>
              </a:rPr>
              <a:t>How Camps are Responding </a:t>
            </a:r>
            <a:br>
              <a:rPr lang="en-CA" b="1" dirty="0">
                <a:solidFill>
                  <a:srgbClr val="0070C0"/>
                </a:solidFill>
                <a:latin typeface="Gill Sans MT" panose="020B0502020104020203" pitchFamily="34" charset="0"/>
              </a:rPr>
            </a:br>
            <a:r>
              <a:rPr lang="en-CA" b="1" dirty="0">
                <a:solidFill>
                  <a:srgbClr val="0070C0"/>
                </a:solidFill>
                <a:latin typeface="Gill Sans MT" panose="020B0502020104020203" pitchFamily="34" charset="0"/>
              </a:rPr>
              <a:t>to Top Three Trends</a:t>
            </a:r>
            <a:endParaRPr lang="en-US" dirty="0">
              <a:latin typeface="Gill Sans MT" panose="020B0502020104020203" pitchFamily="34" charset="0"/>
            </a:endParaRPr>
          </a:p>
        </p:txBody>
      </p:sp>
      <p:sp>
        <p:nvSpPr>
          <p:cNvPr id="3" name="Content Placeholder 2">
            <a:extLst>
              <a:ext uri="{FF2B5EF4-FFF2-40B4-BE49-F238E27FC236}">
                <a16:creationId xmlns:a16="http://schemas.microsoft.com/office/drawing/2014/main" id="{36508507-47FC-E647-B283-D6487811600D}"/>
              </a:ext>
            </a:extLst>
          </p:cNvPr>
          <p:cNvSpPr>
            <a:spLocks noGrp="1"/>
          </p:cNvSpPr>
          <p:nvPr>
            <p:ph idx="1"/>
          </p:nvPr>
        </p:nvSpPr>
        <p:spPr>
          <a:xfrm>
            <a:off x="5025932" y="1970730"/>
            <a:ext cx="5921467" cy="4351338"/>
          </a:xfrm>
        </p:spPr>
        <p:txBody>
          <a:bodyPr>
            <a:normAutofit/>
          </a:bodyPr>
          <a:lstStyle/>
          <a:p>
            <a:endParaRPr lang="en-CA" dirty="0">
              <a:latin typeface="+mj-lt"/>
            </a:endParaRPr>
          </a:p>
          <a:p>
            <a:r>
              <a:rPr lang="en-CA" dirty="0">
                <a:latin typeface="+mj-lt"/>
              </a:rPr>
              <a:t>How would you describe your camp’s response to this trend?</a:t>
            </a:r>
          </a:p>
          <a:p>
            <a:r>
              <a:rPr lang="en-CA" dirty="0">
                <a:latin typeface="+mj-lt"/>
              </a:rPr>
              <a:t>What solutions or approaches </a:t>
            </a:r>
            <a:br>
              <a:rPr lang="en-CA" dirty="0">
                <a:latin typeface="+mj-lt"/>
              </a:rPr>
            </a:br>
            <a:r>
              <a:rPr lang="en-CA" dirty="0">
                <a:latin typeface="+mj-lt"/>
              </a:rPr>
              <a:t>have you found to be successful </a:t>
            </a:r>
            <a:br>
              <a:rPr lang="en-CA" dirty="0">
                <a:latin typeface="+mj-lt"/>
              </a:rPr>
            </a:br>
            <a:r>
              <a:rPr lang="en-CA" dirty="0">
                <a:latin typeface="+mj-lt"/>
              </a:rPr>
              <a:t>(or promising to consider) in responding to the following trend?</a:t>
            </a:r>
          </a:p>
          <a:p>
            <a:endParaRPr lang="en-CA" dirty="0">
              <a:latin typeface="+mj-lt"/>
            </a:endParaRPr>
          </a:p>
          <a:p>
            <a:endParaRPr lang="en-US" dirty="0">
              <a:latin typeface="+mj-lt"/>
            </a:endParaRPr>
          </a:p>
        </p:txBody>
      </p:sp>
      <p:pic>
        <p:nvPicPr>
          <p:cNvPr id="8" name="Picture 7">
            <a:extLst>
              <a:ext uri="{FF2B5EF4-FFF2-40B4-BE49-F238E27FC236}">
                <a16:creationId xmlns:a16="http://schemas.microsoft.com/office/drawing/2014/main" id="{E2187540-839D-4C4D-AFE0-9646FE0CF73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rot="21201702">
            <a:off x="1306722" y="2152726"/>
            <a:ext cx="3366879" cy="3762299"/>
          </a:xfrm>
          <a:prstGeom prst="rect">
            <a:avLst/>
          </a:prstGeom>
        </p:spPr>
      </p:pic>
    </p:spTree>
    <p:extLst>
      <p:ext uri="{BB962C8B-B14F-4D97-AF65-F5344CB8AC3E}">
        <p14:creationId xmlns:p14="http://schemas.microsoft.com/office/powerpoint/2010/main" val="3850219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itting on a log looking out over a valley&#10;&#10;Description automatically generated with low confidence">
            <a:extLst>
              <a:ext uri="{FF2B5EF4-FFF2-40B4-BE49-F238E27FC236}">
                <a16:creationId xmlns:a16="http://schemas.microsoft.com/office/drawing/2014/main" id="{58D3B50F-A028-4D51-B5FA-5D1393E23DA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2114105"/>
            <a:ext cx="12192000" cy="5576366"/>
          </a:xfrm>
          <a:prstGeom prst="rect">
            <a:avLst/>
          </a:prstGeom>
        </p:spPr>
      </p:pic>
      <p:sp>
        <p:nvSpPr>
          <p:cNvPr id="10" name="Title 1">
            <a:extLst>
              <a:ext uri="{FF2B5EF4-FFF2-40B4-BE49-F238E27FC236}">
                <a16:creationId xmlns:a16="http://schemas.microsoft.com/office/drawing/2014/main" id="{5FB13369-0733-48C0-8F75-DCA6B4745C97}"/>
              </a:ext>
            </a:extLst>
          </p:cNvPr>
          <p:cNvSpPr>
            <a:spLocks noGrp="1"/>
          </p:cNvSpPr>
          <p:nvPr>
            <p:ph type="title" idx="4294967295"/>
          </p:nvPr>
        </p:nvSpPr>
        <p:spPr>
          <a:xfrm>
            <a:off x="0" y="34925"/>
            <a:ext cx="12192000" cy="1325563"/>
          </a:xfrm>
        </p:spPr>
        <p:txBody>
          <a:bodyPr>
            <a:normAutofit/>
          </a:bodyPr>
          <a:lstStyle/>
          <a:p>
            <a:pPr algn="ctr"/>
            <a:r>
              <a:rPr lang="en-US" sz="4000" b="1" dirty="0">
                <a:solidFill>
                  <a:schemeClr val="bg1"/>
                </a:solidFill>
                <a:latin typeface="Gill Sans MT" panose="020B0502020104020203" pitchFamily="34" charset="0"/>
              </a:rPr>
              <a:t>MENTAL HEALTH OF CAMPERS and STAFF</a:t>
            </a:r>
          </a:p>
        </p:txBody>
      </p:sp>
    </p:spTree>
    <p:extLst>
      <p:ext uri="{BB962C8B-B14F-4D97-AF65-F5344CB8AC3E}">
        <p14:creationId xmlns:p14="http://schemas.microsoft.com/office/powerpoint/2010/main" val="1902673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F774C-FA2B-D84F-AB88-2FECB0E2ECA8}"/>
              </a:ext>
            </a:extLst>
          </p:cNvPr>
          <p:cNvSpPr>
            <a:spLocks noGrp="1"/>
          </p:cNvSpPr>
          <p:nvPr>
            <p:ph type="title"/>
          </p:nvPr>
        </p:nvSpPr>
        <p:spPr/>
        <p:txBody>
          <a:bodyPr>
            <a:normAutofit/>
          </a:bodyPr>
          <a:lstStyle/>
          <a:p>
            <a:r>
              <a:rPr lang="en-US" sz="4000" b="1" dirty="0">
                <a:solidFill>
                  <a:srgbClr val="0070C0"/>
                </a:solidFill>
                <a:latin typeface="Gill Sans MT" panose="020B0502020104020203" pitchFamily="34" charset="0"/>
              </a:rPr>
              <a:t>MENTAL HEALTH OF </a:t>
            </a:r>
            <a:br>
              <a:rPr lang="en-US" sz="4000" b="1" dirty="0">
                <a:solidFill>
                  <a:srgbClr val="0070C0"/>
                </a:solidFill>
                <a:latin typeface="Gill Sans MT" panose="020B0502020104020203" pitchFamily="34" charset="0"/>
              </a:rPr>
            </a:br>
            <a:r>
              <a:rPr lang="en-US" sz="4000" b="1" dirty="0">
                <a:solidFill>
                  <a:srgbClr val="0070C0"/>
                </a:solidFill>
                <a:latin typeface="Gill Sans MT" panose="020B0502020104020203" pitchFamily="34" charset="0"/>
              </a:rPr>
              <a:t>CAMPERS and STAFF</a:t>
            </a:r>
          </a:p>
        </p:txBody>
      </p:sp>
      <p:sp>
        <p:nvSpPr>
          <p:cNvPr id="3" name="Content Placeholder 2">
            <a:extLst>
              <a:ext uri="{FF2B5EF4-FFF2-40B4-BE49-F238E27FC236}">
                <a16:creationId xmlns:a16="http://schemas.microsoft.com/office/drawing/2014/main" id="{D2BF3339-BD76-C94F-95CD-F4F2226F6FC1}"/>
              </a:ext>
            </a:extLst>
          </p:cNvPr>
          <p:cNvSpPr>
            <a:spLocks noGrp="1"/>
          </p:cNvSpPr>
          <p:nvPr>
            <p:ph idx="1"/>
          </p:nvPr>
        </p:nvSpPr>
        <p:spPr/>
        <p:txBody>
          <a:bodyPr>
            <a:normAutofit/>
          </a:bodyPr>
          <a:lstStyle/>
          <a:p>
            <a:pPr marL="0" indent="0">
              <a:buNone/>
            </a:pPr>
            <a:r>
              <a:rPr lang="en-US" b="1" dirty="0">
                <a:latin typeface="+mj-lt"/>
              </a:rPr>
              <a:t>Solutions implemented or considered</a:t>
            </a:r>
          </a:p>
          <a:p>
            <a:pPr lvl="1"/>
            <a:r>
              <a:rPr lang="en-US" dirty="0">
                <a:latin typeface="+mj-lt"/>
              </a:rPr>
              <a:t>Hire mental health professionals for campers: MESH experts, therapists, psychologists, wellness staff, etc.</a:t>
            </a:r>
          </a:p>
          <a:p>
            <a:pPr lvl="1"/>
            <a:r>
              <a:rPr lang="en-US" dirty="0">
                <a:latin typeface="+mj-lt"/>
              </a:rPr>
              <a:t>Facilitate camper remote access to campers’ own therapists</a:t>
            </a:r>
          </a:p>
          <a:p>
            <a:pPr lvl="1"/>
            <a:r>
              <a:rPr lang="en-US" dirty="0">
                <a:latin typeface="+mj-lt"/>
              </a:rPr>
              <a:t>Strengthened pre-camp screening/info collection, during camp check in and follow up</a:t>
            </a:r>
          </a:p>
          <a:p>
            <a:pPr lvl="1"/>
            <a:r>
              <a:rPr lang="en-US" dirty="0">
                <a:latin typeface="+mj-lt"/>
              </a:rPr>
              <a:t>Increased training for senior and other staff</a:t>
            </a:r>
          </a:p>
          <a:p>
            <a:pPr marL="457200" lvl="1" indent="0">
              <a:buNone/>
            </a:pPr>
            <a:endParaRPr lang="en-US" dirty="0">
              <a:latin typeface="+mj-lt"/>
            </a:endParaRPr>
          </a:p>
          <a:p>
            <a:pPr lvl="1"/>
            <a:r>
              <a:rPr lang="en-US" dirty="0">
                <a:latin typeface="+mj-lt"/>
              </a:rPr>
              <a:t>Secure mental health specialized support for staff</a:t>
            </a:r>
          </a:p>
          <a:p>
            <a:pPr lvl="1"/>
            <a:r>
              <a:rPr lang="en-US" dirty="0">
                <a:latin typeface="+mj-lt"/>
              </a:rPr>
              <a:t>Enhance staff well-being, e.g., hours, programming</a:t>
            </a:r>
          </a:p>
        </p:txBody>
      </p:sp>
    </p:spTree>
    <p:extLst>
      <p:ext uri="{BB962C8B-B14F-4D97-AF65-F5344CB8AC3E}">
        <p14:creationId xmlns:p14="http://schemas.microsoft.com/office/powerpoint/2010/main" val="2384623751"/>
      </p:ext>
    </p:extLst>
  </p:cSld>
  <p:clrMapOvr>
    <a:masterClrMapping/>
  </p:clrMapOvr>
</p:sld>
</file>

<file path=ppt/theme/theme1.xml><?xml version="1.0" encoding="utf-8"?>
<a:theme xmlns:a="http://schemas.openxmlformats.org/drawingml/2006/main" name="Office Theme">
  <a:themeElements>
    <a:clrScheme name="JCamp 180 Colors">
      <a:dk1>
        <a:sysClr val="windowText" lastClr="000000"/>
      </a:dk1>
      <a:lt1>
        <a:sysClr val="window" lastClr="FFFFFF"/>
      </a:lt1>
      <a:dk2>
        <a:srgbClr val="591F00"/>
      </a:dk2>
      <a:lt2>
        <a:srgbClr val="EDE7DD"/>
      </a:lt2>
      <a:accent1>
        <a:srgbClr val="007CC3"/>
      </a:accent1>
      <a:accent2>
        <a:srgbClr val="591F00"/>
      </a:accent2>
      <a:accent3>
        <a:srgbClr val="F15D22"/>
      </a:accent3>
      <a:accent4>
        <a:srgbClr val="E5B53B"/>
      </a:accent4>
      <a:accent5>
        <a:srgbClr val="88746A"/>
      </a:accent5>
      <a:accent6>
        <a:srgbClr val="EDE7DD"/>
      </a:accent6>
      <a:hlink>
        <a:srgbClr val="F15D22"/>
      </a:hlink>
      <a:folHlink>
        <a:srgbClr val="88746A"/>
      </a:folHlink>
    </a:clrScheme>
    <a:fontScheme name="JCamp 180 Fonts">
      <a:majorFont>
        <a:latin typeface="Gill Sans MT"/>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6955</TotalTime>
  <Words>2632</Words>
  <Application>Microsoft Office PowerPoint</Application>
  <PresentationFormat>Widescreen</PresentationFormat>
  <Paragraphs>256</Paragraphs>
  <Slides>20</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Cambria</vt:lpstr>
      <vt:lpstr>Gill Sans MT</vt:lpstr>
      <vt:lpstr>times new roman</vt:lpstr>
      <vt:lpstr>Office Theme</vt:lpstr>
      <vt:lpstr>2021 Jewish Camp Insights </vt:lpstr>
      <vt:lpstr>Camp Board Discussion Tool</vt:lpstr>
      <vt:lpstr>WHY A JCAMP 180 TRENDS SURVEY</vt:lpstr>
      <vt:lpstr>AGENDA FOR TODAY’S SESSION</vt:lpstr>
      <vt:lpstr>Who Participated</vt:lpstr>
      <vt:lpstr>Average Ratings of Trends</vt:lpstr>
      <vt:lpstr>How Camps are Responding  to Top Three Trends</vt:lpstr>
      <vt:lpstr>MENTAL HEALTH OF CAMPERS and STAFF</vt:lpstr>
      <vt:lpstr>MENTAL HEALTH OF  CAMPERS and STAFF</vt:lpstr>
      <vt:lpstr>PRESSURES ON YOUNG ADULTS TO EARN INCOME AND BUILD THEIR RESUMES</vt:lpstr>
      <vt:lpstr>PRESSURES ON YOUNG ADULTS TO EARN INCOME AND BUILD THEIR RESUMES</vt:lpstr>
      <vt:lpstr>PowerPoint Presentation</vt:lpstr>
      <vt:lpstr>PowerPoint Presentation</vt:lpstr>
      <vt:lpstr>PowerPoint Presentation</vt:lpstr>
      <vt:lpstr>PowerPoint Presentation</vt:lpstr>
      <vt:lpstr>PowerPoint Presentation</vt:lpstr>
      <vt:lpstr>PowerPoint Presentation</vt:lpstr>
      <vt:lpstr>Board Discussion: Questions to Consider for OUR Camp</vt:lpstr>
      <vt:lpstr>Board Discussion: Other Considerations for OUR Camp</vt:lpstr>
      <vt:lpstr>Questions or Feedback on this Tool? 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Jillian Farrell</dc:creator>
  <cp:lastModifiedBy>Kevin Martone</cp:lastModifiedBy>
  <cp:revision>50</cp:revision>
  <cp:lastPrinted>2022-02-07T02:15:08Z</cp:lastPrinted>
  <dcterms:created xsi:type="dcterms:W3CDTF">2022-01-14T20:43:55Z</dcterms:created>
  <dcterms:modified xsi:type="dcterms:W3CDTF">2022-04-18T18:45:14Z</dcterms:modified>
</cp:coreProperties>
</file>