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636" r:id="rId3"/>
    <p:sldId id="754" r:id="rId4"/>
    <p:sldId id="724" r:id="rId5"/>
    <p:sldId id="757" r:id="rId6"/>
    <p:sldId id="725" r:id="rId7"/>
    <p:sldId id="723" r:id="rId8"/>
    <p:sldId id="786" r:id="rId9"/>
    <p:sldId id="794" r:id="rId10"/>
    <p:sldId id="797" r:id="rId11"/>
    <p:sldId id="812" r:id="rId12"/>
    <p:sldId id="814" r:id="rId13"/>
    <p:sldId id="815" r:id="rId14"/>
    <p:sldId id="813" r:id="rId15"/>
    <p:sldId id="816" r:id="rId16"/>
    <p:sldId id="818" r:id="rId17"/>
    <p:sldId id="821" r:id="rId18"/>
    <p:sldId id="817" r:id="rId19"/>
    <p:sldId id="755" r:id="rId20"/>
    <p:sldId id="799" r:id="rId21"/>
    <p:sldId id="800" r:id="rId22"/>
    <p:sldId id="801" r:id="rId23"/>
    <p:sldId id="803" r:id="rId24"/>
    <p:sldId id="805" r:id="rId25"/>
    <p:sldId id="807" r:id="rId26"/>
    <p:sldId id="809" r:id="rId27"/>
    <p:sldId id="810" r:id="rId28"/>
    <p:sldId id="819" r:id="rId29"/>
    <p:sldId id="820" r:id="rId30"/>
    <p:sldId id="796" r:id="rId31"/>
    <p:sldId id="707" r:id="rId32"/>
    <p:sldId id="710" r:id="rId3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1B2"/>
    <a:srgbClr val="FF66FF"/>
    <a:srgbClr val="00FFFF"/>
    <a:srgbClr val="CC99FF"/>
    <a:srgbClr val="FFFF99"/>
    <a:srgbClr val="C9CACC"/>
    <a:srgbClr val="B95B22"/>
    <a:srgbClr val="007B78"/>
    <a:srgbClr val="5782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88" autoAdjust="0"/>
    <p:restoredTop sz="88330" autoAdjust="0"/>
  </p:normalViewPr>
  <p:slideViewPr>
    <p:cSldViewPr snapToObjects="1">
      <p:cViewPr varScale="1">
        <p:scale>
          <a:sx n="66" d="100"/>
          <a:sy n="66" d="100"/>
        </p:scale>
        <p:origin x="462" y="60"/>
      </p:cViewPr>
      <p:guideLst/>
    </p:cSldViewPr>
  </p:slideViewPr>
  <p:outlineViewPr>
    <p:cViewPr>
      <p:scale>
        <a:sx n="33" d="100"/>
        <a:sy n="33" d="100"/>
      </p:scale>
      <p:origin x="258" y="110250"/>
    </p:cViewPr>
  </p:outlineViewPr>
  <p:notesTextViewPr>
    <p:cViewPr>
      <p:scale>
        <a:sx n="100" d="100"/>
        <a:sy n="100" d="100"/>
      </p:scale>
      <p:origin x="0" y="0"/>
    </p:cViewPr>
  </p:notesTextViewPr>
  <p:sorterViewPr>
    <p:cViewPr>
      <p:scale>
        <a:sx n="90" d="100"/>
        <a:sy n="90" d="100"/>
      </p:scale>
      <p:origin x="0" y="-654"/>
    </p:cViewPr>
  </p:sorterViewPr>
  <p:notesViewPr>
    <p:cSldViewPr snapToObjects="1">
      <p:cViewPr varScale="1">
        <p:scale>
          <a:sx n="54" d="100"/>
          <a:sy n="54" d="100"/>
        </p:scale>
        <p:origin x="282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745C79-D4C2-46F1-8A4D-0A6C95C8664D}"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301A126C-FD2C-4C9C-9C64-20D52E6EE33E}">
      <dgm:prSet phldrT="[Text]"/>
      <dgm:spPr/>
      <dgm:t>
        <a:bodyPr/>
        <a:lstStyle/>
        <a:p>
          <a:r>
            <a:rPr lang="en-US" dirty="0" smtClean="0"/>
            <a:t>Petty Cash</a:t>
          </a:r>
          <a:endParaRPr lang="en-US" dirty="0"/>
        </a:p>
      </dgm:t>
    </dgm:pt>
    <dgm:pt modelId="{A5E5E9D4-348C-4421-9CF1-4BC3127D60EB}" type="parTrans" cxnId="{CEBECDE9-162C-4D9B-A71A-C2AF3261932C}">
      <dgm:prSet/>
      <dgm:spPr/>
      <dgm:t>
        <a:bodyPr/>
        <a:lstStyle/>
        <a:p>
          <a:endParaRPr lang="en-US"/>
        </a:p>
      </dgm:t>
    </dgm:pt>
    <dgm:pt modelId="{F5720FB0-37F1-4B44-A773-E099CE0B0E52}" type="sibTrans" cxnId="{CEBECDE9-162C-4D9B-A71A-C2AF3261932C}">
      <dgm:prSet/>
      <dgm:spPr/>
      <dgm:t>
        <a:bodyPr/>
        <a:lstStyle/>
        <a:p>
          <a:endParaRPr lang="en-US"/>
        </a:p>
      </dgm:t>
    </dgm:pt>
    <dgm:pt modelId="{C0D3C87E-7D1E-4FC5-B4CF-8B408131267C}">
      <dgm:prSet phldrT="[Text]"/>
      <dgm:spPr/>
      <dgm:t>
        <a:bodyPr/>
        <a:lstStyle/>
        <a:p>
          <a:r>
            <a:rPr lang="en-US" dirty="0" smtClean="0"/>
            <a:t>Payroll</a:t>
          </a:r>
          <a:endParaRPr lang="en-US" dirty="0"/>
        </a:p>
      </dgm:t>
    </dgm:pt>
    <dgm:pt modelId="{027AA8CD-9F54-446D-8A82-4D56891B7876}" type="parTrans" cxnId="{53E02C03-575A-4B93-82BA-8E18DC4C3BB9}">
      <dgm:prSet/>
      <dgm:spPr/>
      <dgm:t>
        <a:bodyPr/>
        <a:lstStyle/>
        <a:p>
          <a:endParaRPr lang="en-US"/>
        </a:p>
      </dgm:t>
    </dgm:pt>
    <dgm:pt modelId="{1258731F-E60E-4069-943A-8F17A3311DA1}" type="sibTrans" cxnId="{53E02C03-575A-4B93-82BA-8E18DC4C3BB9}">
      <dgm:prSet/>
      <dgm:spPr/>
      <dgm:t>
        <a:bodyPr/>
        <a:lstStyle/>
        <a:p>
          <a:endParaRPr lang="en-US"/>
        </a:p>
      </dgm:t>
    </dgm:pt>
    <dgm:pt modelId="{4DB307A4-6CA4-4106-BB3E-F7442093C285}">
      <dgm:prSet phldrT="[Text]"/>
      <dgm:spPr/>
      <dgm:t>
        <a:bodyPr/>
        <a:lstStyle/>
        <a:p>
          <a:r>
            <a:rPr lang="en-US" dirty="0" smtClean="0"/>
            <a:t>A/P</a:t>
          </a:r>
          <a:endParaRPr lang="en-US" dirty="0"/>
        </a:p>
      </dgm:t>
    </dgm:pt>
    <dgm:pt modelId="{90424B23-3BA4-45E3-884D-7E375AFDDEB4}" type="parTrans" cxnId="{35747224-2FD4-4941-AA27-1B66A9B5F845}">
      <dgm:prSet/>
      <dgm:spPr/>
      <dgm:t>
        <a:bodyPr/>
        <a:lstStyle/>
        <a:p>
          <a:endParaRPr lang="en-US"/>
        </a:p>
      </dgm:t>
    </dgm:pt>
    <dgm:pt modelId="{9199E271-1265-4EE8-9753-E4BC9D7B9BF4}" type="sibTrans" cxnId="{35747224-2FD4-4941-AA27-1B66A9B5F845}">
      <dgm:prSet/>
      <dgm:spPr/>
      <dgm:t>
        <a:bodyPr/>
        <a:lstStyle/>
        <a:p>
          <a:endParaRPr lang="en-US"/>
        </a:p>
      </dgm:t>
    </dgm:pt>
    <dgm:pt modelId="{7A5694EA-CF12-4E39-A309-83B437BF1D4A}">
      <dgm:prSet phldrT="[Text]"/>
      <dgm:spPr/>
      <dgm:t>
        <a:bodyPr/>
        <a:lstStyle/>
        <a:p>
          <a:r>
            <a:rPr lang="en-US" b="1" i="1" dirty="0" smtClean="0"/>
            <a:t>Design Policies, Procedures &amp; Controls to mitigate risk</a:t>
          </a:r>
          <a:endParaRPr lang="en-US" b="1" i="1" dirty="0"/>
        </a:p>
      </dgm:t>
    </dgm:pt>
    <dgm:pt modelId="{BBCFAFDD-C25E-45CD-AEFD-A33F10FBC67D}" type="parTrans" cxnId="{7896E22C-4242-4F43-9E6D-008192E7C6DF}">
      <dgm:prSet/>
      <dgm:spPr/>
      <dgm:t>
        <a:bodyPr/>
        <a:lstStyle/>
        <a:p>
          <a:endParaRPr lang="en-US"/>
        </a:p>
      </dgm:t>
    </dgm:pt>
    <dgm:pt modelId="{EF2E2907-DD59-4DEC-8EDF-182F1833A4B3}" type="sibTrans" cxnId="{7896E22C-4242-4F43-9E6D-008192E7C6DF}">
      <dgm:prSet/>
      <dgm:spPr/>
      <dgm:t>
        <a:bodyPr/>
        <a:lstStyle/>
        <a:p>
          <a:endParaRPr lang="en-US"/>
        </a:p>
      </dgm:t>
    </dgm:pt>
    <dgm:pt modelId="{CE3C6705-42EC-4734-B1E1-6BE16C8C92F7}" type="pres">
      <dgm:prSet presAssocID="{14745C79-D4C2-46F1-8A4D-0A6C95C8664D}" presName="Name0" presStyleCnt="0">
        <dgm:presLayoutVars>
          <dgm:chMax val="4"/>
          <dgm:resizeHandles val="exact"/>
        </dgm:presLayoutVars>
      </dgm:prSet>
      <dgm:spPr/>
    </dgm:pt>
    <dgm:pt modelId="{295DDBA5-0B9A-4254-998A-BFFCE9734B0C}" type="pres">
      <dgm:prSet presAssocID="{14745C79-D4C2-46F1-8A4D-0A6C95C8664D}" presName="ellipse" presStyleLbl="trBgShp" presStyleIdx="0" presStyleCnt="1"/>
      <dgm:spPr/>
    </dgm:pt>
    <dgm:pt modelId="{0EE021EC-2C76-4A56-A6B2-7B3A174BC026}" type="pres">
      <dgm:prSet presAssocID="{14745C79-D4C2-46F1-8A4D-0A6C95C8664D}" presName="arrow1" presStyleLbl="fgShp" presStyleIdx="0" presStyleCnt="1"/>
      <dgm:spPr/>
    </dgm:pt>
    <dgm:pt modelId="{C277B655-3FA5-4CB1-B746-4B8F80D91303}" type="pres">
      <dgm:prSet presAssocID="{14745C79-D4C2-46F1-8A4D-0A6C95C8664D}" presName="rectangle" presStyleLbl="revTx" presStyleIdx="0" presStyleCnt="1" custScaleX="230000">
        <dgm:presLayoutVars>
          <dgm:bulletEnabled val="1"/>
        </dgm:presLayoutVars>
      </dgm:prSet>
      <dgm:spPr/>
      <dgm:t>
        <a:bodyPr/>
        <a:lstStyle/>
        <a:p>
          <a:endParaRPr lang="en-US"/>
        </a:p>
      </dgm:t>
    </dgm:pt>
    <dgm:pt modelId="{C63C4C51-27FF-439E-A9D3-084D310856C8}" type="pres">
      <dgm:prSet presAssocID="{C0D3C87E-7D1E-4FC5-B4CF-8B408131267C}" presName="item1" presStyleLbl="node1" presStyleIdx="0" presStyleCnt="3">
        <dgm:presLayoutVars>
          <dgm:bulletEnabled val="1"/>
        </dgm:presLayoutVars>
      </dgm:prSet>
      <dgm:spPr/>
      <dgm:t>
        <a:bodyPr/>
        <a:lstStyle/>
        <a:p>
          <a:endParaRPr lang="en-US"/>
        </a:p>
      </dgm:t>
    </dgm:pt>
    <dgm:pt modelId="{5F3A0A1C-C1AF-47E0-A0B2-8DC105EFE2B6}" type="pres">
      <dgm:prSet presAssocID="{4DB307A4-6CA4-4106-BB3E-F7442093C285}" presName="item2" presStyleLbl="node1" presStyleIdx="1" presStyleCnt="3">
        <dgm:presLayoutVars>
          <dgm:bulletEnabled val="1"/>
        </dgm:presLayoutVars>
      </dgm:prSet>
      <dgm:spPr/>
    </dgm:pt>
    <dgm:pt modelId="{1A17B3A9-F54C-4992-A1C6-30D8A908FAD3}" type="pres">
      <dgm:prSet presAssocID="{7A5694EA-CF12-4E39-A309-83B437BF1D4A}" presName="item3" presStyleLbl="node1" presStyleIdx="2" presStyleCnt="3">
        <dgm:presLayoutVars>
          <dgm:bulletEnabled val="1"/>
        </dgm:presLayoutVars>
      </dgm:prSet>
      <dgm:spPr/>
      <dgm:t>
        <a:bodyPr/>
        <a:lstStyle/>
        <a:p>
          <a:endParaRPr lang="en-US"/>
        </a:p>
      </dgm:t>
    </dgm:pt>
    <dgm:pt modelId="{80567A8A-536D-4281-AF68-9B37FFC6CB85}" type="pres">
      <dgm:prSet presAssocID="{14745C79-D4C2-46F1-8A4D-0A6C95C8664D}" presName="funnel" presStyleLbl="trAlignAcc1" presStyleIdx="0" presStyleCnt="1"/>
      <dgm:spPr/>
    </dgm:pt>
  </dgm:ptLst>
  <dgm:cxnLst>
    <dgm:cxn modelId="{35747224-2FD4-4941-AA27-1B66A9B5F845}" srcId="{14745C79-D4C2-46F1-8A4D-0A6C95C8664D}" destId="{4DB307A4-6CA4-4106-BB3E-F7442093C285}" srcOrd="2" destOrd="0" parTransId="{90424B23-3BA4-45E3-884D-7E375AFDDEB4}" sibTransId="{9199E271-1265-4EE8-9753-E4BC9D7B9BF4}"/>
    <dgm:cxn modelId="{6E1A27A7-DCB1-45E6-BBA9-5010A72DB462}" type="presOf" srcId="{7A5694EA-CF12-4E39-A309-83B437BF1D4A}" destId="{C277B655-3FA5-4CB1-B746-4B8F80D91303}" srcOrd="0" destOrd="0" presId="urn:microsoft.com/office/officeart/2005/8/layout/funnel1"/>
    <dgm:cxn modelId="{81E80D11-D74C-4E98-BE2A-05FF32056951}" type="presOf" srcId="{C0D3C87E-7D1E-4FC5-B4CF-8B408131267C}" destId="{5F3A0A1C-C1AF-47E0-A0B2-8DC105EFE2B6}" srcOrd="0" destOrd="0" presId="urn:microsoft.com/office/officeart/2005/8/layout/funnel1"/>
    <dgm:cxn modelId="{A814AD7B-00ED-47AF-95CD-1C244000C1BC}" type="presOf" srcId="{14745C79-D4C2-46F1-8A4D-0A6C95C8664D}" destId="{CE3C6705-42EC-4734-B1E1-6BE16C8C92F7}" srcOrd="0" destOrd="0" presId="urn:microsoft.com/office/officeart/2005/8/layout/funnel1"/>
    <dgm:cxn modelId="{CEBECDE9-162C-4D9B-A71A-C2AF3261932C}" srcId="{14745C79-D4C2-46F1-8A4D-0A6C95C8664D}" destId="{301A126C-FD2C-4C9C-9C64-20D52E6EE33E}" srcOrd="0" destOrd="0" parTransId="{A5E5E9D4-348C-4421-9CF1-4BC3127D60EB}" sibTransId="{F5720FB0-37F1-4B44-A773-E099CE0B0E52}"/>
    <dgm:cxn modelId="{295ED142-15CE-4D99-9496-9D804C83CA19}" type="presOf" srcId="{4DB307A4-6CA4-4106-BB3E-F7442093C285}" destId="{C63C4C51-27FF-439E-A9D3-084D310856C8}" srcOrd="0" destOrd="0" presId="urn:microsoft.com/office/officeart/2005/8/layout/funnel1"/>
    <dgm:cxn modelId="{7896E22C-4242-4F43-9E6D-008192E7C6DF}" srcId="{14745C79-D4C2-46F1-8A4D-0A6C95C8664D}" destId="{7A5694EA-CF12-4E39-A309-83B437BF1D4A}" srcOrd="3" destOrd="0" parTransId="{BBCFAFDD-C25E-45CD-AEFD-A33F10FBC67D}" sibTransId="{EF2E2907-DD59-4DEC-8EDF-182F1833A4B3}"/>
    <dgm:cxn modelId="{A950EA2F-0449-4DAB-8B59-AEC16A20AC09}" type="presOf" srcId="{301A126C-FD2C-4C9C-9C64-20D52E6EE33E}" destId="{1A17B3A9-F54C-4992-A1C6-30D8A908FAD3}" srcOrd="0" destOrd="0" presId="urn:microsoft.com/office/officeart/2005/8/layout/funnel1"/>
    <dgm:cxn modelId="{53E02C03-575A-4B93-82BA-8E18DC4C3BB9}" srcId="{14745C79-D4C2-46F1-8A4D-0A6C95C8664D}" destId="{C0D3C87E-7D1E-4FC5-B4CF-8B408131267C}" srcOrd="1" destOrd="0" parTransId="{027AA8CD-9F54-446D-8A82-4D56891B7876}" sibTransId="{1258731F-E60E-4069-943A-8F17A3311DA1}"/>
    <dgm:cxn modelId="{C57A1D88-0E8D-4454-95AF-A57B868308FC}" type="presParOf" srcId="{CE3C6705-42EC-4734-B1E1-6BE16C8C92F7}" destId="{295DDBA5-0B9A-4254-998A-BFFCE9734B0C}" srcOrd="0" destOrd="0" presId="urn:microsoft.com/office/officeart/2005/8/layout/funnel1"/>
    <dgm:cxn modelId="{86267E29-B88E-4E52-8654-C2C9B503A0D8}" type="presParOf" srcId="{CE3C6705-42EC-4734-B1E1-6BE16C8C92F7}" destId="{0EE021EC-2C76-4A56-A6B2-7B3A174BC026}" srcOrd="1" destOrd="0" presId="urn:microsoft.com/office/officeart/2005/8/layout/funnel1"/>
    <dgm:cxn modelId="{8B5DA8AB-0E08-4410-BF80-F804B9371E90}" type="presParOf" srcId="{CE3C6705-42EC-4734-B1E1-6BE16C8C92F7}" destId="{C277B655-3FA5-4CB1-B746-4B8F80D91303}" srcOrd="2" destOrd="0" presId="urn:microsoft.com/office/officeart/2005/8/layout/funnel1"/>
    <dgm:cxn modelId="{1C8CCD42-CB7D-4E56-9977-9D2238CF5017}" type="presParOf" srcId="{CE3C6705-42EC-4734-B1E1-6BE16C8C92F7}" destId="{C63C4C51-27FF-439E-A9D3-084D310856C8}" srcOrd="3" destOrd="0" presId="urn:microsoft.com/office/officeart/2005/8/layout/funnel1"/>
    <dgm:cxn modelId="{5903BC22-8030-4257-B4F7-04D91A9D90E2}" type="presParOf" srcId="{CE3C6705-42EC-4734-B1E1-6BE16C8C92F7}" destId="{5F3A0A1C-C1AF-47E0-A0B2-8DC105EFE2B6}" srcOrd="4" destOrd="0" presId="urn:microsoft.com/office/officeart/2005/8/layout/funnel1"/>
    <dgm:cxn modelId="{D49CFE1A-4F9E-40A0-BD1E-31E188BC4554}" type="presParOf" srcId="{CE3C6705-42EC-4734-B1E1-6BE16C8C92F7}" destId="{1A17B3A9-F54C-4992-A1C6-30D8A908FAD3}" srcOrd="5" destOrd="0" presId="urn:microsoft.com/office/officeart/2005/8/layout/funnel1"/>
    <dgm:cxn modelId="{6930BF71-3DFB-4EA7-9DE8-2C7D0AF6DE6E}" type="presParOf" srcId="{CE3C6705-42EC-4734-B1E1-6BE16C8C92F7}" destId="{80567A8A-536D-4281-AF68-9B37FFC6CB8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839158-5A45-4EFF-8285-CCB90F9D0C1E}" type="doc">
      <dgm:prSet loTypeId="urn:microsoft.com/office/officeart/2009/layout/ReverseList" loCatId="relationship" qsTypeId="urn:microsoft.com/office/officeart/2005/8/quickstyle/3d2" qsCatId="3D" csTypeId="urn:microsoft.com/office/officeart/2005/8/colors/accent1_2" csCatId="accent1" phldr="1"/>
      <dgm:spPr/>
      <dgm:t>
        <a:bodyPr/>
        <a:lstStyle/>
        <a:p>
          <a:endParaRPr lang="en-US"/>
        </a:p>
      </dgm:t>
    </dgm:pt>
    <dgm:pt modelId="{F2A3BA2F-BCBB-4D8D-A44F-46D415ECDEB3}">
      <dgm:prSet phldrT="[Text]"/>
      <dgm:spPr/>
      <dgm:t>
        <a:bodyPr/>
        <a:lstStyle/>
        <a:p>
          <a:r>
            <a:rPr lang="en-US" dirty="0" smtClean="0"/>
            <a:t>Policy</a:t>
          </a:r>
          <a:endParaRPr lang="en-US" dirty="0"/>
        </a:p>
      </dgm:t>
    </dgm:pt>
    <dgm:pt modelId="{CB8AAEBB-7BC3-4169-886D-4E659FB9C289}" type="parTrans" cxnId="{3B50ED0B-32C6-47E0-B299-F511E557C3C3}">
      <dgm:prSet/>
      <dgm:spPr/>
      <dgm:t>
        <a:bodyPr/>
        <a:lstStyle/>
        <a:p>
          <a:endParaRPr lang="en-US"/>
        </a:p>
      </dgm:t>
    </dgm:pt>
    <dgm:pt modelId="{39737506-A5A3-439A-BF11-84BA47E14B15}" type="sibTrans" cxnId="{3B50ED0B-32C6-47E0-B299-F511E557C3C3}">
      <dgm:prSet/>
      <dgm:spPr/>
      <dgm:t>
        <a:bodyPr/>
        <a:lstStyle/>
        <a:p>
          <a:endParaRPr lang="en-US"/>
        </a:p>
      </dgm:t>
    </dgm:pt>
    <dgm:pt modelId="{2242994E-B0D5-4D3C-9F6C-107B57FBB368}">
      <dgm:prSet phldrT="[Text]"/>
      <dgm:spPr/>
      <dgm:t>
        <a:bodyPr/>
        <a:lstStyle/>
        <a:p>
          <a:r>
            <a:rPr lang="en-US" dirty="0" smtClean="0"/>
            <a:t>Procedure</a:t>
          </a:r>
          <a:endParaRPr lang="en-US" dirty="0"/>
        </a:p>
      </dgm:t>
    </dgm:pt>
    <dgm:pt modelId="{BCC0F651-EF05-4F92-905B-92E63105356A}" type="parTrans" cxnId="{81F4B122-3C1F-4C4D-A811-FF06D806C023}">
      <dgm:prSet/>
      <dgm:spPr/>
      <dgm:t>
        <a:bodyPr/>
        <a:lstStyle/>
        <a:p>
          <a:endParaRPr lang="en-US"/>
        </a:p>
      </dgm:t>
    </dgm:pt>
    <dgm:pt modelId="{8EE0B222-326C-4F89-9451-8ED81F456EBA}" type="sibTrans" cxnId="{81F4B122-3C1F-4C4D-A811-FF06D806C023}">
      <dgm:prSet/>
      <dgm:spPr/>
      <dgm:t>
        <a:bodyPr/>
        <a:lstStyle/>
        <a:p>
          <a:endParaRPr lang="en-US"/>
        </a:p>
      </dgm:t>
    </dgm:pt>
    <dgm:pt modelId="{BA171854-1E47-4B2F-B8E3-60CDF06B7841}">
      <dgm:prSet phldrT="[Text]"/>
      <dgm:spPr/>
      <dgm:t>
        <a:bodyPr/>
        <a:lstStyle/>
        <a:p>
          <a:r>
            <a:rPr lang="en-US" dirty="0" smtClean="0"/>
            <a:t>Spending policy limiting camp management approval to $10,000 </a:t>
          </a:r>
          <a:endParaRPr lang="en-US" dirty="0"/>
        </a:p>
      </dgm:t>
    </dgm:pt>
    <dgm:pt modelId="{17F1D280-D43C-46B3-8EFE-B9FD01480DF9}" type="parTrans" cxnId="{46B6BA84-7E6A-4865-9833-594EAC5A27FC}">
      <dgm:prSet/>
      <dgm:spPr/>
      <dgm:t>
        <a:bodyPr/>
        <a:lstStyle/>
        <a:p>
          <a:endParaRPr lang="en-US"/>
        </a:p>
      </dgm:t>
    </dgm:pt>
    <dgm:pt modelId="{C9040185-6FA0-4C58-BE5F-6E27AF40508A}" type="sibTrans" cxnId="{46B6BA84-7E6A-4865-9833-594EAC5A27FC}">
      <dgm:prSet/>
      <dgm:spPr/>
      <dgm:t>
        <a:bodyPr/>
        <a:lstStyle/>
        <a:p>
          <a:endParaRPr lang="en-US"/>
        </a:p>
      </dgm:t>
    </dgm:pt>
    <dgm:pt modelId="{E203AD89-0B11-4116-BAD8-6B57BB2CCACA}">
      <dgm:prSet phldrT="[Text]"/>
      <dgm:spPr/>
      <dgm:t>
        <a:bodyPr/>
        <a:lstStyle/>
        <a:p>
          <a:r>
            <a:rPr lang="en-US" dirty="0" smtClean="0"/>
            <a:t>Dual approval required for invoices over $10,000 prior to being entered into A/P</a:t>
          </a:r>
        </a:p>
        <a:p>
          <a:endParaRPr lang="en-US" dirty="0"/>
        </a:p>
      </dgm:t>
    </dgm:pt>
    <dgm:pt modelId="{5FD9B56B-9084-4F04-AE11-9D40294A6F67}" type="parTrans" cxnId="{5057EC69-16C4-454E-BACA-25CEFB358B73}">
      <dgm:prSet/>
      <dgm:spPr/>
      <dgm:t>
        <a:bodyPr/>
        <a:lstStyle/>
        <a:p>
          <a:endParaRPr lang="en-US"/>
        </a:p>
      </dgm:t>
    </dgm:pt>
    <dgm:pt modelId="{539017EA-279B-4696-A83A-7A865BBB7250}" type="sibTrans" cxnId="{5057EC69-16C4-454E-BACA-25CEFB358B73}">
      <dgm:prSet/>
      <dgm:spPr/>
      <dgm:t>
        <a:bodyPr/>
        <a:lstStyle/>
        <a:p>
          <a:endParaRPr lang="en-US"/>
        </a:p>
      </dgm:t>
    </dgm:pt>
    <dgm:pt modelId="{D3FB785E-C6F3-4EF2-92B8-C7B053EF8D5B}" type="pres">
      <dgm:prSet presAssocID="{61839158-5A45-4EFF-8285-CCB90F9D0C1E}" presName="Name0" presStyleCnt="0">
        <dgm:presLayoutVars>
          <dgm:chMax val="2"/>
          <dgm:chPref val="2"/>
          <dgm:animLvl val="lvl"/>
        </dgm:presLayoutVars>
      </dgm:prSet>
      <dgm:spPr/>
    </dgm:pt>
    <dgm:pt modelId="{1EDCF1EA-8943-477A-A2DE-12B64688D46F}" type="pres">
      <dgm:prSet presAssocID="{61839158-5A45-4EFF-8285-CCB90F9D0C1E}" presName="LeftText" presStyleLbl="revTx" presStyleIdx="0" presStyleCnt="0">
        <dgm:presLayoutVars>
          <dgm:bulletEnabled val="1"/>
        </dgm:presLayoutVars>
      </dgm:prSet>
      <dgm:spPr/>
      <dgm:t>
        <a:bodyPr/>
        <a:lstStyle/>
        <a:p>
          <a:endParaRPr lang="en-US"/>
        </a:p>
      </dgm:t>
    </dgm:pt>
    <dgm:pt modelId="{3BFA1FEA-DBF0-470F-BDA4-4CD24669E459}" type="pres">
      <dgm:prSet presAssocID="{61839158-5A45-4EFF-8285-CCB90F9D0C1E}" presName="LeftNode" presStyleLbl="bgImgPlace1" presStyleIdx="0" presStyleCnt="2">
        <dgm:presLayoutVars>
          <dgm:chMax val="2"/>
          <dgm:chPref val="2"/>
        </dgm:presLayoutVars>
      </dgm:prSet>
      <dgm:spPr/>
      <dgm:t>
        <a:bodyPr/>
        <a:lstStyle/>
        <a:p>
          <a:endParaRPr lang="en-US"/>
        </a:p>
      </dgm:t>
    </dgm:pt>
    <dgm:pt modelId="{23B55130-E020-44D0-8773-FCC125C8CC8C}" type="pres">
      <dgm:prSet presAssocID="{61839158-5A45-4EFF-8285-CCB90F9D0C1E}" presName="RightText" presStyleLbl="revTx" presStyleIdx="0" presStyleCnt="0">
        <dgm:presLayoutVars>
          <dgm:bulletEnabled val="1"/>
        </dgm:presLayoutVars>
      </dgm:prSet>
      <dgm:spPr/>
      <dgm:t>
        <a:bodyPr/>
        <a:lstStyle/>
        <a:p>
          <a:endParaRPr lang="en-US"/>
        </a:p>
      </dgm:t>
    </dgm:pt>
    <dgm:pt modelId="{C3389AA7-6529-4C1B-92E5-E601C15AE0D6}" type="pres">
      <dgm:prSet presAssocID="{61839158-5A45-4EFF-8285-CCB90F9D0C1E}" presName="RightNode" presStyleLbl="bgImgPlace1" presStyleIdx="1" presStyleCnt="2">
        <dgm:presLayoutVars>
          <dgm:chMax val="0"/>
          <dgm:chPref val="0"/>
        </dgm:presLayoutVars>
      </dgm:prSet>
      <dgm:spPr/>
      <dgm:t>
        <a:bodyPr/>
        <a:lstStyle/>
        <a:p>
          <a:endParaRPr lang="en-US"/>
        </a:p>
      </dgm:t>
    </dgm:pt>
    <dgm:pt modelId="{233F1D43-BEE1-411D-87C0-01D7F067FD3C}" type="pres">
      <dgm:prSet presAssocID="{61839158-5A45-4EFF-8285-CCB90F9D0C1E}" presName="TopArrow" presStyleLbl="node1" presStyleIdx="0" presStyleCnt="2"/>
      <dgm:spPr/>
    </dgm:pt>
    <dgm:pt modelId="{15E621F1-B382-4C17-A73A-927D4C6B29E9}" type="pres">
      <dgm:prSet presAssocID="{61839158-5A45-4EFF-8285-CCB90F9D0C1E}" presName="BottomArrow" presStyleLbl="node1" presStyleIdx="1" presStyleCnt="2"/>
      <dgm:spPr/>
    </dgm:pt>
  </dgm:ptLst>
  <dgm:cxnLst>
    <dgm:cxn modelId="{DC9BE81A-E7FA-443A-B93B-317F9CCA1813}" type="presOf" srcId="{E203AD89-0B11-4116-BAD8-6B57BB2CCACA}" destId="{23B55130-E020-44D0-8773-FCC125C8CC8C}" srcOrd="0" destOrd="1" presId="urn:microsoft.com/office/officeart/2009/layout/ReverseList"/>
    <dgm:cxn modelId="{A1B2C77E-39BB-40F4-A1E7-F5E9B13B9097}" type="presOf" srcId="{BA171854-1E47-4B2F-B8E3-60CDF06B7841}" destId="{1EDCF1EA-8943-477A-A2DE-12B64688D46F}" srcOrd="0" destOrd="1" presId="urn:microsoft.com/office/officeart/2009/layout/ReverseList"/>
    <dgm:cxn modelId="{6EA599D6-BE4A-4C92-AD37-24A1102A27F2}" type="presOf" srcId="{2242994E-B0D5-4D3C-9F6C-107B57FBB368}" destId="{23B55130-E020-44D0-8773-FCC125C8CC8C}" srcOrd="0" destOrd="0" presId="urn:microsoft.com/office/officeart/2009/layout/ReverseList"/>
    <dgm:cxn modelId="{88CFDF35-9123-4009-BDA9-F6D088F36480}" type="presOf" srcId="{F2A3BA2F-BCBB-4D8D-A44F-46D415ECDEB3}" destId="{1EDCF1EA-8943-477A-A2DE-12B64688D46F}" srcOrd="0" destOrd="0" presId="urn:microsoft.com/office/officeart/2009/layout/ReverseList"/>
    <dgm:cxn modelId="{35B261AE-6C4E-4C5A-8BFD-C8C3DE36B8AC}" type="presOf" srcId="{F2A3BA2F-BCBB-4D8D-A44F-46D415ECDEB3}" destId="{3BFA1FEA-DBF0-470F-BDA4-4CD24669E459}" srcOrd="1" destOrd="0" presId="urn:microsoft.com/office/officeart/2009/layout/ReverseList"/>
    <dgm:cxn modelId="{3B50ED0B-32C6-47E0-B299-F511E557C3C3}" srcId="{61839158-5A45-4EFF-8285-CCB90F9D0C1E}" destId="{F2A3BA2F-BCBB-4D8D-A44F-46D415ECDEB3}" srcOrd="0" destOrd="0" parTransId="{CB8AAEBB-7BC3-4169-886D-4E659FB9C289}" sibTransId="{39737506-A5A3-439A-BF11-84BA47E14B15}"/>
    <dgm:cxn modelId="{5057EC69-16C4-454E-BACA-25CEFB358B73}" srcId="{2242994E-B0D5-4D3C-9F6C-107B57FBB368}" destId="{E203AD89-0B11-4116-BAD8-6B57BB2CCACA}" srcOrd="0" destOrd="0" parTransId="{5FD9B56B-9084-4F04-AE11-9D40294A6F67}" sibTransId="{539017EA-279B-4696-A83A-7A865BBB7250}"/>
    <dgm:cxn modelId="{B8280F0B-4410-46CF-A02D-02B9E86483C3}" type="presOf" srcId="{2242994E-B0D5-4D3C-9F6C-107B57FBB368}" destId="{C3389AA7-6529-4C1B-92E5-E601C15AE0D6}" srcOrd="1" destOrd="0" presId="urn:microsoft.com/office/officeart/2009/layout/ReverseList"/>
    <dgm:cxn modelId="{7C3446BF-9432-4853-B860-E7538B7E7165}" type="presOf" srcId="{E203AD89-0B11-4116-BAD8-6B57BB2CCACA}" destId="{C3389AA7-6529-4C1B-92E5-E601C15AE0D6}" srcOrd="1" destOrd="1" presId="urn:microsoft.com/office/officeart/2009/layout/ReverseList"/>
    <dgm:cxn modelId="{46B6BA84-7E6A-4865-9833-594EAC5A27FC}" srcId="{F2A3BA2F-BCBB-4D8D-A44F-46D415ECDEB3}" destId="{BA171854-1E47-4B2F-B8E3-60CDF06B7841}" srcOrd="0" destOrd="0" parTransId="{17F1D280-D43C-46B3-8EFE-B9FD01480DF9}" sibTransId="{C9040185-6FA0-4C58-BE5F-6E27AF40508A}"/>
    <dgm:cxn modelId="{CCA6189A-5E73-4841-8671-04A31AFB7630}" type="presOf" srcId="{BA171854-1E47-4B2F-B8E3-60CDF06B7841}" destId="{3BFA1FEA-DBF0-470F-BDA4-4CD24669E459}" srcOrd="1" destOrd="1" presId="urn:microsoft.com/office/officeart/2009/layout/ReverseList"/>
    <dgm:cxn modelId="{81F4B122-3C1F-4C4D-A811-FF06D806C023}" srcId="{61839158-5A45-4EFF-8285-CCB90F9D0C1E}" destId="{2242994E-B0D5-4D3C-9F6C-107B57FBB368}" srcOrd="1" destOrd="0" parTransId="{BCC0F651-EF05-4F92-905B-92E63105356A}" sibTransId="{8EE0B222-326C-4F89-9451-8ED81F456EBA}"/>
    <dgm:cxn modelId="{B0C0A831-EB87-4C1D-B31A-DBB255808643}" type="presOf" srcId="{61839158-5A45-4EFF-8285-CCB90F9D0C1E}" destId="{D3FB785E-C6F3-4EF2-92B8-C7B053EF8D5B}" srcOrd="0" destOrd="0" presId="urn:microsoft.com/office/officeart/2009/layout/ReverseList"/>
    <dgm:cxn modelId="{9B2B475F-D1F1-4DC4-8368-5F45B7B4FDB2}" type="presParOf" srcId="{D3FB785E-C6F3-4EF2-92B8-C7B053EF8D5B}" destId="{1EDCF1EA-8943-477A-A2DE-12B64688D46F}" srcOrd="0" destOrd="0" presId="urn:microsoft.com/office/officeart/2009/layout/ReverseList"/>
    <dgm:cxn modelId="{D5AD5E6F-6073-4A0E-B64E-AAF101736F93}" type="presParOf" srcId="{D3FB785E-C6F3-4EF2-92B8-C7B053EF8D5B}" destId="{3BFA1FEA-DBF0-470F-BDA4-4CD24669E459}" srcOrd="1" destOrd="0" presId="urn:microsoft.com/office/officeart/2009/layout/ReverseList"/>
    <dgm:cxn modelId="{A00B1CE2-E235-4269-9675-F95B47A5CE96}" type="presParOf" srcId="{D3FB785E-C6F3-4EF2-92B8-C7B053EF8D5B}" destId="{23B55130-E020-44D0-8773-FCC125C8CC8C}" srcOrd="2" destOrd="0" presId="urn:microsoft.com/office/officeart/2009/layout/ReverseList"/>
    <dgm:cxn modelId="{584617A6-2575-4291-944C-B71A86E8A736}" type="presParOf" srcId="{D3FB785E-C6F3-4EF2-92B8-C7B053EF8D5B}" destId="{C3389AA7-6529-4C1B-92E5-E601C15AE0D6}" srcOrd="3" destOrd="0" presId="urn:microsoft.com/office/officeart/2009/layout/ReverseList"/>
    <dgm:cxn modelId="{FBA7E5C7-4665-4382-9332-1836BFEBB85C}" type="presParOf" srcId="{D3FB785E-C6F3-4EF2-92B8-C7B053EF8D5B}" destId="{233F1D43-BEE1-411D-87C0-01D7F067FD3C}" srcOrd="4" destOrd="0" presId="urn:microsoft.com/office/officeart/2009/layout/ReverseList"/>
    <dgm:cxn modelId="{6672769C-5887-4B2B-ABDB-1BEB257A10B6}" type="presParOf" srcId="{D3FB785E-C6F3-4EF2-92B8-C7B053EF8D5B}" destId="{15E621F1-B382-4C17-A73A-927D4C6B29E9}"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4917B2-A1AD-4F41-B67D-516880928BE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748506C-421E-4555-93AD-70E486ECA83D}">
      <dgm:prSet phldrT="[Text]"/>
      <dgm:spPr/>
      <dgm:t>
        <a:bodyPr/>
        <a:lstStyle/>
        <a:p>
          <a:r>
            <a:rPr lang="en-US" dirty="0" smtClean="0"/>
            <a:t>Cash Receipts &amp; Revenue</a:t>
          </a:r>
          <a:endParaRPr lang="en-US" dirty="0"/>
        </a:p>
      </dgm:t>
    </dgm:pt>
    <dgm:pt modelId="{C8084881-FEAE-44C6-8E1A-0CDA15C8F3DC}" type="parTrans" cxnId="{D7FA92DE-79E2-445C-9E54-9C5E91D2E880}">
      <dgm:prSet/>
      <dgm:spPr/>
      <dgm:t>
        <a:bodyPr/>
        <a:lstStyle/>
        <a:p>
          <a:endParaRPr lang="en-US"/>
        </a:p>
      </dgm:t>
    </dgm:pt>
    <dgm:pt modelId="{3C547D3C-F449-47D0-97BF-10F32DF58F1B}" type="sibTrans" cxnId="{D7FA92DE-79E2-445C-9E54-9C5E91D2E880}">
      <dgm:prSet/>
      <dgm:spPr/>
      <dgm:t>
        <a:bodyPr/>
        <a:lstStyle/>
        <a:p>
          <a:endParaRPr lang="en-US"/>
        </a:p>
      </dgm:t>
    </dgm:pt>
    <dgm:pt modelId="{A692E0B7-74DA-415D-9830-598D8047C1A1}">
      <dgm:prSet phldrT="[Text]"/>
      <dgm:spPr/>
      <dgm:t>
        <a:bodyPr/>
        <a:lstStyle/>
        <a:p>
          <a:r>
            <a:rPr lang="en-US" dirty="0" smtClean="0"/>
            <a:t>Cash Disbursements &amp; Expenses</a:t>
          </a:r>
          <a:endParaRPr lang="en-US" dirty="0"/>
        </a:p>
      </dgm:t>
    </dgm:pt>
    <dgm:pt modelId="{A26D7A30-D47B-48DA-8B47-0B5122F950F0}" type="parTrans" cxnId="{775C32CB-E5A3-42B0-AC9B-179121540657}">
      <dgm:prSet/>
      <dgm:spPr/>
      <dgm:t>
        <a:bodyPr/>
        <a:lstStyle/>
        <a:p>
          <a:endParaRPr lang="en-US"/>
        </a:p>
      </dgm:t>
    </dgm:pt>
    <dgm:pt modelId="{16A1BE48-D4C2-422F-A34C-AABD3ACC5C84}" type="sibTrans" cxnId="{775C32CB-E5A3-42B0-AC9B-179121540657}">
      <dgm:prSet/>
      <dgm:spPr/>
      <dgm:t>
        <a:bodyPr/>
        <a:lstStyle/>
        <a:p>
          <a:endParaRPr lang="en-US"/>
        </a:p>
      </dgm:t>
    </dgm:pt>
    <dgm:pt modelId="{87CC95A2-14C9-4C58-B7A8-A0E311E95A69}">
      <dgm:prSet phldrT="[Text]"/>
      <dgm:spPr/>
      <dgm:t>
        <a:bodyPr/>
        <a:lstStyle/>
        <a:p>
          <a:r>
            <a:rPr lang="en-US" dirty="0" smtClean="0"/>
            <a:t>Payroll</a:t>
          </a:r>
          <a:endParaRPr lang="en-US" dirty="0"/>
        </a:p>
      </dgm:t>
    </dgm:pt>
    <dgm:pt modelId="{FF6F6FFE-970E-4FE6-9CD3-99EB034613F1}" type="parTrans" cxnId="{32B7B6D0-093C-41DE-9654-F13B48D8825C}">
      <dgm:prSet/>
      <dgm:spPr/>
      <dgm:t>
        <a:bodyPr/>
        <a:lstStyle/>
        <a:p>
          <a:endParaRPr lang="en-US"/>
        </a:p>
      </dgm:t>
    </dgm:pt>
    <dgm:pt modelId="{A1A0FDE4-79D4-4761-BE1E-45656AEC2425}" type="sibTrans" cxnId="{32B7B6D0-093C-41DE-9654-F13B48D8825C}">
      <dgm:prSet/>
      <dgm:spPr/>
      <dgm:t>
        <a:bodyPr/>
        <a:lstStyle/>
        <a:p>
          <a:endParaRPr lang="en-US"/>
        </a:p>
      </dgm:t>
    </dgm:pt>
    <dgm:pt modelId="{F0796841-3BC3-46DE-A389-FF97D2BF7A37}">
      <dgm:prSet phldrT="[Text]"/>
      <dgm:spPr/>
      <dgm:t>
        <a:bodyPr/>
        <a:lstStyle/>
        <a:p>
          <a:r>
            <a:rPr lang="en-US" dirty="0" smtClean="0"/>
            <a:t>All cash is timely deposited</a:t>
          </a:r>
          <a:endParaRPr lang="en-US" dirty="0"/>
        </a:p>
      </dgm:t>
    </dgm:pt>
    <dgm:pt modelId="{77ED7DEF-18C2-45A3-B996-40F7CC514F03}" type="parTrans" cxnId="{86CC30F4-BF22-4CAC-9229-E42CF2963BE1}">
      <dgm:prSet/>
      <dgm:spPr/>
      <dgm:t>
        <a:bodyPr/>
        <a:lstStyle/>
        <a:p>
          <a:endParaRPr lang="en-US"/>
        </a:p>
      </dgm:t>
    </dgm:pt>
    <dgm:pt modelId="{4041ED5D-F0CD-43D5-9FB3-8FA6CD8FB77B}" type="sibTrans" cxnId="{86CC30F4-BF22-4CAC-9229-E42CF2963BE1}">
      <dgm:prSet/>
      <dgm:spPr/>
      <dgm:t>
        <a:bodyPr/>
        <a:lstStyle/>
        <a:p>
          <a:endParaRPr lang="en-US"/>
        </a:p>
      </dgm:t>
    </dgm:pt>
    <dgm:pt modelId="{5F3E48B2-173B-41E6-AF29-8FB0A75359EC}">
      <dgm:prSet phldrT="[Text]"/>
      <dgm:spPr/>
      <dgm:t>
        <a:bodyPr/>
        <a:lstStyle/>
        <a:p>
          <a:r>
            <a:rPr lang="en-US" dirty="0" smtClean="0"/>
            <a:t>Revenue is properly recorded, including pledges receivable and considering donor restrictions</a:t>
          </a:r>
          <a:endParaRPr lang="en-US" dirty="0"/>
        </a:p>
      </dgm:t>
    </dgm:pt>
    <dgm:pt modelId="{A319F0CA-FD07-418E-87F6-98000995D6B4}" type="parTrans" cxnId="{F648E121-5C4C-407E-937F-2E24C6D012C8}">
      <dgm:prSet/>
      <dgm:spPr/>
      <dgm:t>
        <a:bodyPr/>
        <a:lstStyle/>
        <a:p>
          <a:endParaRPr lang="en-US"/>
        </a:p>
      </dgm:t>
    </dgm:pt>
    <dgm:pt modelId="{DF70E122-F2C8-4F3F-B64B-23FBAA717E58}" type="sibTrans" cxnId="{F648E121-5C4C-407E-937F-2E24C6D012C8}">
      <dgm:prSet/>
      <dgm:spPr/>
      <dgm:t>
        <a:bodyPr/>
        <a:lstStyle/>
        <a:p>
          <a:endParaRPr lang="en-US"/>
        </a:p>
      </dgm:t>
    </dgm:pt>
    <dgm:pt modelId="{7840763B-6B87-4E1A-9646-846A90D38A8F}">
      <dgm:prSet phldrT="[Text]"/>
      <dgm:spPr/>
      <dgm:t>
        <a:bodyPr/>
        <a:lstStyle/>
        <a:p>
          <a:r>
            <a:rPr lang="en-US" dirty="0" smtClean="0"/>
            <a:t>Deferred camp revenue is not prematurely recorded as revenue </a:t>
          </a:r>
          <a:endParaRPr lang="en-US" dirty="0"/>
        </a:p>
      </dgm:t>
    </dgm:pt>
    <dgm:pt modelId="{C65CB730-5D47-4996-AAF8-6D8D74F3A9AA}" type="parTrans" cxnId="{DD50E731-6B44-4D72-B0EE-8CFD8CB54B06}">
      <dgm:prSet/>
      <dgm:spPr/>
      <dgm:t>
        <a:bodyPr/>
        <a:lstStyle/>
        <a:p>
          <a:endParaRPr lang="en-US"/>
        </a:p>
      </dgm:t>
    </dgm:pt>
    <dgm:pt modelId="{CA186C2B-6505-4C05-B603-5684951DFD65}" type="sibTrans" cxnId="{DD50E731-6B44-4D72-B0EE-8CFD8CB54B06}">
      <dgm:prSet/>
      <dgm:spPr/>
      <dgm:t>
        <a:bodyPr/>
        <a:lstStyle/>
        <a:p>
          <a:endParaRPr lang="en-US"/>
        </a:p>
      </dgm:t>
    </dgm:pt>
    <dgm:pt modelId="{57E6FE78-5BBB-4507-8ED7-C6B11AD34E45}">
      <dgm:prSet phldrT="[Text]"/>
      <dgm:spPr/>
      <dgm:t>
        <a:bodyPr/>
        <a:lstStyle/>
        <a:p>
          <a:r>
            <a:rPr lang="en-US" dirty="0" smtClean="0"/>
            <a:t>All payables are recorded timely</a:t>
          </a:r>
          <a:endParaRPr lang="en-US" dirty="0"/>
        </a:p>
      </dgm:t>
    </dgm:pt>
    <dgm:pt modelId="{FC99F715-88E0-4FBF-8AA5-52AC4F1F61C4}" type="parTrans" cxnId="{81D80F03-C3D7-42BC-A831-D925FEE1286E}">
      <dgm:prSet/>
      <dgm:spPr/>
      <dgm:t>
        <a:bodyPr/>
        <a:lstStyle/>
        <a:p>
          <a:endParaRPr lang="en-US"/>
        </a:p>
      </dgm:t>
    </dgm:pt>
    <dgm:pt modelId="{3C08296E-1262-47B8-8C1B-610E9AEEBF9C}" type="sibTrans" cxnId="{81D80F03-C3D7-42BC-A831-D925FEE1286E}">
      <dgm:prSet/>
      <dgm:spPr/>
      <dgm:t>
        <a:bodyPr/>
        <a:lstStyle/>
        <a:p>
          <a:endParaRPr lang="en-US"/>
        </a:p>
      </dgm:t>
    </dgm:pt>
    <dgm:pt modelId="{3E6D2942-640C-4CF5-B1F2-62427E5273D8}">
      <dgm:prSet phldrT="[Text]"/>
      <dgm:spPr/>
      <dgm:t>
        <a:bodyPr/>
        <a:lstStyle/>
        <a:p>
          <a:r>
            <a:rPr lang="en-US" dirty="0" smtClean="0"/>
            <a:t>Only approved expenses are paid – spending authority levels</a:t>
          </a:r>
          <a:endParaRPr lang="en-US" dirty="0"/>
        </a:p>
      </dgm:t>
    </dgm:pt>
    <dgm:pt modelId="{7B0C7EDE-9DED-4A25-9D77-BC431613F2E2}" type="parTrans" cxnId="{4BE2537B-879F-49F8-9AF9-44A97C20608B}">
      <dgm:prSet/>
      <dgm:spPr/>
      <dgm:t>
        <a:bodyPr/>
        <a:lstStyle/>
        <a:p>
          <a:endParaRPr lang="en-US"/>
        </a:p>
      </dgm:t>
    </dgm:pt>
    <dgm:pt modelId="{67CD6A61-8AC5-4AEC-B642-3D14DE96DEC6}" type="sibTrans" cxnId="{4BE2537B-879F-49F8-9AF9-44A97C20608B}">
      <dgm:prSet/>
      <dgm:spPr/>
      <dgm:t>
        <a:bodyPr/>
        <a:lstStyle/>
        <a:p>
          <a:endParaRPr lang="en-US"/>
        </a:p>
      </dgm:t>
    </dgm:pt>
    <dgm:pt modelId="{FE83653D-277F-4CB0-B356-6C9A11FFCF96}">
      <dgm:prSet phldrT="[Text]"/>
      <dgm:spPr/>
      <dgm:t>
        <a:bodyPr/>
        <a:lstStyle/>
        <a:p>
          <a:r>
            <a:rPr lang="en-US" dirty="0" smtClean="0"/>
            <a:t>Petty cash is adequate controls and at an appropriately level</a:t>
          </a:r>
          <a:endParaRPr lang="en-US" dirty="0"/>
        </a:p>
      </dgm:t>
    </dgm:pt>
    <dgm:pt modelId="{FA644BAD-AAA2-4DD2-93C6-9D04C732CEE9}" type="parTrans" cxnId="{4CB0DA2D-EDFA-43B8-9608-BFE36EEDD77D}">
      <dgm:prSet/>
      <dgm:spPr/>
      <dgm:t>
        <a:bodyPr/>
        <a:lstStyle/>
        <a:p>
          <a:endParaRPr lang="en-US"/>
        </a:p>
      </dgm:t>
    </dgm:pt>
    <dgm:pt modelId="{F82E7E43-75B8-4CC0-8911-E016CA8A3D24}" type="sibTrans" cxnId="{4CB0DA2D-EDFA-43B8-9608-BFE36EEDD77D}">
      <dgm:prSet/>
      <dgm:spPr/>
      <dgm:t>
        <a:bodyPr/>
        <a:lstStyle/>
        <a:p>
          <a:endParaRPr lang="en-US"/>
        </a:p>
      </dgm:t>
    </dgm:pt>
    <dgm:pt modelId="{B0F624AE-11FF-4BD9-9B88-0C6FB7F4C717}">
      <dgm:prSet phldrT="[Text]"/>
      <dgm:spPr/>
      <dgm:t>
        <a:bodyPr/>
        <a:lstStyle/>
        <a:p>
          <a:r>
            <a:rPr lang="en-US" dirty="0" smtClean="0"/>
            <a:t>Only approved changes are allowed in payroll system (pay rate changes, etc.)</a:t>
          </a:r>
          <a:endParaRPr lang="en-US" dirty="0"/>
        </a:p>
      </dgm:t>
    </dgm:pt>
    <dgm:pt modelId="{D672C5A0-14D2-42E3-87FD-BAFF0D274A81}" type="parTrans" cxnId="{67CE0C73-6B22-44D9-95B5-35A795B664A1}">
      <dgm:prSet/>
      <dgm:spPr/>
      <dgm:t>
        <a:bodyPr/>
        <a:lstStyle/>
        <a:p>
          <a:endParaRPr lang="en-US"/>
        </a:p>
      </dgm:t>
    </dgm:pt>
    <dgm:pt modelId="{197E5A26-FFFF-4C9D-BFDB-05711E1A50A8}" type="sibTrans" cxnId="{67CE0C73-6B22-44D9-95B5-35A795B664A1}">
      <dgm:prSet/>
      <dgm:spPr/>
      <dgm:t>
        <a:bodyPr/>
        <a:lstStyle/>
        <a:p>
          <a:endParaRPr lang="en-US"/>
        </a:p>
      </dgm:t>
    </dgm:pt>
    <dgm:pt modelId="{085380D0-C231-4C7B-9647-C2A42AB35566}">
      <dgm:prSet phldrT="[Text]"/>
      <dgm:spPr/>
      <dgm:t>
        <a:bodyPr/>
        <a:lstStyle/>
        <a:p>
          <a:r>
            <a:rPr lang="en-US" dirty="0" smtClean="0"/>
            <a:t>All payroll is approved by supervisor before being paid</a:t>
          </a:r>
          <a:endParaRPr lang="en-US" dirty="0"/>
        </a:p>
      </dgm:t>
    </dgm:pt>
    <dgm:pt modelId="{2990C055-ECA5-4CEE-A499-313F6F694A16}" type="parTrans" cxnId="{C027C1CB-C01E-47B6-9B5C-7F59A73695A9}">
      <dgm:prSet/>
      <dgm:spPr/>
      <dgm:t>
        <a:bodyPr/>
        <a:lstStyle/>
        <a:p>
          <a:endParaRPr lang="en-US"/>
        </a:p>
      </dgm:t>
    </dgm:pt>
    <dgm:pt modelId="{3F6A6CD4-472E-45F6-A29E-BEC2850C2A3E}" type="sibTrans" cxnId="{C027C1CB-C01E-47B6-9B5C-7F59A73695A9}">
      <dgm:prSet/>
      <dgm:spPr/>
      <dgm:t>
        <a:bodyPr/>
        <a:lstStyle/>
        <a:p>
          <a:endParaRPr lang="en-US"/>
        </a:p>
      </dgm:t>
    </dgm:pt>
    <dgm:pt modelId="{1DD43C39-C89E-45AB-9A01-5B6D877B5694}">
      <dgm:prSet phldrT="[Text]"/>
      <dgm:spPr/>
      <dgm:t>
        <a:bodyPr/>
        <a:lstStyle/>
        <a:p>
          <a:r>
            <a:rPr lang="en-US" dirty="0" smtClean="0"/>
            <a:t>Signatory levels</a:t>
          </a:r>
          <a:endParaRPr lang="en-US" dirty="0"/>
        </a:p>
      </dgm:t>
    </dgm:pt>
    <dgm:pt modelId="{FAD65BEA-912C-44A4-A602-168A0CAF16B7}" type="parTrans" cxnId="{4A3B06F2-9863-49B2-A4D5-9FD16A7D4F03}">
      <dgm:prSet/>
      <dgm:spPr/>
      <dgm:t>
        <a:bodyPr/>
        <a:lstStyle/>
        <a:p>
          <a:endParaRPr lang="en-US"/>
        </a:p>
      </dgm:t>
    </dgm:pt>
    <dgm:pt modelId="{7DFE81DB-7D96-43E4-8096-C5EDFCF58DEB}" type="sibTrans" cxnId="{4A3B06F2-9863-49B2-A4D5-9FD16A7D4F03}">
      <dgm:prSet/>
      <dgm:spPr/>
      <dgm:t>
        <a:bodyPr/>
        <a:lstStyle/>
        <a:p>
          <a:endParaRPr lang="en-US"/>
        </a:p>
      </dgm:t>
    </dgm:pt>
    <dgm:pt modelId="{DA91DFA0-37E9-4374-A266-2A595DCF14EF}" type="pres">
      <dgm:prSet presAssocID="{0F4917B2-A1AD-4F41-B67D-516880928BEC}" presName="linear" presStyleCnt="0">
        <dgm:presLayoutVars>
          <dgm:dir/>
          <dgm:animLvl val="lvl"/>
          <dgm:resizeHandles val="exact"/>
        </dgm:presLayoutVars>
      </dgm:prSet>
      <dgm:spPr/>
      <dgm:t>
        <a:bodyPr/>
        <a:lstStyle/>
        <a:p>
          <a:endParaRPr lang="en-US"/>
        </a:p>
      </dgm:t>
    </dgm:pt>
    <dgm:pt modelId="{626BE9CD-271B-4D24-9308-9159A2394400}" type="pres">
      <dgm:prSet presAssocID="{F748506C-421E-4555-93AD-70E486ECA83D}" presName="parentLin" presStyleCnt="0"/>
      <dgm:spPr/>
    </dgm:pt>
    <dgm:pt modelId="{7B84A87B-D002-4796-B09F-0E19B0D22E44}" type="pres">
      <dgm:prSet presAssocID="{F748506C-421E-4555-93AD-70E486ECA83D}" presName="parentLeftMargin" presStyleLbl="node1" presStyleIdx="0" presStyleCnt="3"/>
      <dgm:spPr/>
      <dgm:t>
        <a:bodyPr/>
        <a:lstStyle/>
        <a:p>
          <a:endParaRPr lang="en-US"/>
        </a:p>
      </dgm:t>
    </dgm:pt>
    <dgm:pt modelId="{D358582B-7BC1-4D3B-876B-6D95430B880E}" type="pres">
      <dgm:prSet presAssocID="{F748506C-421E-4555-93AD-70E486ECA83D}" presName="parentText" presStyleLbl="node1" presStyleIdx="0" presStyleCnt="3">
        <dgm:presLayoutVars>
          <dgm:chMax val="0"/>
          <dgm:bulletEnabled val="1"/>
        </dgm:presLayoutVars>
      </dgm:prSet>
      <dgm:spPr/>
      <dgm:t>
        <a:bodyPr/>
        <a:lstStyle/>
        <a:p>
          <a:endParaRPr lang="en-US"/>
        </a:p>
      </dgm:t>
    </dgm:pt>
    <dgm:pt modelId="{60D9C2C8-F0B3-4251-A3A5-02D91E75750A}" type="pres">
      <dgm:prSet presAssocID="{F748506C-421E-4555-93AD-70E486ECA83D}" presName="negativeSpace" presStyleCnt="0"/>
      <dgm:spPr/>
    </dgm:pt>
    <dgm:pt modelId="{EC16E970-00D8-4048-9CEA-5729DE08303E}" type="pres">
      <dgm:prSet presAssocID="{F748506C-421E-4555-93AD-70E486ECA83D}" presName="childText" presStyleLbl="conFgAcc1" presStyleIdx="0" presStyleCnt="3">
        <dgm:presLayoutVars>
          <dgm:bulletEnabled val="1"/>
        </dgm:presLayoutVars>
      </dgm:prSet>
      <dgm:spPr/>
      <dgm:t>
        <a:bodyPr/>
        <a:lstStyle/>
        <a:p>
          <a:endParaRPr lang="en-US"/>
        </a:p>
      </dgm:t>
    </dgm:pt>
    <dgm:pt modelId="{F91130A0-1B48-455D-82B3-DFE2C008173B}" type="pres">
      <dgm:prSet presAssocID="{3C547D3C-F449-47D0-97BF-10F32DF58F1B}" presName="spaceBetweenRectangles" presStyleCnt="0"/>
      <dgm:spPr/>
    </dgm:pt>
    <dgm:pt modelId="{82A2C5EC-AC39-463A-8D56-DA8C43E545B6}" type="pres">
      <dgm:prSet presAssocID="{A692E0B7-74DA-415D-9830-598D8047C1A1}" presName="parentLin" presStyleCnt="0"/>
      <dgm:spPr/>
    </dgm:pt>
    <dgm:pt modelId="{1EA738FB-5F16-43E1-9BA0-DCE6964FBBF3}" type="pres">
      <dgm:prSet presAssocID="{A692E0B7-74DA-415D-9830-598D8047C1A1}" presName="parentLeftMargin" presStyleLbl="node1" presStyleIdx="0" presStyleCnt="3"/>
      <dgm:spPr/>
      <dgm:t>
        <a:bodyPr/>
        <a:lstStyle/>
        <a:p>
          <a:endParaRPr lang="en-US"/>
        </a:p>
      </dgm:t>
    </dgm:pt>
    <dgm:pt modelId="{DFA31FFF-5110-4087-A2B8-E4843AC24EFB}" type="pres">
      <dgm:prSet presAssocID="{A692E0B7-74DA-415D-9830-598D8047C1A1}" presName="parentText" presStyleLbl="node1" presStyleIdx="1" presStyleCnt="3">
        <dgm:presLayoutVars>
          <dgm:chMax val="0"/>
          <dgm:bulletEnabled val="1"/>
        </dgm:presLayoutVars>
      </dgm:prSet>
      <dgm:spPr/>
      <dgm:t>
        <a:bodyPr/>
        <a:lstStyle/>
        <a:p>
          <a:endParaRPr lang="en-US"/>
        </a:p>
      </dgm:t>
    </dgm:pt>
    <dgm:pt modelId="{A8C9BA7E-DD33-4960-9573-30D8DA43672D}" type="pres">
      <dgm:prSet presAssocID="{A692E0B7-74DA-415D-9830-598D8047C1A1}" presName="negativeSpace" presStyleCnt="0"/>
      <dgm:spPr/>
    </dgm:pt>
    <dgm:pt modelId="{4F28B9B0-CC86-4D46-9552-D56E546C6957}" type="pres">
      <dgm:prSet presAssocID="{A692E0B7-74DA-415D-9830-598D8047C1A1}" presName="childText" presStyleLbl="conFgAcc1" presStyleIdx="1" presStyleCnt="3">
        <dgm:presLayoutVars>
          <dgm:bulletEnabled val="1"/>
        </dgm:presLayoutVars>
      </dgm:prSet>
      <dgm:spPr/>
      <dgm:t>
        <a:bodyPr/>
        <a:lstStyle/>
        <a:p>
          <a:endParaRPr lang="en-US"/>
        </a:p>
      </dgm:t>
    </dgm:pt>
    <dgm:pt modelId="{0F7AA2A7-C5A1-4989-A69A-38BE68669C20}" type="pres">
      <dgm:prSet presAssocID="{16A1BE48-D4C2-422F-A34C-AABD3ACC5C84}" presName="spaceBetweenRectangles" presStyleCnt="0"/>
      <dgm:spPr/>
    </dgm:pt>
    <dgm:pt modelId="{6332A8ED-4733-4711-AB59-9D34837FC31F}" type="pres">
      <dgm:prSet presAssocID="{87CC95A2-14C9-4C58-B7A8-A0E311E95A69}" presName="parentLin" presStyleCnt="0"/>
      <dgm:spPr/>
    </dgm:pt>
    <dgm:pt modelId="{2B3823CF-B9FF-4ED9-99C3-1AD11B46BEE2}" type="pres">
      <dgm:prSet presAssocID="{87CC95A2-14C9-4C58-B7A8-A0E311E95A69}" presName="parentLeftMargin" presStyleLbl="node1" presStyleIdx="1" presStyleCnt="3"/>
      <dgm:spPr/>
      <dgm:t>
        <a:bodyPr/>
        <a:lstStyle/>
        <a:p>
          <a:endParaRPr lang="en-US"/>
        </a:p>
      </dgm:t>
    </dgm:pt>
    <dgm:pt modelId="{119A2E80-B430-4240-8B9E-5C918760E920}" type="pres">
      <dgm:prSet presAssocID="{87CC95A2-14C9-4C58-B7A8-A0E311E95A69}" presName="parentText" presStyleLbl="node1" presStyleIdx="2" presStyleCnt="3">
        <dgm:presLayoutVars>
          <dgm:chMax val="0"/>
          <dgm:bulletEnabled val="1"/>
        </dgm:presLayoutVars>
      </dgm:prSet>
      <dgm:spPr/>
      <dgm:t>
        <a:bodyPr/>
        <a:lstStyle/>
        <a:p>
          <a:endParaRPr lang="en-US"/>
        </a:p>
      </dgm:t>
    </dgm:pt>
    <dgm:pt modelId="{8425341C-8402-4B85-B7F3-1F6AFE976EB2}" type="pres">
      <dgm:prSet presAssocID="{87CC95A2-14C9-4C58-B7A8-A0E311E95A69}" presName="negativeSpace" presStyleCnt="0"/>
      <dgm:spPr/>
    </dgm:pt>
    <dgm:pt modelId="{76322CA4-3F8E-4C35-BA85-5BB64887F53A}" type="pres">
      <dgm:prSet presAssocID="{87CC95A2-14C9-4C58-B7A8-A0E311E95A69}" presName="childText" presStyleLbl="conFgAcc1" presStyleIdx="2" presStyleCnt="3">
        <dgm:presLayoutVars>
          <dgm:bulletEnabled val="1"/>
        </dgm:presLayoutVars>
      </dgm:prSet>
      <dgm:spPr/>
      <dgm:t>
        <a:bodyPr/>
        <a:lstStyle/>
        <a:p>
          <a:endParaRPr lang="en-US"/>
        </a:p>
      </dgm:t>
    </dgm:pt>
  </dgm:ptLst>
  <dgm:cxnLst>
    <dgm:cxn modelId="{72D41B29-8AAC-4491-93C6-10D0CFA1C43D}" type="presOf" srcId="{5F3E48B2-173B-41E6-AF29-8FB0A75359EC}" destId="{EC16E970-00D8-4048-9CEA-5729DE08303E}" srcOrd="0" destOrd="1" presId="urn:microsoft.com/office/officeart/2005/8/layout/list1"/>
    <dgm:cxn modelId="{46C02DB2-D108-4CB1-8B59-B56435C5FF8C}" type="presOf" srcId="{FE83653D-277F-4CB0-B356-6C9A11FFCF96}" destId="{4F28B9B0-CC86-4D46-9552-D56E546C6957}" srcOrd="0" destOrd="3" presId="urn:microsoft.com/office/officeart/2005/8/layout/list1"/>
    <dgm:cxn modelId="{8A6C5E40-C2A6-4B08-BE8E-9D1CC996206D}" type="presOf" srcId="{3E6D2942-640C-4CF5-B1F2-62427E5273D8}" destId="{4F28B9B0-CC86-4D46-9552-D56E546C6957}" srcOrd="0" destOrd="1" presId="urn:microsoft.com/office/officeart/2005/8/layout/list1"/>
    <dgm:cxn modelId="{D212E3A9-0C25-427A-9B44-D348A7CC054E}" type="presOf" srcId="{F0796841-3BC3-46DE-A389-FF97D2BF7A37}" destId="{EC16E970-00D8-4048-9CEA-5729DE08303E}" srcOrd="0" destOrd="0" presId="urn:microsoft.com/office/officeart/2005/8/layout/list1"/>
    <dgm:cxn modelId="{4CB0DA2D-EDFA-43B8-9608-BFE36EEDD77D}" srcId="{A692E0B7-74DA-415D-9830-598D8047C1A1}" destId="{FE83653D-277F-4CB0-B356-6C9A11FFCF96}" srcOrd="3" destOrd="0" parTransId="{FA644BAD-AAA2-4DD2-93C6-9D04C732CEE9}" sibTransId="{F82E7E43-75B8-4CC0-8911-E016CA8A3D24}"/>
    <dgm:cxn modelId="{C027C1CB-C01E-47B6-9B5C-7F59A73695A9}" srcId="{87CC95A2-14C9-4C58-B7A8-A0E311E95A69}" destId="{085380D0-C231-4C7B-9647-C2A42AB35566}" srcOrd="1" destOrd="0" parTransId="{2990C055-ECA5-4CEE-A499-313F6F694A16}" sibTransId="{3F6A6CD4-472E-45F6-A29E-BEC2850C2A3E}"/>
    <dgm:cxn modelId="{775C32CB-E5A3-42B0-AC9B-179121540657}" srcId="{0F4917B2-A1AD-4F41-B67D-516880928BEC}" destId="{A692E0B7-74DA-415D-9830-598D8047C1A1}" srcOrd="1" destOrd="0" parTransId="{A26D7A30-D47B-48DA-8B47-0B5122F950F0}" sibTransId="{16A1BE48-D4C2-422F-A34C-AABD3ACC5C84}"/>
    <dgm:cxn modelId="{4F80E458-0681-4A04-8C65-80B8FD1B15BB}" type="presOf" srcId="{A692E0B7-74DA-415D-9830-598D8047C1A1}" destId="{1EA738FB-5F16-43E1-9BA0-DCE6964FBBF3}" srcOrd="0" destOrd="0" presId="urn:microsoft.com/office/officeart/2005/8/layout/list1"/>
    <dgm:cxn modelId="{A70AC433-B611-4038-B78B-0E6B488755C9}" type="presOf" srcId="{7840763B-6B87-4E1A-9646-846A90D38A8F}" destId="{EC16E970-00D8-4048-9CEA-5729DE08303E}" srcOrd="0" destOrd="2" presId="urn:microsoft.com/office/officeart/2005/8/layout/list1"/>
    <dgm:cxn modelId="{EFC45D28-82C1-46A7-BDF7-20B087B24E65}" type="presOf" srcId="{87CC95A2-14C9-4C58-B7A8-A0E311E95A69}" destId="{2B3823CF-B9FF-4ED9-99C3-1AD11B46BEE2}" srcOrd="0" destOrd="0" presId="urn:microsoft.com/office/officeart/2005/8/layout/list1"/>
    <dgm:cxn modelId="{E0189201-9F66-49A2-8C96-996C12DA2CF5}" type="presOf" srcId="{B0F624AE-11FF-4BD9-9B88-0C6FB7F4C717}" destId="{76322CA4-3F8E-4C35-BA85-5BB64887F53A}" srcOrd="0" destOrd="0" presId="urn:microsoft.com/office/officeart/2005/8/layout/list1"/>
    <dgm:cxn modelId="{5D58142E-F520-4158-8B0D-64C89D66ABEA}" type="presOf" srcId="{F748506C-421E-4555-93AD-70E486ECA83D}" destId="{D358582B-7BC1-4D3B-876B-6D95430B880E}" srcOrd="1" destOrd="0" presId="urn:microsoft.com/office/officeart/2005/8/layout/list1"/>
    <dgm:cxn modelId="{DD50E731-6B44-4D72-B0EE-8CFD8CB54B06}" srcId="{F748506C-421E-4555-93AD-70E486ECA83D}" destId="{7840763B-6B87-4E1A-9646-846A90D38A8F}" srcOrd="2" destOrd="0" parTransId="{C65CB730-5D47-4996-AAF8-6D8D74F3A9AA}" sibTransId="{CA186C2B-6505-4C05-B603-5684951DFD65}"/>
    <dgm:cxn modelId="{C63885CE-5B0B-44E2-BA5F-9E51870073D9}" type="presOf" srcId="{1DD43C39-C89E-45AB-9A01-5B6D877B5694}" destId="{4F28B9B0-CC86-4D46-9552-D56E546C6957}" srcOrd="0" destOrd="2" presId="urn:microsoft.com/office/officeart/2005/8/layout/list1"/>
    <dgm:cxn modelId="{D18C607F-5E12-4374-AFF3-1F520BAB1773}" type="presOf" srcId="{085380D0-C231-4C7B-9647-C2A42AB35566}" destId="{76322CA4-3F8E-4C35-BA85-5BB64887F53A}" srcOrd="0" destOrd="1" presId="urn:microsoft.com/office/officeart/2005/8/layout/list1"/>
    <dgm:cxn modelId="{86CC30F4-BF22-4CAC-9229-E42CF2963BE1}" srcId="{F748506C-421E-4555-93AD-70E486ECA83D}" destId="{F0796841-3BC3-46DE-A389-FF97D2BF7A37}" srcOrd="0" destOrd="0" parTransId="{77ED7DEF-18C2-45A3-B996-40F7CC514F03}" sibTransId="{4041ED5D-F0CD-43D5-9FB3-8FA6CD8FB77B}"/>
    <dgm:cxn modelId="{81D80F03-C3D7-42BC-A831-D925FEE1286E}" srcId="{A692E0B7-74DA-415D-9830-598D8047C1A1}" destId="{57E6FE78-5BBB-4507-8ED7-C6B11AD34E45}" srcOrd="0" destOrd="0" parTransId="{FC99F715-88E0-4FBF-8AA5-52AC4F1F61C4}" sibTransId="{3C08296E-1262-47B8-8C1B-610E9AEEBF9C}"/>
    <dgm:cxn modelId="{60EE9EF7-EBF8-4B58-A997-209509DC12D5}" type="presOf" srcId="{A692E0B7-74DA-415D-9830-598D8047C1A1}" destId="{DFA31FFF-5110-4087-A2B8-E4843AC24EFB}" srcOrd="1" destOrd="0" presId="urn:microsoft.com/office/officeart/2005/8/layout/list1"/>
    <dgm:cxn modelId="{F0310A22-639E-44FF-907F-1DE17CF1955E}" type="presOf" srcId="{87CC95A2-14C9-4C58-B7A8-A0E311E95A69}" destId="{119A2E80-B430-4240-8B9E-5C918760E920}" srcOrd="1" destOrd="0" presId="urn:microsoft.com/office/officeart/2005/8/layout/list1"/>
    <dgm:cxn modelId="{058974FC-1C57-4438-9375-F03377BB74F8}" type="presOf" srcId="{57E6FE78-5BBB-4507-8ED7-C6B11AD34E45}" destId="{4F28B9B0-CC86-4D46-9552-D56E546C6957}" srcOrd="0" destOrd="0" presId="urn:microsoft.com/office/officeart/2005/8/layout/list1"/>
    <dgm:cxn modelId="{F3095798-D8B9-49CF-AAB8-607ACDB0F721}" type="presOf" srcId="{0F4917B2-A1AD-4F41-B67D-516880928BEC}" destId="{DA91DFA0-37E9-4374-A266-2A595DCF14EF}" srcOrd="0" destOrd="0" presId="urn:microsoft.com/office/officeart/2005/8/layout/list1"/>
    <dgm:cxn modelId="{32B7B6D0-093C-41DE-9654-F13B48D8825C}" srcId="{0F4917B2-A1AD-4F41-B67D-516880928BEC}" destId="{87CC95A2-14C9-4C58-B7A8-A0E311E95A69}" srcOrd="2" destOrd="0" parTransId="{FF6F6FFE-970E-4FE6-9CD3-99EB034613F1}" sibTransId="{A1A0FDE4-79D4-4761-BE1E-45656AEC2425}"/>
    <dgm:cxn modelId="{F648E121-5C4C-407E-937F-2E24C6D012C8}" srcId="{F748506C-421E-4555-93AD-70E486ECA83D}" destId="{5F3E48B2-173B-41E6-AF29-8FB0A75359EC}" srcOrd="1" destOrd="0" parTransId="{A319F0CA-FD07-418E-87F6-98000995D6B4}" sibTransId="{DF70E122-F2C8-4F3F-B64B-23FBAA717E58}"/>
    <dgm:cxn modelId="{67CE0C73-6B22-44D9-95B5-35A795B664A1}" srcId="{87CC95A2-14C9-4C58-B7A8-A0E311E95A69}" destId="{B0F624AE-11FF-4BD9-9B88-0C6FB7F4C717}" srcOrd="0" destOrd="0" parTransId="{D672C5A0-14D2-42E3-87FD-BAFF0D274A81}" sibTransId="{197E5A26-FFFF-4C9D-BFDB-05711E1A50A8}"/>
    <dgm:cxn modelId="{D7FA92DE-79E2-445C-9E54-9C5E91D2E880}" srcId="{0F4917B2-A1AD-4F41-B67D-516880928BEC}" destId="{F748506C-421E-4555-93AD-70E486ECA83D}" srcOrd="0" destOrd="0" parTransId="{C8084881-FEAE-44C6-8E1A-0CDA15C8F3DC}" sibTransId="{3C547D3C-F449-47D0-97BF-10F32DF58F1B}"/>
    <dgm:cxn modelId="{4BE2537B-879F-49F8-9AF9-44A97C20608B}" srcId="{A692E0B7-74DA-415D-9830-598D8047C1A1}" destId="{3E6D2942-640C-4CF5-B1F2-62427E5273D8}" srcOrd="1" destOrd="0" parTransId="{7B0C7EDE-9DED-4A25-9D77-BC431613F2E2}" sibTransId="{67CD6A61-8AC5-4AEC-B642-3D14DE96DEC6}"/>
    <dgm:cxn modelId="{173EDBCA-1E58-40D7-8887-9A612BE79277}" type="presOf" srcId="{F748506C-421E-4555-93AD-70E486ECA83D}" destId="{7B84A87B-D002-4796-B09F-0E19B0D22E44}" srcOrd="0" destOrd="0" presId="urn:microsoft.com/office/officeart/2005/8/layout/list1"/>
    <dgm:cxn modelId="{4A3B06F2-9863-49B2-A4D5-9FD16A7D4F03}" srcId="{A692E0B7-74DA-415D-9830-598D8047C1A1}" destId="{1DD43C39-C89E-45AB-9A01-5B6D877B5694}" srcOrd="2" destOrd="0" parTransId="{FAD65BEA-912C-44A4-A602-168A0CAF16B7}" sibTransId="{7DFE81DB-7D96-43E4-8096-C5EDFCF58DEB}"/>
    <dgm:cxn modelId="{6A96A137-CD32-4FD6-8A98-19C33D021D96}" type="presParOf" srcId="{DA91DFA0-37E9-4374-A266-2A595DCF14EF}" destId="{626BE9CD-271B-4D24-9308-9159A2394400}" srcOrd="0" destOrd="0" presId="urn:microsoft.com/office/officeart/2005/8/layout/list1"/>
    <dgm:cxn modelId="{1045B71F-B3AD-4C5F-812E-05FB6513CB1A}" type="presParOf" srcId="{626BE9CD-271B-4D24-9308-9159A2394400}" destId="{7B84A87B-D002-4796-B09F-0E19B0D22E44}" srcOrd="0" destOrd="0" presId="urn:microsoft.com/office/officeart/2005/8/layout/list1"/>
    <dgm:cxn modelId="{18249C92-5F6F-449B-AF78-0F702637260D}" type="presParOf" srcId="{626BE9CD-271B-4D24-9308-9159A2394400}" destId="{D358582B-7BC1-4D3B-876B-6D95430B880E}" srcOrd="1" destOrd="0" presId="urn:microsoft.com/office/officeart/2005/8/layout/list1"/>
    <dgm:cxn modelId="{A4F8950D-BF7A-4DD4-88DB-F8CE197773A4}" type="presParOf" srcId="{DA91DFA0-37E9-4374-A266-2A595DCF14EF}" destId="{60D9C2C8-F0B3-4251-A3A5-02D91E75750A}" srcOrd="1" destOrd="0" presId="urn:microsoft.com/office/officeart/2005/8/layout/list1"/>
    <dgm:cxn modelId="{1FF37DD7-7C7E-4D1E-9241-DE4F086F1C24}" type="presParOf" srcId="{DA91DFA0-37E9-4374-A266-2A595DCF14EF}" destId="{EC16E970-00D8-4048-9CEA-5729DE08303E}" srcOrd="2" destOrd="0" presId="urn:microsoft.com/office/officeart/2005/8/layout/list1"/>
    <dgm:cxn modelId="{31E631C4-17EF-42CD-8CF9-8A8296F783CC}" type="presParOf" srcId="{DA91DFA0-37E9-4374-A266-2A595DCF14EF}" destId="{F91130A0-1B48-455D-82B3-DFE2C008173B}" srcOrd="3" destOrd="0" presId="urn:microsoft.com/office/officeart/2005/8/layout/list1"/>
    <dgm:cxn modelId="{D6BDAC31-6CCF-4F9F-B3B8-7309346AE308}" type="presParOf" srcId="{DA91DFA0-37E9-4374-A266-2A595DCF14EF}" destId="{82A2C5EC-AC39-463A-8D56-DA8C43E545B6}" srcOrd="4" destOrd="0" presId="urn:microsoft.com/office/officeart/2005/8/layout/list1"/>
    <dgm:cxn modelId="{AF0EEA0C-9BFD-496F-A2CF-47FADAAB81FE}" type="presParOf" srcId="{82A2C5EC-AC39-463A-8D56-DA8C43E545B6}" destId="{1EA738FB-5F16-43E1-9BA0-DCE6964FBBF3}" srcOrd="0" destOrd="0" presId="urn:microsoft.com/office/officeart/2005/8/layout/list1"/>
    <dgm:cxn modelId="{CB18EBB5-9003-4246-BE59-A895D7A05287}" type="presParOf" srcId="{82A2C5EC-AC39-463A-8D56-DA8C43E545B6}" destId="{DFA31FFF-5110-4087-A2B8-E4843AC24EFB}" srcOrd="1" destOrd="0" presId="urn:microsoft.com/office/officeart/2005/8/layout/list1"/>
    <dgm:cxn modelId="{1828B608-6CBA-41B5-A57E-A0B0E2A02C3C}" type="presParOf" srcId="{DA91DFA0-37E9-4374-A266-2A595DCF14EF}" destId="{A8C9BA7E-DD33-4960-9573-30D8DA43672D}" srcOrd="5" destOrd="0" presId="urn:microsoft.com/office/officeart/2005/8/layout/list1"/>
    <dgm:cxn modelId="{FF4D20B4-09F1-4B0B-B028-797399389C88}" type="presParOf" srcId="{DA91DFA0-37E9-4374-A266-2A595DCF14EF}" destId="{4F28B9B0-CC86-4D46-9552-D56E546C6957}" srcOrd="6" destOrd="0" presId="urn:microsoft.com/office/officeart/2005/8/layout/list1"/>
    <dgm:cxn modelId="{DE9067C2-622F-41FA-BEB6-00B07DD32147}" type="presParOf" srcId="{DA91DFA0-37E9-4374-A266-2A595DCF14EF}" destId="{0F7AA2A7-C5A1-4989-A69A-38BE68669C20}" srcOrd="7" destOrd="0" presId="urn:microsoft.com/office/officeart/2005/8/layout/list1"/>
    <dgm:cxn modelId="{D3D66D0C-21F6-462C-AF92-2C09B07BF0B5}" type="presParOf" srcId="{DA91DFA0-37E9-4374-A266-2A595DCF14EF}" destId="{6332A8ED-4733-4711-AB59-9D34837FC31F}" srcOrd="8" destOrd="0" presId="urn:microsoft.com/office/officeart/2005/8/layout/list1"/>
    <dgm:cxn modelId="{72D82A3A-2CC4-4FAF-8DF8-101DBD443E25}" type="presParOf" srcId="{6332A8ED-4733-4711-AB59-9D34837FC31F}" destId="{2B3823CF-B9FF-4ED9-99C3-1AD11B46BEE2}" srcOrd="0" destOrd="0" presId="urn:microsoft.com/office/officeart/2005/8/layout/list1"/>
    <dgm:cxn modelId="{CFD9F168-1672-4FA6-B276-6E3D7A10852D}" type="presParOf" srcId="{6332A8ED-4733-4711-AB59-9D34837FC31F}" destId="{119A2E80-B430-4240-8B9E-5C918760E920}" srcOrd="1" destOrd="0" presId="urn:microsoft.com/office/officeart/2005/8/layout/list1"/>
    <dgm:cxn modelId="{78E0BD24-6F9F-4C4E-B992-328CA9465CAD}" type="presParOf" srcId="{DA91DFA0-37E9-4374-A266-2A595DCF14EF}" destId="{8425341C-8402-4B85-B7F3-1F6AFE976EB2}" srcOrd="9" destOrd="0" presId="urn:microsoft.com/office/officeart/2005/8/layout/list1"/>
    <dgm:cxn modelId="{17FB269C-02E1-49B0-A5D7-040E182BE3BA}" type="presParOf" srcId="{DA91DFA0-37E9-4374-A266-2A595DCF14EF}" destId="{76322CA4-3F8E-4C35-BA85-5BB64887F53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6EE245-23AB-4793-B4B6-DA3EA086C0A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BE0C0CF-0B5F-4975-B0EF-2B5BCAB23350}">
      <dgm:prSet phldrT="[Text]" custT="1"/>
      <dgm:spPr>
        <a:solidFill>
          <a:srgbClr val="0076C0"/>
        </a:solidFill>
      </dgm:spPr>
      <dgm:t>
        <a:bodyPr/>
        <a:lstStyle/>
        <a:p>
          <a:r>
            <a:rPr lang="en-US" sz="1700" b="1" dirty="0" smtClean="0"/>
            <a:t>Define</a:t>
          </a:r>
          <a:endParaRPr lang="en-US" sz="1700" b="1" dirty="0"/>
        </a:p>
      </dgm:t>
    </dgm:pt>
    <dgm:pt modelId="{7D44FA36-FC7C-4F74-B260-FF58596DD86F}" type="parTrans" cxnId="{5CC290B7-5F26-45D5-8679-5EDDD075C5BC}">
      <dgm:prSet/>
      <dgm:spPr/>
      <dgm:t>
        <a:bodyPr/>
        <a:lstStyle/>
        <a:p>
          <a:endParaRPr lang="en-US"/>
        </a:p>
      </dgm:t>
    </dgm:pt>
    <dgm:pt modelId="{9D47E7CD-CE4F-4A8B-BB24-0274FD1DC204}" type="sibTrans" cxnId="{5CC290B7-5F26-45D5-8679-5EDDD075C5BC}">
      <dgm:prSet/>
      <dgm:spPr>
        <a:solidFill>
          <a:srgbClr val="B9C7D4"/>
        </a:solidFill>
      </dgm:spPr>
      <dgm:t>
        <a:bodyPr/>
        <a:lstStyle/>
        <a:p>
          <a:endParaRPr lang="en-US" dirty="0"/>
        </a:p>
      </dgm:t>
    </dgm:pt>
    <dgm:pt modelId="{85C27E9B-45C2-41B2-8C71-884FCCD61527}">
      <dgm:prSet phldrT="[Text]" custT="1"/>
      <dgm:spPr>
        <a:solidFill>
          <a:srgbClr val="46AF37"/>
        </a:solidFill>
      </dgm:spPr>
      <dgm:t>
        <a:bodyPr/>
        <a:lstStyle/>
        <a:p>
          <a:r>
            <a:rPr lang="en-US" sz="1700" b="1" dirty="0" smtClean="0"/>
            <a:t>Monitor</a:t>
          </a:r>
          <a:endParaRPr lang="en-US" sz="1700" b="1" dirty="0"/>
        </a:p>
      </dgm:t>
    </dgm:pt>
    <dgm:pt modelId="{89EBA76D-1ADA-4DCD-BA9E-E9C0639D6FD2}" type="parTrans" cxnId="{F86500CA-EDB7-4685-9151-7DDAE9C95041}">
      <dgm:prSet/>
      <dgm:spPr/>
      <dgm:t>
        <a:bodyPr/>
        <a:lstStyle/>
        <a:p>
          <a:endParaRPr lang="en-US"/>
        </a:p>
      </dgm:t>
    </dgm:pt>
    <dgm:pt modelId="{7951A2DE-D9B7-4197-95DF-B8C59E5D3777}" type="sibTrans" cxnId="{F86500CA-EDB7-4685-9151-7DDAE9C95041}">
      <dgm:prSet/>
      <dgm:spPr>
        <a:solidFill>
          <a:srgbClr val="B9C7D4"/>
        </a:solidFill>
      </dgm:spPr>
      <dgm:t>
        <a:bodyPr/>
        <a:lstStyle/>
        <a:p>
          <a:endParaRPr lang="en-US" dirty="0"/>
        </a:p>
      </dgm:t>
    </dgm:pt>
    <dgm:pt modelId="{EA27A754-F16B-4631-82C2-037822B251C4}">
      <dgm:prSet phldrT="[Text]" custT="1"/>
      <dgm:spPr>
        <a:solidFill>
          <a:srgbClr val="80A1B6"/>
        </a:solidFill>
      </dgm:spPr>
      <dgm:t>
        <a:bodyPr/>
        <a:lstStyle/>
        <a:p>
          <a:r>
            <a:rPr lang="en-US" sz="1700" b="1" dirty="0" smtClean="0"/>
            <a:t>Evaluate</a:t>
          </a:r>
          <a:endParaRPr lang="en-US" sz="1700" b="1" dirty="0"/>
        </a:p>
      </dgm:t>
    </dgm:pt>
    <dgm:pt modelId="{8FA48470-55C3-4AFD-B5F2-0A0983D7ADF9}" type="parTrans" cxnId="{88F63FAE-B3D1-47BA-A672-88BDBDBD4169}">
      <dgm:prSet/>
      <dgm:spPr/>
      <dgm:t>
        <a:bodyPr/>
        <a:lstStyle/>
        <a:p>
          <a:endParaRPr lang="en-US"/>
        </a:p>
      </dgm:t>
    </dgm:pt>
    <dgm:pt modelId="{2FE7A88E-56E7-4B1E-A9E8-FF9CBA791C50}" type="sibTrans" cxnId="{88F63FAE-B3D1-47BA-A672-88BDBDBD4169}">
      <dgm:prSet/>
      <dgm:spPr>
        <a:solidFill>
          <a:srgbClr val="B9C7D4"/>
        </a:solidFill>
      </dgm:spPr>
      <dgm:t>
        <a:bodyPr/>
        <a:lstStyle/>
        <a:p>
          <a:endParaRPr lang="en-US" dirty="0"/>
        </a:p>
      </dgm:t>
    </dgm:pt>
    <dgm:pt modelId="{9698E93E-FC26-424D-8CE0-7F786A3D68FA}">
      <dgm:prSet phldrT="[Text]" custT="1"/>
      <dgm:spPr>
        <a:solidFill>
          <a:srgbClr val="00B1B0"/>
        </a:solidFill>
      </dgm:spPr>
      <dgm:t>
        <a:bodyPr/>
        <a:lstStyle/>
        <a:p>
          <a:r>
            <a:rPr lang="en-US" sz="1700" b="1" dirty="0" smtClean="0"/>
            <a:t>Refine</a:t>
          </a:r>
          <a:endParaRPr lang="en-US" sz="1700" b="1" dirty="0"/>
        </a:p>
      </dgm:t>
    </dgm:pt>
    <dgm:pt modelId="{78DB9F57-6E89-4851-95BB-A3AB9D86F289}" type="parTrans" cxnId="{03A86E13-4E9C-44F5-8E88-E2D1B869DD58}">
      <dgm:prSet/>
      <dgm:spPr/>
      <dgm:t>
        <a:bodyPr/>
        <a:lstStyle/>
        <a:p>
          <a:endParaRPr lang="en-US"/>
        </a:p>
      </dgm:t>
    </dgm:pt>
    <dgm:pt modelId="{6324B457-4720-4BB8-9BB4-F08E56CA1B27}" type="sibTrans" cxnId="{03A86E13-4E9C-44F5-8E88-E2D1B869DD58}">
      <dgm:prSet/>
      <dgm:spPr>
        <a:solidFill>
          <a:srgbClr val="B9C7D4"/>
        </a:solidFill>
      </dgm:spPr>
      <dgm:t>
        <a:bodyPr/>
        <a:lstStyle/>
        <a:p>
          <a:endParaRPr lang="en-US" dirty="0"/>
        </a:p>
      </dgm:t>
    </dgm:pt>
    <dgm:pt modelId="{FF3BC72B-CCCF-4F49-A0C9-8DB38893E435}">
      <dgm:prSet custT="1"/>
      <dgm:spPr>
        <a:solidFill>
          <a:srgbClr val="00AFDB"/>
        </a:solidFill>
      </dgm:spPr>
      <dgm:t>
        <a:bodyPr/>
        <a:lstStyle/>
        <a:p>
          <a:r>
            <a:rPr lang="en-US" sz="1700" b="1" dirty="0" smtClean="0"/>
            <a:t>Implement</a:t>
          </a:r>
          <a:endParaRPr lang="en-US" sz="1700" b="1" dirty="0"/>
        </a:p>
      </dgm:t>
    </dgm:pt>
    <dgm:pt modelId="{FD875EFA-7BF9-46A1-875A-A19ECD4438F7}" type="parTrans" cxnId="{251B2627-BF35-4DC4-BE20-9C148B1DCBC1}">
      <dgm:prSet/>
      <dgm:spPr/>
      <dgm:t>
        <a:bodyPr/>
        <a:lstStyle/>
        <a:p>
          <a:endParaRPr lang="en-US"/>
        </a:p>
      </dgm:t>
    </dgm:pt>
    <dgm:pt modelId="{5846052F-B50B-4C65-952C-5E0461F78C63}" type="sibTrans" cxnId="{251B2627-BF35-4DC4-BE20-9C148B1DCBC1}">
      <dgm:prSet/>
      <dgm:spPr/>
      <dgm:t>
        <a:bodyPr/>
        <a:lstStyle/>
        <a:p>
          <a:endParaRPr lang="en-US" dirty="0"/>
        </a:p>
      </dgm:t>
    </dgm:pt>
    <dgm:pt modelId="{D2C6A9C0-6C4A-4052-B9EB-A93E673AC727}" type="pres">
      <dgm:prSet presAssocID="{A96EE245-23AB-4793-B4B6-DA3EA086C0A6}" presName="cycle" presStyleCnt="0">
        <dgm:presLayoutVars>
          <dgm:dir/>
          <dgm:resizeHandles val="exact"/>
        </dgm:presLayoutVars>
      </dgm:prSet>
      <dgm:spPr/>
      <dgm:t>
        <a:bodyPr/>
        <a:lstStyle/>
        <a:p>
          <a:endParaRPr lang="en-US"/>
        </a:p>
      </dgm:t>
    </dgm:pt>
    <dgm:pt modelId="{1586E8CA-46E3-4615-849C-648A09263782}" type="pres">
      <dgm:prSet presAssocID="{3BE0C0CF-0B5F-4975-B0EF-2B5BCAB23350}" presName="node" presStyleLbl="node1" presStyleIdx="0" presStyleCnt="5">
        <dgm:presLayoutVars>
          <dgm:bulletEnabled val="1"/>
        </dgm:presLayoutVars>
      </dgm:prSet>
      <dgm:spPr/>
      <dgm:t>
        <a:bodyPr/>
        <a:lstStyle/>
        <a:p>
          <a:endParaRPr lang="en-US"/>
        </a:p>
      </dgm:t>
    </dgm:pt>
    <dgm:pt modelId="{A66B0E10-FF87-4231-916F-3B0D3B0B817B}" type="pres">
      <dgm:prSet presAssocID="{9D47E7CD-CE4F-4A8B-BB24-0274FD1DC204}" presName="sibTrans" presStyleLbl="sibTrans2D1" presStyleIdx="0" presStyleCnt="5"/>
      <dgm:spPr/>
      <dgm:t>
        <a:bodyPr/>
        <a:lstStyle/>
        <a:p>
          <a:endParaRPr lang="en-US"/>
        </a:p>
      </dgm:t>
    </dgm:pt>
    <dgm:pt modelId="{717F56B7-9045-400E-ACE1-EC26E53FEC40}" type="pres">
      <dgm:prSet presAssocID="{9D47E7CD-CE4F-4A8B-BB24-0274FD1DC204}" presName="connectorText" presStyleLbl="sibTrans2D1" presStyleIdx="0" presStyleCnt="5"/>
      <dgm:spPr/>
      <dgm:t>
        <a:bodyPr/>
        <a:lstStyle/>
        <a:p>
          <a:endParaRPr lang="en-US"/>
        </a:p>
      </dgm:t>
    </dgm:pt>
    <dgm:pt modelId="{272B9EA1-331C-4583-B692-5C81C20DEC7E}" type="pres">
      <dgm:prSet presAssocID="{FF3BC72B-CCCF-4F49-A0C9-8DB38893E435}" presName="node" presStyleLbl="node1" presStyleIdx="1" presStyleCnt="5" custRadScaleRad="100051" custRadScaleInc="-248">
        <dgm:presLayoutVars>
          <dgm:bulletEnabled val="1"/>
        </dgm:presLayoutVars>
      </dgm:prSet>
      <dgm:spPr/>
      <dgm:t>
        <a:bodyPr/>
        <a:lstStyle/>
        <a:p>
          <a:endParaRPr lang="en-US"/>
        </a:p>
      </dgm:t>
    </dgm:pt>
    <dgm:pt modelId="{499A713E-33A8-4BAA-A2D3-F7AFEB52C1BA}" type="pres">
      <dgm:prSet presAssocID="{5846052F-B50B-4C65-952C-5E0461F78C63}" presName="sibTrans" presStyleLbl="sibTrans2D1" presStyleIdx="1" presStyleCnt="5"/>
      <dgm:spPr/>
      <dgm:t>
        <a:bodyPr/>
        <a:lstStyle/>
        <a:p>
          <a:endParaRPr lang="en-US"/>
        </a:p>
      </dgm:t>
    </dgm:pt>
    <dgm:pt modelId="{A4B2E515-8F40-43CD-8500-9238A24F1D63}" type="pres">
      <dgm:prSet presAssocID="{5846052F-B50B-4C65-952C-5E0461F78C63}" presName="connectorText" presStyleLbl="sibTrans2D1" presStyleIdx="1" presStyleCnt="5"/>
      <dgm:spPr/>
      <dgm:t>
        <a:bodyPr/>
        <a:lstStyle/>
        <a:p>
          <a:endParaRPr lang="en-US"/>
        </a:p>
      </dgm:t>
    </dgm:pt>
    <dgm:pt modelId="{538E8FDE-A8D7-4329-87B2-E2978A2CE231}" type="pres">
      <dgm:prSet presAssocID="{85C27E9B-45C2-41B2-8C71-884FCCD61527}" presName="node" presStyleLbl="node1" presStyleIdx="2" presStyleCnt="5" custRadScaleRad="98945" custRadScaleInc="2431">
        <dgm:presLayoutVars>
          <dgm:bulletEnabled val="1"/>
        </dgm:presLayoutVars>
      </dgm:prSet>
      <dgm:spPr/>
      <dgm:t>
        <a:bodyPr/>
        <a:lstStyle/>
        <a:p>
          <a:endParaRPr lang="en-US"/>
        </a:p>
      </dgm:t>
    </dgm:pt>
    <dgm:pt modelId="{DB2E2CE6-FD6B-40EA-9AA5-361ABF6D4732}" type="pres">
      <dgm:prSet presAssocID="{7951A2DE-D9B7-4197-95DF-B8C59E5D3777}" presName="sibTrans" presStyleLbl="sibTrans2D1" presStyleIdx="2" presStyleCnt="5"/>
      <dgm:spPr/>
      <dgm:t>
        <a:bodyPr/>
        <a:lstStyle/>
        <a:p>
          <a:endParaRPr lang="en-US"/>
        </a:p>
      </dgm:t>
    </dgm:pt>
    <dgm:pt modelId="{834E0EB5-E106-4812-8AF8-293830B93239}" type="pres">
      <dgm:prSet presAssocID="{7951A2DE-D9B7-4197-95DF-B8C59E5D3777}" presName="connectorText" presStyleLbl="sibTrans2D1" presStyleIdx="2" presStyleCnt="5"/>
      <dgm:spPr/>
      <dgm:t>
        <a:bodyPr/>
        <a:lstStyle/>
        <a:p>
          <a:endParaRPr lang="en-US"/>
        </a:p>
      </dgm:t>
    </dgm:pt>
    <dgm:pt modelId="{F91B3CA1-E68F-4FF6-B0E1-FF1F91827214}" type="pres">
      <dgm:prSet presAssocID="{EA27A754-F16B-4631-82C2-037822B251C4}" presName="node" presStyleLbl="node1" presStyleIdx="3" presStyleCnt="5" custRadScaleRad="101119" custRadScaleInc="2332">
        <dgm:presLayoutVars>
          <dgm:bulletEnabled val="1"/>
        </dgm:presLayoutVars>
      </dgm:prSet>
      <dgm:spPr/>
      <dgm:t>
        <a:bodyPr/>
        <a:lstStyle/>
        <a:p>
          <a:endParaRPr lang="en-US"/>
        </a:p>
      </dgm:t>
    </dgm:pt>
    <dgm:pt modelId="{6C9BF3A1-79EF-414E-A62B-EE78DBC97AC6}" type="pres">
      <dgm:prSet presAssocID="{2FE7A88E-56E7-4B1E-A9E8-FF9CBA791C50}" presName="sibTrans" presStyleLbl="sibTrans2D1" presStyleIdx="3" presStyleCnt="5"/>
      <dgm:spPr/>
      <dgm:t>
        <a:bodyPr/>
        <a:lstStyle/>
        <a:p>
          <a:endParaRPr lang="en-US"/>
        </a:p>
      </dgm:t>
    </dgm:pt>
    <dgm:pt modelId="{B981028F-2F36-47B3-A684-6AE98F739FCF}" type="pres">
      <dgm:prSet presAssocID="{2FE7A88E-56E7-4B1E-A9E8-FF9CBA791C50}" presName="connectorText" presStyleLbl="sibTrans2D1" presStyleIdx="3" presStyleCnt="5"/>
      <dgm:spPr/>
      <dgm:t>
        <a:bodyPr/>
        <a:lstStyle/>
        <a:p>
          <a:endParaRPr lang="en-US"/>
        </a:p>
      </dgm:t>
    </dgm:pt>
    <dgm:pt modelId="{41005D0C-AE50-40FA-A180-0A22ACD69AF7}" type="pres">
      <dgm:prSet presAssocID="{9698E93E-FC26-424D-8CE0-7F786A3D68FA}" presName="node" presStyleLbl="node1" presStyleIdx="4" presStyleCnt="5" custRadScaleRad="101753" custRadScaleInc="-932">
        <dgm:presLayoutVars>
          <dgm:bulletEnabled val="1"/>
        </dgm:presLayoutVars>
      </dgm:prSet>
      <dgm:spPr/>
      <dgm:t>
        <a:bodyPr/>
        <a:lstStyle/>
        <a:p>
          <a:endParaRPr lang="en-US"/>
        </a:p>
      </dgm:t>
    </dgm:pt>
    <dgm:pt modelId="{6A3157D5-9EC3-4FE7-B056-99257DE4E37B}" type="pres">
      <dgm:prSet presAssocID="{6324B457-4720-4BB8-9BB4-F08E56CA1B27}" presName="sibTrans" presStyleLbl="sibTrans2D1" presStyleIdx="4" presStyleCnt="5"/>
      <dgm:spPr/>
      <dgm:t>
        <a:bodyPr/>
        <a:lstStyle/>
        <a:p>
          <a:endParaRPr lang="en-US"/>
        </a:p>
      </dgm:t>
    </dgm:pt>
    <dgm:pt modelId="{95E4FA17-0219-4BAF-855A-94C7DDB7F874}" type="pres">
      <dgm:prSet presAssocID="{6324B457-4720-4BB8-9BB4-F08E56CA1B27}" presName="connectorText" presStyleLbl="sibTrans2D1" presStyleIdx="4" presStyleCnt="5"/>
      <dgm:spPr/>
      <dgm:t>
        <a:bodyPr/>
        <a:lstStyle/>
        <a:p>
          <a:endParaRPr lang="en-US"/>
        </a:p>
      </dgm:t>
    </dgm:pt>
  </dgm:ptLst>
  <dgm:cxnLst>
    <dgm:cxn modelId="{B699A996-3C88-4689-91D3-B171890A3BD7}" type="presOf" srcId="{85C27E9B-45C2-41B2-8C71-884FCCD61527}" destId="{538E8FDE-A8D7-4329-87B2-E2978A2CE231}" srcOrd="0" destOrd="0" presId="urn:microsoft.com/office/officeart/2005/8/layout/cycle2"/>
    <dgm:cxn modelId="{433EE132-C3CE-46D0-8BB7-5825F08AA264}" type="presOf" srcId="{9698E93E-FC26-424D-8CE0-7F786A3D68FA}" destId="{41005D0C-AE50-40FA-A180-0A22ACD69AF7}" srcOrd="0" destOrd="0" presId="urn:microsoft.com/office/officeart/2005/8/layout/cycle2"/>
    <dgm:cxn modelId="{36A34ABC-0D18-4384-81AF-9C4055187AAB}" type="presOf" srcId="{3BE0C0CF-0B5F-4975-B0EF-2B5BCAB23350}" destId="{1586E8CA-46E3-4615-849C-648A09263782}" srcOrd="0" destOrd="0" presId="urn:microsoft.com/office/officeart/2005/8/layout/cycle2"/>
    <dgm:cxn modelId="{A8E44590-F394-4D1D-9CB6-2368BF873AAC}" type="presOf" srcId="{5846052F-B50B-4C65-952C-5E0461F78C63}" destId="{A4B2E515-8F40-43CD-8500-9238A24F1D63}" srcOrd="1" destOrd="0" presId="urn:microsoft.com/office/officeart/2005/8/layout/cycle2"/>
    <dgm:cxn modelId="{ECB47723-CA7C-423E-B639-98DE9CDF088E}" type="presOf" srcId="{7951A2DE-D9B7-4197-95DF-B8C59E5D3777}" destId="{834E0EB5-E106-4812-8AF8-293830B93239}" srcOrd="1" destOrd="0" presId="urn:microsoft.com/office/officeart/2005/8/layout/cycle2"/>
    <dgm:cxn modelId="{1531C8A6-609F-4968-A711-3867C0E28E22}" type="presOf" srcId="{7951A2DE-D9B7-4197-95DF-B8C59E5D3777}" destId="{DB2E2CE6-FD6B-40EA-9AA5-361ABF6D4732}" srcOrd="0" destOrd="0" presId="urn:microsoft.com/office/officeart/2005/8/layout/cycle2"/>
    <dgm:cxn modelId="{2D181E7B-466D-40D5-8733-BA3AFE73E6D6}" type="presOf" srcId="{6324B457-4720-4BB8-9BB4-F08E56CA1B27}" destId="{6A3157D5-9EC3-4FE7-B056-99257DE4E37B}" srcOrd="0" destOrd="0" presId="urn:microsoft.com/office/officeart/2005/8/layout/cycle2"/>
    <dgm:cxn modelId="{B7FF266A-B69B-4161-849A-7FC738E011FD}" type="presOf" srcId="{A96EE245-23AB-4793-B4B6-DA3EA086C0A6}" destId="{D2C6A9C0-6C4A-4052-B9EB-A93E673AC727}" srcOrd="0" destOrd="0" presId="urn:microsoft.com/office/officeart/2005/8/layout/cycle2"/>
    <dgm:cxn modelId="{03A86E13-4E9C-44F5-8E88-E2D1B869DD58}" srcId="{A96EE245-23AB-4793-B4B6-DA3EA086C0A6}" destId="{9698E93E-FC26-424D-8CE0-7F786A3D68FA}" srcOrd="4" destOrd="0" parTransId="{78DB9F57-6E89-4851-95BB-A3AB9D86F289}" sibTransId="{6324B457-4720-4BB8-9BB4-F08E56CA1B27}"/>
    <dgm:cxn modelId="{5CC290B7-5F26-45D5-8679-5EDDD075C5BC}" srcId="{A96EE245-23AB-4793-B4B6-DA3EA086C0A6}" destId="{3BE0C0CF-0B5F-4975-B0EF-2B5BCAB23350}" srcOrd="0" destOrd="0" parTransId="{7D44FA36-FC7C-4F74-B260-FF58596DD86F}" sibTransId="{9D47E7CD-CE4F-4A8B-BB24-0274FD1DC204}"/>
    <dgm:cxn modelId="{6AE96710-8005-45AA-A026-960513B5E397}" type="presOf" srcId="{9D47E7CD-CE4F-4A8B-BB24-0274FD1DC204}" destId="{A66B0E10-FF87-4231-916F-3B0D3B0B817B}" srcOrd="0" destOrd="0" presId="urn:microsoft.com/office/officeart/2005/8/layout/cycle2"/>
    <dgm:cxn modelId="{4CE71E1B-939F-46E5-9E5F-106DDBE8FBFC}" type="presOf" srcId="{FF3BC72B-CCCF-4F49-A0C9-8DB38893E435}" destId="{272B9EA1-331C-4583-B692-5C81C20DEC7E}" srcOrd="0" destOrd="0" presId="urn:microsoft.com/office/officeart/2005/8/layout/cycle2"/>
    <dgm:cxn modelId="{ED621039-7E18-4DCB-BD4B-BCF40AEEE7CC}" type="presOf" srcId="{2FE7A88E-56E7-4B1E-A9E8-FF9CBA791C50}" destId="{B981028F-2F36-47B3-A684-6AE98F739FCF}" srcOrd="1" destOrd="0" presId="urn:microsoft.com/office/officeart/2005/8/layout/cycle2"/>
    <dgm:cxn modelId="{0FD1BD4B-7A28-4454-B574-CC490AA7E623}" type="presOf" srcId="{EA27A754-F16B-4631-82C2-037822B251C4}" destId="{F91B3CA1-E68F-4FF6-B0E1-FF1F91827214}" srcOrd="0" destOrd="0" presId="urn:microsoft.com/office/officeart/2005/8/layout/cycle2"/>
    <dgm:cxn modelId="{C6F33612-41D0-46A5-A47A-A09AE549475D}" type="presOf" srcId="{5846052F-B50B-4C65-952C-5E0461F78C63}" destId="{499A713E-33A8-4BAA-A2D3-F7AFEB52C1BA}" srcOrd="0" destOrd="0" presId="urn:microsoft.com/office/officeart/2005/8/layout/cycle2"/>
    <dgm:cxn modelId="{88F63FAE-B3D1-47BA-A672-88BDBDBD4169}" srcId="{A96EE245-23AB-4793-B4B6-DA3EA086C0A6}" destId="{EA27A754-F16B-4631-82C2-037822B251C4}" srcOrd="3" destOrd="0" parTransId="{8FA48470-55C3-4AFD-B5F2-0A0983D7ADF9}" sibTransId="{2FE7A88E-56E7-4B1E-A9E8-FF9CBA791C50}"/>
    <dgm:cxn modelId="{251B2627-BF35-4DC4-BE20-9C148B1DCBC1}" srcId="{A96EE245-23AB-4793-B4B6-DA3EA086C0A6}" destId="{FF3BC72B-CCCF-4F49-A0C9-8DB38893E435}" srcOrd="1" destOrd="0" parTransId="{FD875EFA-7BF9-46A1-875A-A19ECD4438F7}" sibTransId="{5846052F-B50B-4C65-952C-5E0461F78C63}"/>
    <dgm:cxn modelId="{B532B3B1-E5A4-4D4E-90CD-63EFC22983C9}" type="presOf" srcId="{9D47E7CD-CE4F-4A8B-BB24-0274FD1DC204}" destId="{717F56B7-9045-400E-ACE1-EC26E53FEC40}" srcOrd="1" destOrd="0" presId="urn:microsoft.com/office/officeart/2005/8/layout/cycle2"/>
    <dgm:cxn modelId="{47425F63-03DB-48B2-B3A1-42331A610578}" type="presOf" srcId="{2FE7A88E-56E7-4B1E-A9E8-FF9CBA791C50}" destId="{6C9BF3A1-79EF-414E-A62B-EE78DBC97AC6}" srcOrd="0" destOrd="0" presId="urn:microsoft.com/office/officeart/2005/8/layout/cycle2"/>
    <dgm:cxn modelId="{3FB435BB-44F9-47CA-BC7A-1921BFCD4209}" type="presOf" srcId="{6324B457-4720-4BB8-9BB4-F08E56CA1B27}" destId="{95E4FA17-0219-4BAF-855A-94C7DDB7F874}" srcOrd="1" destOrd="0" presId="urn:microsoft.com/office/officeart/2005/8/layout/cycle2"/>
    <dgm:cxn modelId="{F86500CA-EDB7-4685-9151-7DDAE9C95041}" srcId="{A96EE245-23AB-4793-B4B6-DA3EA086C0A6}" destId="{85C27E9B-45C2-41B2-8C71-884FCCD61527}" srcOrd="2" destOrd="0" parTransId="{89EBA76D-1ADA-4DCD-BA9E-E9C0639D6FD2}" sibTransId="{7951A2DE-D9B7-4197-95DF-B8C59E5D3777}"/>
    <dgm:cxn modelId="{B3F73AAB-CB81-4AF1-AB9B-FB268AEE2C93}" type="presParOf" srcId="{D2C6A9C0-6C4A-4052-B9EB-A93E673AC727}" destId="{1586E8CA-46E3-4615-849C-648A09263782}" srcOrd="0" destOrd="0" presId="urn:microsoft.com/office/officeart/2005/8/layout/cycle2"/>
    <dgm:cxn modelId="{D24FF818-001A-4A2D-B568-045E52CDEBD6}" type="presParOf" srcId="{D2C6A9C0-6C4A-4052-B9EB-A93E673AC727}" destId="{A66B0E10-FF87-4231-916F-3B0D3B0B817B}" srcOrd="1" destOrd="0" presId="urn:microsoft.com/office/officeart/2005/8/layout/cycle2"/>
    <dgm:cxn modelId="{D15BB31E-7F4D-4C54-9EA4-B4038DFF68CF}" type="presParOf" srcId="{A66B0E10-FF87-4231-916F-3B0D3B0B817B}" destId="{717F56B7-9045-400E-ACE1-EC26E53FEC40}" srcOrd="0" destOrd="0" presId="urn:microsoft.com/office/officeart/2005/8/layout/cycle2"/>
    <dgm:cxn modelId="{A6CF821E-9BDA-4ADF-A168-4876FBC56C8E}" type="presParOf" srcId="{D2C6A9C0-6C4A-4052-B9EB-A93E673AC727}" destId="{272B9EA1-331C-4583-B692-5C81C20DEC7E}" srcOrd="2" destOrd="0" presId="urn:microsoft.com/office/officeart/2005/8/layout/cycle2"/>
    <dgm:cxn modelId="{4DE36477-401A-4991-AFB0-7FB55FBCF202}" type="presParOf" srcId="{D2C6A9C0-6C4A-4052-B9EB-A93E673AC727}" destId="{499A713E-33A8-4BAA-A2D3-F7AFEB52C1BA}" srcOrd="3" destOrd="0" presId="urn:microsoft.com/office/officeart/2005/8/layout/cycle2"/>
    <dgm:cxn modelId="{CD01A234-F259-4831-B959-5745080AA552}" type="presParOf" srcId="{499A713E-33A8-4BAA-A2D3-F7AFEB52C1BA}" destId="{A4B2E515-8F40-43CD-8500-9238A24F1D63}" srcOrd="0" destOrd="0" presId="urn:microsoft.com/office/officeart/2005/8/layout/cycle2"/>
    <dgm:cxn modelId="{808DADFB-8A6B-4226-9A38-6E8B9F14503A}" type="presParOf" srcId="{D2C6A9C0-6C4A-4052-B9EB-A93E673AC727}" destId="{538E8FDE-A8D7-4329-87B2-E2978A2CE231}" srcOrd="4" destOrd="0" presId="urn:microsoft.com/office/officeart/2005/8/layout/cycle2"/>
    <dgm:cxn modelId="{53980AE9-9214-47D6-9400-D9953DD05DF9}" type="presParOf" srcId="{D2C6A9C0-6C4A-4052-B9EB-A93E673AC727}" destId="{DB2E2CE6-FD6B-40EA-9AA5-361ABF6D4732}" srcOrd="5" destOrd="0" presId="urn:microsoft.com/office/officeart/2005/8/layout/cycle2"/>
    <dgm:cxn modelId="{8E68C7C9-3DF9-45A7-AC39-70812D64D49A}" type="presParOf" srcId="{DB2E2CE6-FD6B-40EA-9AA5-361ABF6D4732}" destId="{834E0EB5-E106-4812-8AF8-293830B93239}" srcOrd="0" destOrd="0" presId="urn:microsoft.com/office/officeart/2005/8/layout/cycle2"/>
    <dgm:cxn modelId="{F4E28A47-E17C-48BC-8FE1-BE7B3BAABFA7}" type="presParOf" srcId="{D2C6A9C0-6C4A-4052-B9EB-A93E673AC727}" destId="{F91B3CA1-E68F-4FF6-B0E1-FF1F91827214}" srcOrd="6" destOrd="0" presId="urn:microsoft.com/office/officeart/2005/8/layout/cycle2"/>
    <dgm:cxn modelId="{FC8D0F67-AC60-4019-AA72-EA8E00E7BF3A}" type="presParOf" srcId="{D2C6A9C0-6C4A-4052-B9EB-A93E673AC727}" destId="{6C9BF3A1-79EF-414E-A62B-EE78DBC97AC6}" srcOrd="7" destOrd="0" presId="urn:microsoft.com/office/officeart/2005/8/layout/cycle2"/>
    <dgm:cxn modelId="{983A3592-81BE-4AA2-99A9-D385C605A78C}" type="presParOf" srcId="{6C9BF3A1-79EF-414E-A62B-EE78DBC97AC6}" destId="{B981028F-2F36-47B3-A684-6AE98F739FCF}" srcOrd="0" destOrd="0" presId="urn:microsoft.com/office/officeart/2005/8/layout/cycle2"/>
    <dgm:cxn modelId="{D4869CA3-4647-44CA-8401-759C79DB6720}" type="presParOf" srcId="{D2C6A9C0-6C4A-4052-B9EB-A93E673AC727}" destId="{41005D0C-AE50-40FA-A180-0A22ACD69AF7}" srcOrd="8" destOrd="0" presId="urn:microsoft.com/office/officeart/2005/8/layout/cycle2"/>
    <dgm:cxn modelId="{3555060C-2B51-4E33-B86D-276DC2C6ADFE}" type="presParOf" srcId="{D2C6A9C0-6C4A-4052-B9EB-A93E673AC727}" destId="{6A3157D5-9EC3-4FE7-B056-99257DE4E37B}" srcOrd="9" destOrd="0" presId="urn:microsoft.com/office/officeart/2005/8/layout/cycle2"/>
    <dgm:cxn modelId="{6C95FFD4-1690-4C75-B2CB-3F6B656FED28}" type="presParOf" srcId="{6A3157D5-9EC3-4FE7-B056-99257DE4E37B}" destId="{95E4FA17-0219-4BAF-855A-94C7DDB7F87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D18CE3-6D6B-421C-92C0-DF699E2146EC}" type="doc">
      <dgm:prSet loTypeId="urn:microsoft.com/office/officeart/2005/8/layout/default#4" loCatId="list" qsTypeId="urn:microsoft.com/office/officeart/2005/8/quickstyle/simple1" qsCatId="simple" csTypeId="urn:microsoft.com/office/officeart/2005/8/colors/accent2_1" csCatId="accent2" phldr="1"/>
      <dgm:spPr/>
      <dgm:t>
        <a:bodyPr/>
        <a:lstStyle/>
        <a:p>
          <a:endParaRPr lang="en-US"/>
        </a:p>
      </dgm:t>
    </dgm:pt>
    <dgm:pt modelId="{069B4DD1-3F15-4905-8F04-F7DBC719F4BB}">
      <dgm:prSet phldrT="[Text]"/>
      <dgm:spPr>
        <a:solidFill>
          <a:srgbClr val="46AF37"/>
        </a:solidFill>
      </dgm:spPr>
      <dgm:t>
        <a:bodyPr/>
        <a:lstStyle/>
        <a:p>
          <a:r>
            <a:rPr lang="en-US" b="1" dirty="0" smtClean="0">
              <a:solidFill>
                <a:schemeClr val="bg1"/>
              </a:solidFill>
            </a:rPr>
            <a:t>Fundraising Goals</a:t>
          </a:r>
          <a:endParaRPr lang="en-US" b="1" dirty="0">
            <a:solidFill>
              <a:schemeClr val="bg1"/>
            </a:solidFill>
          </a:endParaRPr>
        </a:p>
      </dgm:t>
    </dgm:pt>
    <dgm:pt modelId="{CEB5AB58-927C-4F75-94EF-EC1E8132A157}" type="parTrans" cxnId="{530A76F2-0EE2-44A8-8CB3-ED1076D1EF9B}">
      <dgm:prSet/>
      <dgm:spPr/>
      <dgm:t>
        <a:bodyPr/>
        <a:lstStyle/>
        <a:p>
          <a:endParaRPr lang="en-US"/>
        </a:p>
      </dgm:t>
    </dgm:pt>
    <dgm:pt modelId="{2E457C6D-1CF4-4A27-9A85-35F213F1DF7D}" type="sibTrans" cxnId="{530A76F2-0EE2-44A8-8CB3-ED1076D1EF9B}">
      <dgm:prSet/>
      <dgm:spPr/>
      <dgm:t>
        <a:bodyPr/>
        <a:lstStyle/>
        <a:p>
          <a:endParaRPr lang="en-US"/>
        </a:p>
      </dgm:t>
    </dgm:pt>
    <dgm:pt modelId="{2AC0CD11-53DA-4FA6-9469-AEB43C2EFFD8}">
      <dgm:prSet phldrT="[Text]"/>
      <dgm:spPr>
        <a:solidFill>
          <a:srgbClr val="46AF37"/>
        </a:solidFill>
      </dgm:spPr>
      <dgm:t>
        <a:bodyPr/>
        <a:lstStyle/>
        <a:p>
          <a:r>
            <a:rPr lang="en-US" b="1" dirty="0" smtClean="0">
              <a:solidFill>
                <a:schemeClr val="bg1"/>
              </a:solidFill>
            </a:rPr>
            <a:t>Cash Flow</a:t>
          </a:r>
          <a:endParaRPr lang="en-US" b="1" dirty="0">
            <a:solidFill>
              <a:schemeClr val="bg1"/>
            </a:solidFill>
          </a:endParaRPr>
        </a:p>
      </dgm:t>
    </dgm:pt>
    <dgm:pt modelId="{1AD33CE9-F31F-4F19-A3D7-443C055EA682}" type="parTrans" cxnId="{9E3CDBAF-6383-4CFF-8ED0-EF5943B52279}">
      <dgm:prSet/>
      <dgm:spPr/>
      <dgm:t>
        <a:bodyPr/>
        <a:lstStyle/>
        <a:p>
          <a:endParaRPr lang="en-US"/>
        </a:p>
      </dgm:t>
    </dgm:pt>
    <dgm:pt modelId="{5138AB7B-8FD8-4BB2-8EA5-6D9706ED317B}" type="sibTrans" cxnId="{9E3CDBAF-6383-4CFF-8ED0-EF5943B52279}">
      <dgm:prSet/>
      <dgm:spPr/>
      <dgm:t>
        <a:bodyPr/>
        <a:lstStyle/>
        <a:p>
          <a:endParaRPr lang="en-US"/>
        </a:p>
      </dgm:t>
    </dgm:pt>
    <dgm:pt modelId="{103BD0CB-6CF6-4758-AFBF-46C84F3E9559}">
      <dgm:prSet phldrT="[Text]"/>
      <dgm:spPr>
        <a:solidFill>
          <a:srgbClr val="46AF37"/>
        </a:solidFill>
      </dgm:spPr>
      <dgm:t>
        <a:bodyPr/>
        <a:lstStyle/>
        <a:p>
          <a:r>
            <a:rPr lang="en-US" b="1" dirty="0" smtClean="0">
              <a:solidFill>
                <a:schemeClr val="bg1"/>
              </a:solidFill>
            </a:rPr>
            <a:t>Cost per Camper/Ratios</a:t>
          </a:r>
          <a:endParaRPr lang="en-US" b="1" dirty="0">
            <a:solidFill>
              <a:schemeClr val="bg1"/>
            </a:solidFill>
          </a:endParaRPr>
        </a:p>
      </dgm:t>
    </dgm:pt>
    <dgm:pt modelId="{4C0E7EE9-5E32-4203-870E-81A6A209959C}" type="parTrans" cxnId="{52E84BF4-14C9-430F-A70F-95BC734704AD}">
      <dgm:prSet/>
      <dgm:spPr/>
      <dgm:t>
        <a:bodyPr/>
        <a:lstStyle/>
        <a:p>
          <a:endParaRPr lang="en-US"/>
        </a:p>
      </dgm:t>
    </dgm:pt>
    <dgm:pt modelId="{7D7978EF-995E-466F-9DD3-7A862237785F}" type="sibTrans" cxnId="{52E84BF4-14C9-430F-A70F-95BC734704AD}">
      <dgm:prSet/>
      <dgm:spPr/>
      <dgm:t>
        <a:bodyPr/>
        <a:lstStyle/>
        <a:p>
          <a:endParaRPr lang="en-US"/>
        </a:p>
      </dgm:t>
    </dgm:pt>
    <dgm:pt modelId="{AF884E2F-DFB7-40D6-8AB7-D676D85FFF28}">
      <dgm:prSet/>
      <dgm:spPr>
        <a:solidFill>
          <a:srgbClr val="46AF37"/>
        </a:solidFill>
      </dgm:spPr>
      <dgm:t>
        <a:bodyPr/>
        <a:lstStyle/>
        <a:p>
          <a:r>
            <a:rPr lang="en-US" b="1" dirty="0" smtClean="0">
              <a:solidFill>
                <a:schemeClr val="bg1"/>
              </a:solidFill>
            </a:rPr>
            <a:t>Staffing Levels</a:t>
          </a:r>
          <a:endParaRPr lang="en-US" b="1" dirty="0">
            <a:solidFill>
              <a:schemeClr val="bg1"/>
            </a:solidFill>
          </a:endParaRPr>
        </a:p>
      </dgm:t>
    </dgm:pt>
    <dgm:pt modelId="{5B1D9231-AE02-4739-AEBC-874C347DA758}" type="parTrans" cxnId="{6A1ECFF6-14AA-46A3-A064-F381E30E1BDB}">
      <dgm:prSet/>
      <dgm:spPr/>
      <dgm:t>
        <a:bodyPr/>
        <a:lstStyle/>
        <a:p>
          <a:endParaRPr lang="en-US"/>
        </a:p>
      </dgm:t>
    </dgm:pt>
    <dgm:pt modelId="{7E05B43C-4880-48BD-8B76-F1A9161034BD}" type="sibTrans" cxnId="{6A1ECFF6-14AA-46A3-A064-F381E30E1BDB}">
      <dgm:prSet/>
      <dgm:spPr/>
      <dgm:t>
        <a:bodyPr/>
        <a:lstStyle/>
        <a:p>
          <a:endParaRPr lang="en-US"/>
        </a:p>
      </dgm:t>
    </dgm:pt>
    <dgm:pt modelId="{0367C057-ED41-40F6-83B5-AD91933A43FC}">
      <dgm:prSet/>
      <dgm:spPr>
        <a:solidFill>
          <a:srgbClr val="46AF37"/>
        </a:solidFill>
      </dgm:spPr>
      <dgm:t>
        <a:bodyPr/>
        <a:lstStyle/>
        <a:p>
          <a:r>
            <a:rPr lang="en-US" b="1" dirty="0" smtClean="0">
              <a:solidFill>
                <a:schemeClr val="bg1"/>
              </a:solidFill>
            </a:rPr>
            <a:t>Enrollment</a:t>
          </a:r>
        </a:p>
        <a:p>
          <a:r>
            <a:rPr lang="en-US" b="1" dirty="0" smtClean="0">
              <a:solidFill>
                <a:schemeClr val="bg1"/>
              </a:solidFill>
            </a:rPr>
            <a:t>Pipeline/Retention</a:t>
          </a:r>
          <a:endParaRPr lang="en-US" b="1" dirty="0">
            <a:solidFill>
              <a:schemeClr val="bg1"/>
            </a:solidFill>
          </a:endParaRPr>
        </a:p>
      </dgm:t>
    </dgm:pt>
    <dgm:pt modelId="{67B10786-3704-4DC2-8697-11C7B58DC115}" type="parTrans" cxnId="{2B2766A4-ABA1-4ADC-8508-B9D2E4A07F8B}">
      <dgm:prSet/>
      <dgm:spPr/>
      <dgm:t>
        <a:bodyPr/>
        <a:lstStyle/>
        <a:p>
          <a:endParaRPr lang="en-US"/>
        </a:p>
      </dgm:t>
    </dgm:pt>
    <dgm:pt modelId="{E4914884-2FCE-4117-92E5-CC334BC0A63A}" type="sibTrans" cxnId="{2B2766A4-ABA1-4ADC-8508-B9D2E4A07F8B}">
      <dgm:prSet/>
      <dgm:spPr/>
      <dgm:t>
        <a:bodyPr/>
        <a:lstStyle/>
        <a:p>
          <a:endParaRPr lang="en-US"/>
        </a:p>
      </dgm:t>
    </dgm:pt>
    <dgm:pt modelId="{60F157AC-A251-4D59-A3EA-924C2BFA5FFE}">
      <dgm:prSet/>
      <dgm:spPr>
        <a:solidFill>
          <a:srgbClr val="46AF37"/>
        </a:solidFill>
      </dgm:spPr>
      <dgm:t>
        <a:bodyPr/>
        <a:lstStyle/>
        <a:p>
          <a:r>
            <a:rPr lang="en-US" b="1" dirty="0" smtClean="0">
              <a:solidFill>
                <a:schemeClr val="bg1"/>
              </a:solidFill>
            </a:rPr>
            <a:t>Financial Aid Levels</a:t>
          </a:r>
          <a:endParaRPr lang="en-US" b="1" dirty="0">
            <a:solidFill>
              <a:schemeClr val="bg1"/>
            </a:solidFill>
          </a:endParaRPr>
        </a:p>
      </dgm:t>
    </dgm:pt>
    <dgm:pt modelId="{A37A4128-8E34-4B57-A442-0008FDF5BAD9}" type="parTrans" cxnId="{E4F91E35-D99D-4A75-BD8E-406FB28EFF41}">
      <dgm:prSet/>
      <dgm:spPr/>
      <dgm:t>
        <a:bodyPr/>
        <a:lstStyle/>
        <a:p>
          <a:endParaRPr lang="en-US"/>
        </a:p>
      </dgm:t>
    </dgm:pt>
    <dgm:pt modelId="{5E836588-5070-4E57-9DA1-57ECDF34C558}" type="sibTrans" cxnId="{E4F91E35-D99D-4A75-BD8E-406FB28EFF41}">
      <dgm:prSet/>
      <dgm:spPr/>
      <dgm:t>
        <a:bodyPr/>
        <a:lstStyle/>
        <a:p>
          <a:endParaRPr lang="en-US"/>
        </a:p>
      </dgm:t>
    </dgm:pt>
    <dgm:pt modelId="{1505515C-E3B8-4018-AF3E-933F23748598}" type="pres">
      <dgm:prSet presAssocID="{15D18CE3-6D6B-421C-92C0-DF699E2146EC}" presName="diagram" presStyleCnt="0">
        <dgm:presLayoutVars>
          <dgm:dir/>
          <dgm:resizeHandles val="exact"/>
        </dgm:presLayoutVars>
      </dgm:prSet>
      <dgm:spPr/>
      <dgm:t>
        <a:bodyPr/>
        <a:lstStyle/>
        <a:p>
          <a:endParaRPr lang="en-US"/>
        </a:p>
      </dgm:t>
    </dgm:pt>
    <dgm:pt modelId="{103B6AB9-5677-4B6C-ABE6-4E23D4EF74A2}" type="pres">
      <dgm:prSet presAssocID="{103BD0CB-6CF6-4758-AFBF-46C84F3E9559}" presName="node" presStyleLbl="node1" presStyleIdx="0" presStyleCnt="6">
        <dgm:presLayoutVars>
          <dgm:bulletEnabled val="1"/>
        </dgm:presLayoutVars>
      </dgm:prSet>
      <dgm:spPr/>
      <dgm:t>
        <a:bodyPr/>
        <a:lstStyle/>
        <a:p>
          <a:endParaRPr lang="en-US"/>
        </a:p>
      </dgm:t>
    </dgm:pt>
    <dgm:pt modelId="{9E7730C9-DCC5-4175-BCFF-95722A8FF033}" type="pres">
      <dgm:prSet presAssocID="{7D7978EF-995E-466F-9DD3-7A862237785F}" presName="sibTrans" presStyleCnt="0"/>
      <dgm:spPr/>
    </dgm:pt>
    <dgm:pt modelId="{CC0B24EF-C369-4711-8CC8-EC5E12F3A1A1}" type="pres">
      <dgm:prSet presAssocID="{069B4DD1-3F15-4905-8F04-F7DBC719F4BB}" presName="node" presStyleLbl="node1" presStyleIdx="1" presStyleCnt="6">
        <dgm:presLayoutVars>
          <dgm:bulletEnabled val="1"/>
        </dgm:presLayoutVars>
      </dgm:prSet>
      <dgm:spPr/>
      <dgm:t>
        <a:bodyPr/>
        <a:lstStyle/>
        <a:p>
          <a:endParaRPr lang="en-US"/>
        </a:p>
      </dgm:t>
    </dgm:pt>
    <dgm:pt modelId="{CD22B5B9-0552-4AFD-AD09-BAD4D6C90E1B}" type="pres">
      <dgm:prSet presAssocID="{2E457C6D-1CF4-4A27-9A85-35F213F1DF7D}" presName="sibTrans" presStyleCnt="0"/>
      <dgm:spPr/>
    </dgm:pt>
    <dgm:pt modelId="{9DAD1044-1AEC-4C58-9384-0A6B05EA4FAD}" type="pres">
      <dgm:prSet presAssocID="{AF884E2F-DFB7-40D6-8AB7-D676D85FFF28}" presName="node" presStyleLbl="node1" presStyleIdx="2" presStyleCnt="6">
        <dgm:presLayoutVars>
          <dgm:bulletEnabled val="1"/>
        </dgm:presLayoutVars>
      </dgm:prSet>
      <dgm:spPr/>
      <dgm:t>
        <a:bodyPr/>
        <a:lstStyle/>
        <a:p>
          <a:endParaRPr lang="en-US"/>
        </a:p>
      </dgm:t>
    </dgm:pt>
    <dgm:pt modelId="{2203DA94-0A4B-4254-AC48-7C127966824E}" type="pres">
      <dgm:prSet presAssocID="{7E05B43C-4880-48BD-8B76-F1A9161034BD}" presName="sibTrans" presStyleCnt="0"/>
      <dgm:spPr/>
    </dgm:pt>
    <dgm:pt modelId="{C8368E61-CAF3-4B18-A0AE-CB0CBFF175B4}" type="pres">
      <dgm:prSet presAssocID="{2AC0CD11-53DA-4FA6-9469-AEB43C2EFFD8}" presName="node" presStyleLbl="node1" presStyleIdx="3" presStyleCnt="6">
        <dgm:presLayoutVars>
          <dgm:bulletEnabled val="1"/>
        </dgm:presLayoutVars>
      </dgm:prSet>
      <dgm:spPr/>
      <dgm:t>
        <a:bodyPr/>
        <a:lstStyle/>
        <a:p>
          <a:endParaRPr lang="en-US"/>
        </a:p>
      </dgm:t>
    </dgm:pt>
    <dgm:pt modelId="{B775B968-E4FA-4A53-B72A-391BA060B7E7}" type="pres">
      <dgm:prSet presAssocID="{5138AB7B-8FD8-4BB2-8EA5-6D9706ED317B}" presName="sibTrans" presStyleCnt="0"/>
      <dgm:spPr/>
    </dgm:pt>
    <dgm:pt modelId="{C30C0415-1EFE-455E-810F-F731F5184531}" type="pres">
      <dgm:prSet presAssocID="{0367C057-ED41-40F6-83B5-AD91933A43FC}" presName="node" presStyleLbl="node1" presStyleIdx="4" presStyleCnt="6">
        <dgm:presLayoutVars>
          <dgm:bulletEnabled val="1"/>
        </dgm:presLayoutVars>
      </dgm:prSet>
      <dgm:spPr/>
      <dgm:t>
        <a:bodyPr/>
        <a:lstStyle/>
        <a:p>
          <a:endParaRPr lang="en-US"/>
        </a:p>
      </dgm:t>
    </dgm:pt>
    <dgm:pt modelId="{F931899D-EB5F-42A5-A663-5B029E0D2022}" type="pres">
      <dgm:prSet presAssocID="{E4914884-2FCE-4117-92E5-CC334BC0A63A}" presName="sibTrans" presStyleCnt="0"/>
      <dgm:spPr/>
    </dgm:pt>
    <dgm:pt modelId="{D7239608-36C5-46C2-9F34-E8C9C621AC60}" type="pres">
      <dgm:prSet presAssocID="{60F157AC-A251-4D59-A3EA-924C2BFA5FFE}" presName="node" presStyleLbl="node1" presStyleIdx="5" presStyleCnt="6">
        <dgm:presLayoutVars>
          <dgm:bulletEnabled val="1"/>
        </dgm:presLayoutVars>
      </dgm:prSet>
      <dgm:spPr/>
      <dgm:t>
        <a:bodyPr/>
        <a:lstStyle/>
        <a:p>
          <a:endParaRPr lang="en-US"/>
        </a:p>
      </dgm:t>
    </dgm:pt>
  </dgm:ptLst>
  <dgm:cxnLst>
    <dgm:cxn modelId="{8D297653-1C2C-45F4-A3B7-7F95461A5A44}" type="presOf" srcId="{AF884E2F-DFB7-40D6-8AB7-D676D85FFF28}" destId="{9DAD1044-1AEC-4C58-9384-0A6B05EA4FAD}" srcOrd="0" destOrd="0" presId="urn:microsoft.com/office/officeart/2005/8/layout/default#4"/>
    <dgm:cxn modelId="{7F788446-265A-43C9-A550-89A1CB841933}" type="presOf" srcId="{60F157AC-A251-4D59-A3EA-924C2BFA5FFE}" destId="{D7239608-36C5-46C2-9F34-E8C9C621AC60}" srcOrd="0" destOrd="0" presId="urn:microsoft.com/office/officeart/2005/8/layout/default#4"/>
    <dgm:cxn modelId="{9E3CDBAF-6383-4CFF-8ED0-EF5943B52279}" srcId="{15D18CE3-6D6B-421C-92C0-DF699E2146EC}" destId="{2AC0CD11-53DA-4FA6-9469-AEB43C2EFFD8}" srcOrd="3" destOrd="0" parTransId="{1AD33CE9-F31F-4F19-A3D7-443C055EA682}" sibTransId="{5138AB7B-8FD8-4BB2-8EA5-6D9706ED317B}"/>
    <dgm:cxn modelId="{91F1D418-A085-44D8-B060-E0BE56A05FC4}" type="presOf" srcId="{15D18CE3-6D6B-421C-92C0-DF699E2146EC}" destId="{1505515C-E3B8-4018-AF3E-933F23748598}" srcOrd="0" destOrd="0" presId="urn:microsoft.com/office/officeart/2005/8/layout/default#4"/>
    <dgm:cxn modelId="{6A1ECFF6-14AA-46A3-A064-F381E30E1BDB}" srcId="{15D18CE3-6D6B-421C-92C0-DF699E2146EC}" destId="{AF884E2F-DFB7-40D6-8AB7-D676D85FFF28}" srcOrd="2" destOrd="0" parTransId="{5B1D9231-AE02-4739-AEBC-874C347DA758}" sibTransId="{7E05B43C-4880-48BD-8B76-F1A9161034BD}"/>
    <dgm:cxn modelId="{2734261D-0885-4B05-92E1-6B5B7DA53697}" type="presOf" srcId="{0367C057-ED41-40F6-83B5-AD91933A43FC}" destId="{C30C0415-1EFE-455E-810F-F731F5184531}" srcOrd="0" destOrd="0" presId="urn:microsoft.com/office/officeart/2005/8/layout/default#4"/>
    <dgm:cxn modelId="{52E84BF4-14C9-430F-A70F-95BC734704AD}" srcId="{15D18CE3-6D6B-421C-92C0-DF699E2146EC}" destId="{103BD0CB-6CF6-4758-AFBF-46C84F3E9559}" srcOrd="0" destOrd="0" parTransId="{4C0E7EE9-5E32-4203-870E-81A6A209959C}" sibTransId="{7D7978EF-995E-466F-9DD3-7A862237785F}"/>
    <dgm:cxn modelId="{E4F91E35-D99D-4A75-BD8E-406FB28EFF41}" srcId="{15D18CE3-6D6B-421C-92C0-DF699E2146EC}" destId="{60F157AC-A251-4D59-A3EA-924C2BFA5FFE}" srcOrd="5" destOrd="0" parTransId="{A37A4128-8E34-4B57-A442-0008FDF5BAD9}" sibTransId="{5E836588-5070-4E57-9DA1-57ECDF34C558}"/>
    <dgm:cxn modelId="{EB6018C3-8944-408A-9816-6833A9350475}" type="presOf" srcId="{069B4DD1-3F15-4905-8F04-F7DBC719F4BB}" destId="{CC0B24EF-C369-4711-8CC8-EC5E12F3A1A1}" srcOrd="0" destOrd="0" presId="urn:microsoft.com/office/officeart/2005/8/layout/default#4"/>
    <dgm:cxn modelId="{530A76F2-0EE2-44A8-8CB3-ED1076D1EF9B}" srcId="{15D18CE3-6D6B-421C-92C0-DF699E2146EC}" destId="{069B4DD1-3F15-4905-8F04-F7DBC719F4BB}" srcOrd="1" destOrd="0" parTransId="{CEB5AB58-927C-4F75-94EF-EC1E8132A157}" sibTransId="{2E457C6D-1CF4-4A27-9A85-35F213F1DF7D}"/>
    <dgm:cxn modelId="{2B2766A4-ABA1-4ADC-8508-B9D2E4A07F8B}" srcId="{15D18CE3-6D6B-421C-92C0-DF699E2146EC}" destId="{0367C057-ED41-40F6-83B5-AD91933A43FC}" srcOrd="4" destOrd="0" parTransId="{67B10786-3704-4DC2-8697-11C7B58DC115}" sibTransId="{E4914884-2FCE-4117-92E5-CC334BC0A63A}"/>
    <dgm:cxn modelId="{BA3A0C41-2878-43E1-865B-30B9424075F0}" type="presOf" srcId="{103BD0CB-6CF6-4758-AFBF-46C84F3E9559}" destId="{103B6AB9-5677-4B6C-ABE6-4E23D4EF74A2}" srcOrd="0" destOrd="0" presId="urn:microsoft.com/office/officeart/2005/8/layout/default#4"/>
    <dgm:cxn modelId="{20DFF91E-CAC9-4B4E-BD71-639B0E18F777}" type="presOf" srcId="{2AC0CD11-53DA-4FA6-9469-AEB43C2EFFD8}" destId="{C8368E61-CAF3-4B18-A0AE-CB0CBFF175B4}" srcOrd="0" destOrd="0" presId="urn:microsoft.com/office/officeart/2005/8/layout/default#4"/>
    <dgm:cxn modelId="{53B1098A-8757-4C52-B39D-1B6812EDFC42}" type="presParOf" srcId="{1505515C-E3B8-4018-AF3E-933F23748598}" destId="{103B6AB9-5677-4B6C-ABE6-4E23D4EF74A2}" srcOrd="0" destOrd="0" presId="urn:microsoft.com/office/officeart/2005/8/layout/default#4"/>
    <dgm:cxn modelId="{A3618A7A-C1F8-4CB8-B52F-0B0BC0D06D9B}" type="presParOf" srcId="{1505515C-E3B8-4018-AF3E-933F23748598}" destId="{9E7730C9-DCC5-4175-BCFF-95722A8FF033}" srcOrd="1" destOrd="0" presId="urn:microsoft.com/office/officeart/2005/8/layout/default#4"/>
    <dgm:cxn modelId="{9A8E2294-B660-40D8-B313-8EA20AE0BFAF}" type="presParOf" srcId="{1505515C-E3B8-4018-AF3E-933F23748598}" destId="{CC0B24EF-C369-4711-8CC8-EC5E12F3A1A1}" srcOrd="2" destOrd="0" presId="urn:microsoft.com/office/officeart/2005/8/layout/default#4"/>
    <dgm:cxn modelId="{75A6875A-2F2A-4CD5-B0DE-9835BA9236D5}" type="presParOf" srcId="{1505515C-E3B8-4018-AF3E-933F23748598}" destId="{CD22B5B9-0552-4AFD-AD09-BAD4D6C90E1B}" srcOrd="3" destOrd="0" presId="urn:microsoft.com/office/officeart/2005/8/layout/default#4"/>
    <dgm:cxn modelId="{3C7B8F36-4DA2-46BC-8D6F-130A48152816}" type="presParOf" srcId="{1505515C-E3B8-4018-AF3E-933F23748598}" destId="{9DAD1044-1AEC-4C58-9384-0A6B05EA4FAD}" srcOrd="4" destOrd="0" presId="urn:microsoft.com/office/officeart/2005/8/layout/default#4"/>
    <dgm:cxn modelId="{00757D42-499A-46B5-B869-141F1D92CE74}" type="presParOf" srcId="{1505515C-E3B8-4018-AF3E-933F23748598}" destId="{2203DA94-0A4B-4254-AC48-7C127966824E}" srcOrd="5" destOrd="0" presId="urn:microsoft.com/office/officeart/2005/8/layout/default#4"/>
    <dgm:cxn modelId="{4D93E111-EEC2-43AA-BC41-5EF2DB0A0EB2}" type="presParOf" srcId="{1505515C-E3B8-4018-AF3E-933F23748598}" destId="{C8368E61-CAF3-4B18-A0AE-CB0CBFF175B4}" srcOrd="6" destOrd="0" presId="urn:microsoft.com/office/officeart/2005/8/layout/default#4"/>
    <dgm:cxn modelId="{A4045690-6AFC-4664-9F4F-C3EB1D6875BA}" type="presParOf" srcId="{1505515C-E3B8-4018-AF3E-933F23748598}" destId="{B775B968-E4FA-4A53-B72A-391BA060B7E7}" srcOrd="7" destOrd="0" presId="urn:microsoft.com/office/officeart/2005/8/layout/default#4"/>
    <dgm:cxn modelId="{9F2B75FB-DED7-4E85-90D5-BD860479FD13}" type="presParOf" srcId="{1505515C-E3B8-4018-AF3E-933F23748598}" destId="{C30C0415-1EFE-455E-810F-F731F5184531}" srcOrd="8" destOrd="0" presId="urn:microsoft.com/office/officeart/2005/8/layout/default#4"/>
    <dgm:cxn modelId="{F25347D1-2000-48D4-A5CD-48561C68135B}" type="presParOf" srcId="{1505515C-E3B8-4018-AF3E-933F23748598}" destId="{F931899D-EB5F-42A5-A663-5B029E0D2022}" srcOrd="9" destOrd="0" presId="urn:microsoft.com/office/officeart/2005/8/layout/default#4"/>
    <dgm:cxn modelId="{06FC46B2-8D32-4C68-827A-9124768056A4}" type="presParOf" srcId="{1505515C-E3B8-4018-AF3E-933F23748598}" destId="{D7239608-36C5-46C2-9F34-E8C9C621AC60}" srcOrd="10"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49EE3E-CE2C-4403-8B97-131C598E28EA}" type="doc">
      <dgm:prSet loTypeId="urn:microsoft.com/office/officeart/2005/8/layout/process1" loCatId="process" qsTypeId="urn:microsoft.com/office/officeart/2005/8/quickstyle/simple1" qsCatId="simple" csTypeId="urn:microsoft.com/office/officeart/2005/8/colors/accent0_3" csCatId="mainScheme" phldr="1"/>
      <dgm:spPr/>
    </dgm:pt>
    <dgm:pt modelId="{59E10825-8DD2-4A95-9F9B-D50C2026B434}">
      <dgm:prSet phldrT="[Text]" custT="1"/>
      <dgm:spPr>
        <a:solidFill>
          <a:srgbClr val="FF0000"/>
        </a:solidFill>
      </dgm:spPr>
      <dgm:t>
        <a:bodyPr/>
        <a:lstStyle/>
        <a:p>
          <a:r>
            <a:rPr lang="en-US" sz="2800" b="1" dirty="0" smtClean="0">
              <a:latin typeface="+mj-lt"/>
            </a:rPr>
            <a:t>STOP</a:t>
          </a:r>
          <a:endParaRPr lang="en-US" sz="2800" b="1" dirty="0">
            <a:latin typeface="+mj-lt"/>
          </a:endParaRPr>
        </a:p>
      </dgm:t>
    </dgm:pt>
    <dgm:pt modelId="{9B539DEA-A32F-400D-9AE3-8A8CC6A3F9D5}" type="parTrans" cxnId="{27B07B06-20EE-46CE-BAA3-89874438470D}">
      <dgm:prSet/>
      <dgm:spPr/>
      <dgm:t>
        <a:bodyPr/>
        <a:lstStyle/>
        <a:p>
          <a:endParaRPr lang="en-US" sz="2000" b="1"/>
        </a:p>
      </dgm:t>
    </dgm:pt>
    <dgm:pt modelId="{F9DA350F-A4E3-4212-9F57-9A33F27569BC}" type="sibTrans" cxnId="{27B07B06-20EE-46CE-BAA3-89874438470D}">
      <dgm:prSet/>
      <dgm:spPr/>
      <dgm:t>
        <a:bodyPr/>
        <a:lstStyle/>
        <a:p>
          <a:endParaRPr lang="en-US"/>
        </a:p>
      </dgm:t>
    </dgm:pt>
    <dgm:pt modelId="{416C7059-812C-42E8-A41A-4E4EA67CAC85}">
      <dgm:prSet phldrT="[Text]" custT="1"/>
      <dgm:spPr>
        <a:solidFill>
          <a:srgbClr val="54B948"/>
        </a:solidFill>
      </dgm:spPr>
      <dgm:t>
        <a:bodyPr/>
        <a:lstStyle/>
        <a:p>
          <a:r>
            <a:rPr lang="en-US" sz="2800" b="1" dirty="0" smtClean="0">
              <a:latin typeface="+mj-lt"/>
            </a:rPr>
            <a:t>START</a:t>
          </a:r>
          <a:endParaRPr lang="en-US" sz="2800" b="1" dirty="0">
            <a:latin typeface="+mj-lt"/>
          </a:endParaRPr>
        </a:p>
      </dgm:t>
    </dgm:pt>
    <dgm:pt modelId="{4F9028E4-C878-4B41-BF8E-87FEBCC3C31B}" type="parTrans" cxnId="{4934F86C-55A9-4095-BF3B-A45D2B8C5EF0}">
      <dgm:prSet/>
      <dgm:spPr/>
      <dgm:t>
        <a:bodyPr/>
        <a:lstStyle/>
        <a:p>
          <a:endParaRPr lang="en-US" sz="2000" b="1"/>
        </a:p>
      </dgm:t>
    </dgm:pt>
    <dgm:pt modelId="{FC92F1E0-4B6A-4205-9899-DA800ED92BF3}" type="sibTrans" cxnId="{4934F86C-55A9-4095-BF3B-A45D2B8C5EF0}">
      <dgm:prSet/>
      <dgm:spPr/>
      <dgm:t>
        <a:bodyPr/>
        <a:lstStyle/>
        <a:p>
          <a:endParaRPr lang="en-US" sz="2000" b="1"/>
        </a:p>
      </dgm:t>
    </dgm:pt>
    <dgm:pt modelId="{ED931794-9A78-4FD7-B6D0-4DF379FC20ED}">
      <dgm:prSet phldrT="[Text]" custT="1"/>
      <dgm:spPr>
        <a:solidFill>
          <a:srgbClr val="FFC000"/>
        </a:solidFill>
      </dgm:spPr>
      <dgm:t>
        <a:bodyPr/>
        <a:lstStyle/>
        <a:p>
          <a:r>
            <a:rPr lang="en-US" sz="2800" b="1" dirty="0" smtClean="0">
              <a:latin typeface="+mj-lt"/>
            </a:rPr>
            <a:t>CONTINUE</a:t>
          </a:r>
          <a:endParaRPr lang="en-US" sz="2800" b="1" dirty="0">
            <a:latin typeface="+mj-lt"/>
          </a:endParaRPr>
        </a:p>
      </dgm:t>
    </dgm:pt>
    <dgm:pt modelId="{13663410-338C-4949-BB40-300A050031AD}" type="parTrans" cxnId="{14C2D658-27D8-4317-94A8-415AB7C1BB7F}">
      <dgm:prSet/>
      <dgm:spPr/>
      <dgm:t>
        <a:bodyPr/>
        <a:lstStyle/>
        <a:p>
          <a:endParaRPr lang="en-US" sz="2000" b="1"/>
        </a:p>
      </dgm:t>
    </dgm:pt>
    <dgm:pt modelId="{81802783-23BD-4129-AFEA-B1FA4B07EA23}" type="sibTrans" cxnId="{14C2D658-27D8-4317-94A8-415AB7C1BB7F}">
      <dgm:prSet/>
      <dgm:spPr/>
      <dgm:t>
        <a:bodyPr/>
        <a:lstStyle/>
        <a:p>
          <a:endParaRPr lang="en-US" sz="2000" b="1"/>
        </a:p>
      </dgm:t>
    </dgm:pt>
    <dgm:pt modelId="{30E4133E-3141-47AC-AC6F-EC11CC89E457}" type="pres">
      <dgm:prSet presAssocID="{C849EE3E-CE2C-4403-8B97-131C598E28EA}" presName="Name0" presStyleCnt="0">
        <dgm:presLayoutVars>
          <dgm:dir/>
          <dgm:resizeHandles val="exact"/>
        </dgm:presLayoutVars>
      </dgm:prSet>
      <dgm:spPr/>
    </dgm:pt>
    <dgm:pt modelId="{D29A2983-12F5-4DD1-BB65-2D8AD2FE89D1}" type="pres">
      <dgm:prSet presAssocID="{59E10825-8DD2-4A95-9F9B-D50C2026B434}" presName="node" presStyleLbl="node1" presStyleIdx="0" presStyleCnt="3">
        <dgm:presLayoutVars>
          <dgm:bulletEnabled val="1"/>
        </dgm:presLayoutVars>
      </dgm:prSet>
      <dgm:spPr/>
      <dgm:t>
        <a:bodyPr/>
        <a:lstStyle/>
        <a:p>
          <a:endParaRPr lang="en-US"/>
        </a:p>
      </dgm:t>
    </dgm:pt>
    <dgm:pt modelId="{A67D71D6-04B0-4140-914A-CE0A5340E43D}" type="pres">
      <dgm:prSet presAssocID="{F9DA350F-A4E3-4212-9F57-9A33F27569BC}" presName="sibTrans" presStyleLbl="sibTrans2D1" presStyleIdx="0" presStyleCnt="2" custLinFactNeighborX="2032" custLinFactNeighborY="-2180"/>
      <dgm:spPr>
        <a:prstGeom prst="mathPlus">
          <a:avLst/>
        </a:prstGeom>
      </dgm:spPr>
      <dgm:t>
        <a:bodyPr/>
        <a:lstStyle/>
        <a:p>
          <a:endParaRPr lang="en-US"/>
        </a:p>
      </dgm:t>
    </dgm:pt>
    <dgm:pt modelId="{52D091FF-0AD9-4846-852B-57CCFE321F7F}" type="pres">
      <dgm:prSet presAssocID="{F9DA350F-A4E3-4212-9F57-9A33F27569BC}" presName="connectorText" presStyleLbl="sibTrans2D1" presStyleIdx="0" presStyleCnt="2"/>
      <dgm:spPr/>
      <dgm:t>
        <a:bodyPr/>
        <a:lstStyle/>
        <a:p>
          <a:endParaRPr lang="en-US"/>
        </a:p>
      </dgm:t>
    </dgm:pt>
    <dgm:pt modelId="{B3BCF9DB-F345-4E9A-AB4C-E83796ADCD66}" type="pres">
      <dgm:prSet presAssocID="{416C7059-812C-42E8-A41A-4E4EA67CAC85}" presName="node" presStyleLbl="node1" presStyleIdx="1" presStyleCnt="3">
        <dgm:presLayoutVars>
          <dgm:bulletEnabled val="1"/>
        </dgm:presLayoutVars>
      </dgm:prSet>
      <dgm:spPr/>
      <dgm:t>
        <a:bodyPr/>
        <a:lstStyle/>
        <a:p>
          <a:endParaRPr lang="en-US"/>
        </a:p>
      </dgm:t>
    </dgm:pt>
    <dgm:pt modelId="{3ED27A3A-D2CF-4F10-BE0C-DFB050EAA41A}" type="pres">
      <dgm:prSet presAssocID="{FC92F1E0-4B6A-4205-9899-DA800ED92BF3}" presName="sibTrans" presStyleLbl="sibTrans2D1" presStyleIdx="1" presStyleCnt="2" custLinFactNeighborX="4380" custLinFactNeighborY="2180"/>
      <dgm:spPr>
        <a:prstGeom prst="mathPlus">
          <a:avLst/>
        </a:prstGeom>
      </dgm:spPr>
      <dgm:t>
        <a:bodyPr/>
        <a:lstStyle/>
        <a:p>
          <a:endParaRPr lang="en-US"/>
        </a:p>
      </dgm:t>
    </dgm:pt>
    <dgm:pt modelId="{E734B62F-2900-446A-809A-B52DF5B4A0EF}" type="pres">
      <dgm:prSet presAssocID="{FC92F1E0-4B6A-4205-9899-DA800ED92BF3}" presName="connectorText" presStyleLbl="sibTrans2D1" presStyleIdx="1" presStyleCnt="2"/>
      <dgm:spPr/>
      <dgm:t>
        <a:bodyPr/>
        <a:lstStyle/>
        <a:p>
          <a:endParaRPr lang="en-US"/>
        </a:p>
      </dgm:t>
    </dgm:pt>
    <dgm:pt modelId="{FE098252-A9E6-4FFC-B152-C3EF9EE149B8}" type="pres">
      <dgm:prSet presAssocID="{ED931794-9A78-4FD7-B6D0-4DF379FC20ED}" presName="node" presStyleLbl="node1" presStyleIdx="2" presStyleCnt="3">
        <dgm:presLayoutVars>
          <dgm:bulletEnabled val="1"/>
        </dgm:presLayoutVars>
      </dgm:prSet>
      <dgm:spPr/>
      <dgm:t>
        <a:bodyPr/>
        <a:lstStyle/>
        <a:p>
          <a:endParaRPr lang="en-US"/>
        </a:p>
      </dgm:t>
    </dgm:pt>
  </dgm:ptLst>
  <dgm:cxnLst>
    <dgm:cxn modelId="{1AD334C8-D3BE-4E59-83D3-A025112A71DF}" type="presOf" srcId="{F9DA350F-A4E3-4212-9F57-9A33F27569BC}" destId="{52D091FF-0AD9-4846-852B-57CCFE321F7F}" srcOrd="1" destOrd="0" presId="urn:microsoft.com/office/officeart/2005/8/layout/process1"/>
    <dgm:cxn modelId="{7C3EAAE7-85D2-45F8-8F74-9D6DE7F8D779}" type="presOf" srcId="{FC92F1E0-4B6A-4205-9899-DA800ED92BF3}" destId="{3ED27A3A-D2CF-4F10-BE0C-DFB050EAA41A}" srcOrd="0" destOrd="0" presId="urn:microsoft.com/office/officeart/2005/8/layout/process1"/>
    <dgm:cxn modelId="{4934F86C-55A9-4095-BF3B-A45D2B8C5EF0}" srcId="{C849EE3E-CE2C-4403-8B97-131C598E28EA}" destId="{416C7059-812C-42E8-A41A-4E4EA67CAC85}" srcOrd="1" destOrd="0" parTransId="{4F9028E4-C878-4B41-BF8E-87FEBCC3C31B}" sibTransId="{FC92F1E0-4B6A-4205-9899-DA800ED92BF3}"/>
    <dgm:cxn modelId="{A0232AA2-3FB8-4622-BFB7-54AFD299A943}" type="presOf" srcId="{FC92F1E0-4B6A-4205-9899-DA800ED92BF3}" destId="{E734B62F-2900-446A-809A-B52DF5B4A0EF}" srcOrd="1" destOrd="0" presId="urn:microsoft.com/office/officeart/2005/8/layout/process1"/>
    <dgm:cxn modelId="{6D10B56F-8EE3-4D29-8A27-0AE3A01081AB}" type="presOf" srcId="{ED931794-9A78-4FD7-B6D0-4DF379FC20ED}" destId="{FE098252-A9E6-4FFC-B152-C3EF9EE149B8}" srcOrd="0" destOrd="0" presId="urn:microsoft.com/office/officeart/2005/8/layout/process1"/>
    <dgm:cxn modelId="{9789F4DB-1B3F-4095-97C8-50DB8C0BD5E7}" type="presOf" srcId="{C849EE3E-CE2C-4403-8B97-131C598E28EA}" destId="{30E4133E-3141-47AC-AC6F-EC11CC89E457}" srcOrd="0" destOrd="0" presId="urn:microsoft.com/office/officeart/2005/8/layout/process1"/>
    <dgm:cxn modelId="{14C2D658-27D8-4317-94A8-415AB7C1BB7F}" srcId="{C849EE3E-CE2C-4403-8B97-131C598E28EA}" destId="{ED931794-9A78-4FD7-B6D0-4DF379FC20ED}" srcOrd="2" destOrd="0" parTransId="{13663410-338C-4949-BB40-300A050031AD}" sibTransId="{81802783-23BD-4129-AFEA-B1FA4B07EA23}"/>
    <dgm:cxn modelId="{27B07B06-20EE-46CE-BAA3-89874438470D}" srcId="{C849EE3E-CE2C-4403-8B97-131C598E28EA}" destId="{59E10825-8DD2-4A95-9F9B-D50C2026B434}" srcOrd="0" destOrd="0" parTransId="{9B539DEA-A32F-400D-9AE3-8A8CC6A3F9D5}" sibTransId="{F9DA350F-A4E3-4212-9F57-9A33F27569BC}"/>
    <dgm:cxn modelId="{7D3D02E6-CF56-450D-954B-308761AFD0F0}" type="presOf" srcId="{416C7059-812C-42E8-A41A-4E4EA67CAC85}" destId="{B3BCF9DB-F345-4E9A-AB4C-E83796ADCD66}" srcOrd="0" destOrd="0" presId="urn:microsoft.com/office/officeart/2005/8/layout/process1"/>
    <dgm:cxn modelId="{E3A74B7D-8302-45F3-87AE-7987CB3938C9}" type="presOf" srcId="{F9DA350F-A4E3-4212-9F57-9A33F27569BC}" destId="{A67D71D6-04B0-4140-914A-CE0A5340E43D}" srcOrd="0" destOrd="0" presId="urn:microsoft.com/office/officeart/2005/8/layout/process1"/>
    <dgm:cxn modelId="{4636F917-F847-493C-AC06-DEA97E941A7B}" type="presOf" srcId="{59E10825-8DD2-4A95-9F9B-D50C2026B434}" destId="{D29A2983-12F5-4DD1-BB65-2D8AD2FE89D1}" srcOrd="0" destOrd="0" presId="urn:microsoft.com/office/officeart/2005/8/layout/process1"/>
    <dgm:cxn modelId="{735871B3-A0FA-4930-8D1B-A438D2F2DE55}" type="presParOf" srcId="{30E4133E-3141-47AC-AC6F-EC11CC89E457}" destId="{D29A2983-12F5-4DD1-BB65-2D8AD2FE89D1}" srcOrd="0" destOrd="0" presId="urn:microsoft.com/office/officeart/2005/8/layout/process1"/>
    <dgm:cxn modelId="{33D45341-0329-4576-B4DA-9445F93D8085}" type="presParOf" srcId="{30E4133E-3141-47AC-AC6F-EC11CC89E457}" destId="{A67D71D6-04B0-4140-914A-CE0A5340E43D}" srcOrd="1" destOrd="0" presId="urn:microsoft.com/office/officeart/2005/8/layout/process1"/>
    <dgm:cxn modelId="{653D31AD-C332-4495-98DD-FEF7F35DCE7E}" type="presParOf" srcId="{A67D71D6-04B0-4140-914A-CE0A5340E43D}" destId="{52D091FF-0AD9-4846-852B-57CCFE321F7F}" srcOrd="0" destOrd="0" presId="urn:microsoft.com/office/officeart/2005/8/layout/process1"/>
    <dgm:cxn modelId="{1613D635-568F-413D-B2B3-93E617F61D6F}" type="presParOf" srcId="{30E4133E-3141-47AC-AC6F-EC11CC89E457}" destId="{B3BCF9DB-F345-4E9A-AB4C-E83796ADCD66}" srcOrd="2" destOrd="0" presId="urn:microsoft.com/office/officeart/2005/8/layout/process1"/>
    <dgm:cxn modelId="{09212BC8-DFBA-4535-BB56-D3C7D4FD8F94}" type="presParOf" srcId="{30E4133E-3141-47AC-AC6F-EC11CC89E457}" destId="{3ED27A3A-D2CF-4F10-BE0C-DFB050EAA41A}" srcOrd="3" destOrd="0" presId="urn:microsoft.com/office/officeart/2005/8/layout/process1"/>
    <dgm:cxn modelId="{393DD218-6696-41B5-A531-F59AF4B3BCAC}" type="presParOf" srcId="{3ED27A3A-D2CF-4F10-BE0C-DFB050EAA41A}" destId="{E734B62F-2900-446A-809A-B52DF5B4A0EF}" srcOrd="0" destOrd="0" presId="urn:microsoft.com/office/officeart/2005/8/layout/process1"/>
    <dgm:cxn modelId="{56E46358-763B-48E3-AA08-9ADDB70888A7}" type="presParOf" srcId="{30E4133E-3141-47AC-AC6F-EC11CC89E457}" destId="{FE098252-A9E6-4FFC-B152-C3EF9EE149B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DDBA5-0B9A-4254-998A-BFFCE9734B0C}">
      <dsp:nvSpPr>
        <dsp:cNvPr id="0" name=""/>
        <dsp:cNvSpPr/>
      </dsp:nvSpPr>
      <dsp:spPr>
        <a:xfrm>
          <a:off x="1861819"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E021EC-2C76-4A56-A6B2-7B3A174BC026}">
      <dsp:nvSpPr>
        <dsp:cNvPr id="0" name=""/>
        <dsp:cNvSpPr/>
      </dsp:nvSpPr>
      <dsp:spPr>
        <a:xfrm>
          <a:off x="3187700" y="2951479"/>
          <a:ext cx="635000" cy="406400"/>
        </a:xfrm>
        <a:prstGeom prst="downArrow">
          <a:avLst/>
        </a:prstGeom>
        <a:solidFill>
          <a:schemeClr val="accent1">
            <a:tint val="6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77B655-3FA5-4CB1-B746-4B8F80D91303}">
      <dsp:nvSpPr>
        <dsp:cNvPr id="0" name=""/>
        <dsp:cNvSpPr/>
      </dsp:nvSpPr>
      <dsp:spPr>
        <a:xfrm>
          <a:off x="0" y="3276600"/>
          <a:ext cx="70104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i="1" kern="1200" dirty="0" smtClean="0"/>
            <a:t>Design Policies, Procedures &amp; Controls to mitigate risk</a:t>
          </a:r>
          <a:endParaRPr lang="en-US" sz="2300" b="1" i="1" kern="1200" dirty="0"/>
        </a:p>
      </dsp:txBody>
      <dsp:txXfrm>
        <a:off x="0" y="3276600"/>
        <a:ext cx="7010400" cy="762000"/>
      </dsp:txXfrm>
    </dsp:sp>
    <dsp:sp modelId="{C63C4C51-27FF-439E-A9D3-084D310856C8}">
      <dsp:nvSpPr>
        <dsp:cNvPr id="0" name=""/>
        <dsp:cNvSpPr/>
      </dsp:nvSpPr>
      <dsp:spPr>
        <a:xfrm>
          <a:off x="3053079" y="1390904"/>
          <a:ext cx="1143000" cy="1143000"/>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A/P</a:t>
          </a:r>
          <a:endParaRPr lang="en-US" sz="2100" kern="1200" dirty="0"/>
        </a:p>
      </dsp:txBody>
      <dsp:txXfrm>
        <a:off x="3220467" y="1558292"/>
        <a:ext cx="808224" cy="808224"/>
      </dsp:txXfrm>
    </dsp:sp>
    <dsp:sp modelId="{5F3A0A1C-C1AF-47E0-A0B2-8DC105EFE2B6}">
      <dsp:nvSpPr>
        <dsp:cNvPr id="0" name=""/>
        <dsp:cNvSpPr/>
      </dsp:nvSpPr>
      <dsp:spPr>
        <a:xfrm>
          <a:off x="2235199" y="533399"/>
          <a:ext cx="1143000" cy="1143000"/>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Payroll</a:t>
          </a:r>
          <a:endParaRPr lang="en-US" sz="2100" kern="1200" dirty="0"/>
        </a:p>
      </dsp:txBody>
      <dsp:txXfrm>
        <a:off x="2402587" y="700787"/>
        <a:ext cx="808224" cy="808224"/>
      </dsp:txXfrm>
    </dsp:sp>
    <dsp:sp modelId="{1A17B3A9-F54C-4992-A1C6-30D8A908FAD3}">
      <dsp:nvSpPr>
        <dsp:cNvPr id="0" name=""/>
        <dsp:cNvSpPr/>
      </dsp:nvSpPr>
      <dsp:spPr>
        <a:xfrm>
          <a:off x="3403600" y="257047"/>
          <a:ext cx="1143000" cy="1143000"/>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Petty Cash</a:t>
          </a:r>
          <a:endParaRPr lang="en-US" sz="2100" kern="1200" dirty="0"/>
        </a:p>
      </dsp:txBody>
      <dsp:txXfrm>
        <a:off x="3570988" y="424435"/>
        <a:ext cx="808224" cy="808224"/>
      </dsp:txXfrm>
    </dsp:sp>
    <dsp:sp modelId="{80567A8A-536D-4281-AF68-9B37FFC6CB85}">
      <dsp:nvSpPr>
        <dsp:cNvPr id="0" name=""/>
        <dsp:cNvSpPr/>
      </dsp:nvSpPr>
      <dsp:spPr>
        <a:xfrm>
          <a:off x="1727199" y="25399"/>
          <a:ext cx="3556000"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A1FEA-DBF0-470F-BDA4-4CD24669E459}">
      <dsp:nvSpPr>
        <dsp:cNvPr id="0" name=""/>
        <dsp:cNvSpPr/>
      </dsp:nvSpPr>
      <dsp:spPr>
        <a:xfrm rot="16200000">
          <a:off x="1934824" y="1388104"/>
          <a:ext cx="2939338" cy="1796247"/>
        </a:xfrm>
        <a:prstGeom prst="round2SameRect">
          <a:avLst>
            <a:gd name="adj1" fmla="val 16670"/>
            <a:gd name="adj2" fmla="val 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83820" tIns="139700" rIns="125730" bIns="139700" numCol="1" spcCol="1270" anchor="t" anchorCtr="0">
          <a:noAutofit/>
        </a:bodyPr>
        <a:lstStyle/>
        <a:p>
          <a:pPr lvl="0" algn="l" defTabSz="977900">
            <a:lnSpc>
              <a:spcPct val="90000"/>
            </a:lnSpc>
            <a:spcBef>
              <a:spcPct val="0"/>
            </a:spcBef>
            <a:spcAft>
              <a:spcPct val="35000"/>
            </a:spcAft>
          </a:pPr>
          <a:r>
            <a:rPr lang="en-US" sz="2200" kern="1200" dirty="0" smtClean="0"/>
            <a:t>Policy</a:t>
          </a:r>
          <a:endParaRPr lang="en-US" sz="2200" kern="1200" dirty="0"/>
        </a:p>
        <a:p>
          <a:pPr marL="171450" lvl="1" indent="-171450" algn="l" defTabSz="755650">
            <a:lnSpc>
              <a:spcPct val="90000"/>
            </a:lnSpc>
            <a:spcBef>
              <a:spcPct val="0"/>
            </a:spcBef>
            <a:spcAft>
              <a:spcPct val="15000"/>
            </a:spcAft>
            <a:buChar char="••"/>
          </a:pPr>
          <a:r>
            <a:rPr lang="en-US" sz="1700" kern="1200" dirty="0" smtClean="0"/>
            <a:t>Spending policy limiting camp management approval to $10,000 </a:t>
          </a:r>
          <a:endParaRPr lang="en-US" sz="1700" kern="1200" dirty="0"/>
        </a:p>
      </dsp:txBody>
      <dsp:txXfrm rot="5400000">
        <a:off x="2594071" y="904260"/>
        <a:ext cx="1708546" cy="2763936"/>
      </dsp:txXfrm>
    </dsp:sp>
    <dsp:sp modelId="{C3389AA7-6529-4C1B-92E5-E601C15AE0D6}">
      <dsp:nvSpPr>
        <dsp:cNvPr id="0" name=""/>
        <dsp:cNvSpPr/>
      </dsp:nvSpPr>
      <dsp:spPr>
        <a:xfrm rot="5400000">
          <a:off x="3812636" y="1388104"/>
          <a:ext cx="2939338" cy="1796247"/>
        </a:xfrm>
        <a:prstGeom prst="round2SameRect">
          <a:avLst>
            <a:gd name="adj1" fmla="val 16670"/>
            <a:gd name="adj2" fmla="val 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25730" tIns="139700" rIns="83820" bIns="139700" numCol="1" spcCol="1270" anchor="t" anchorCtr="0">
          <a:noAutofit/>
        </a:bodyPr>
        <a:lstStyle/>
        <a:p>
          <a:pPr lvl="0" algn="l" defTabSz="977900">
            <a:lnSpc>
              <a:spcPct val="90000"/>
            </a:lnSpc>
            <a:spcBef>
              <a:spcPct val="0"/>
            </a:spcBef>
            <a:spcAft>
              <a:spcPct val="35000"/>
            </a:spcAft>
          </a:pPr>
          <a:r>
            <a:rPr lang="en-US" sz="2200" kern="1200" dirty="0" smtClean="0"/>
            <a:t>Procedure</a:t>
          </a:r>
          <a:endParaRPr lang="en-US" sz="2200" kern="1200" dirty="0"/>
        </a:p>
        <a:p>
          <a:pPr marL="171450" lvl="1" indent="-171450" algn="l" defTabSz="755650">
            <a:lnSpc>
              <a:spcPct val="90000"/>
            </a:lnSpc>
            <a:spcBef>
              <a:spcPct val="0"/>
            </a:spcBef>
            <a:spcAft>
              <a:spcPct val="15000"/>
            </a:spcAft>
            <a:buChar char="••"/>
          </a:pPr>
          <a:r>
            <a:rPr lang="en-US" sz="1700" kern="1200" dirty="0" smtClean="0"/>
            <a:t>Dual approval required for invoices over $10,000 prior to being entered into A/P</a:t>
          </a:r>
        </a:p>
        <a:p>
          <a:pPr marL="171450" lvl="1" indent="-171450" algn="l" defTabSz="755650">
            <a:lnSpc>
              <a:spcPct val="90000"/>
            </a:lnSpc>
            <a:spcBef>
              <a:spcPct val="0"/>
            </a:spcBef>
            <a:spcAft>
              <a:spcPct val="15000"/>
            </a:spcAft>
            <a:buChar char="••"/>
          </a:pPr>
          <a:endParaRPr lang="en-US" sz="1700" kern="1200" dirty="0"/>
        </a:p>
      </dsp:txBody>
      <dsp:txXfrm rot="-5400000">
        <a:off x="4384182" y="904260"/>
        <a:ext cx="1708546" cy="2763936"/>
      </dsp:txXfrm>
    </dsp:sp>
    <dsp:sp modelId="{233F1D43-BEE1-411D-87C0-01D7F067FD3C}">
      <dsp:nvSpPr>
        <dsp:cNvPr id="0" name=""/>
        <dsp:cNvSpPr/>
      </dsp:nvSpPr>
      <dsp:spPr>
        <a:xfrm>
          <a:off x="3404310" y="0"/>
          <a:ext cx="1877811" cy="1877720"/>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5E621F1-B382-4C17-A73A-927D4C6B29E9}">
      <dsp:nvSpPr>
        <dsp:cNvPr id="0" name=""/>
        <dsp:cNvSpPr/>
      </dsp:nvSpPr>
      <dsp:spPr>
        <a:xfrm rot="10800000">
          <a:off x="3404310" y="2694279"/>
          <a:ext cx="1877811" cy="1877720"/>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6E970-00D8-4048-9CEA-5729DE08303E}">
      <dsp:nvSpPr>
        <dsp:cNvPr id="0" name=""/>
        <dsp:cNvSpPr/>
      </dsp:nvSpPr>
      <dsp:spPr>
        <a:xfrm>
          <a:off x="0" y="344384"/>
          <a:ext cx="8229600" cy="1530900"/>
        </a:xfrm>
        <a:prstGeom prst="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All cash is timely deposited</a:t>
          </a:r>
          <a:endParaRPr lang="en-US" sz="1800" kern="1200" dirty="0"/>
        </a:p>
        <a:p>
          <a:pPr marL="171450" lvl="1" indent="-171450" algn="l" defTabSz="800100">
            <a:lnSpc>
              <a:spcPct val="90000"/>
            </a:lnSpc>
            <a:spcBef>
              <a:spcPct val="0"/>
            </a:spcBef>
            <a:spcAft>
              <a:spcPct val="15000"/>
            </a:spcAft>
            <a:buChar char="••"/>
          </a:pPr>
          <a:r>
            <a:rPr lang="en-US" sz="1800" kern="1200" dirty="0" smtClean="0"/>
            <a:t>Revenue is properly recorded, including pledges receivable and considering donor restrictions</a:t>
          </a:r>
          <a:endParaRPr lang="en-US" sz="1800" kern="1200" dirty="0"/>
        </a:p>
        <a:p>
          <a:pPr marL="171450" lvl="1" indent="-171450" algn="l" defTabSz="800100">
            <a:lnSpc>
              <a:spcPct val="90000"/>
            </a:lnSpc>
            <a:spcBef>
              <a:spcPct val="0"/>
            </a:spcBef>
            <a:spcAft>
              <a:spcPct val="15000"/>
            </a:spcAft>
            <a:buChar char="••"/>
          </a:pPr>
          <a:r>
            <a:rPr lang="en-US" sz="1800" kern="1200" dirty="0" smtClean="0"/>
            <a:t>Deferred camp revenue is not prematurely recorded as revenue </a:t>
          </a:r>
          <a:endParaRPr lang="en-US" sz="1800" kern="1200" dirty="0"/>
        </a:p>
      </dsp:txBody>
      <dsp:txXfrm>
        <a:off x="0" y="344384"/>
        <a:ext cx="8229600" cy="1530900"/>
      </dsp:txXfrm>
    </dsp:sp>
    <dsp:sp modelId="{D358582B-7BC1-4D3B-876B-6D95430B880E}">
      <dsp:nvSpPr>
        <dsp:cNvPr id="0" name=""/>
        <dsp:cNvSpPr/>
      </dsp:nvSpPr>
      <dsp:spPr>
        <a:xfrm>
          <a:off x="411480" y="78704"/>
          <a:ext cx="5760720" cy="53136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kern="1200" dirty="0" smtClean="0"/>
            <a:t>Cash Receipts &amp; Revenue</a:t>
          </a:r>
          <a:endParaRPr lang="en-US" sz="1800" kern="1200" dirty="0"/>
        </a:p>
      </dsp:txBody>
      <dsp:txXfrm>
        <a:off x="437419" y="104643"/>
        <a:ext cx="5708842" cy="479482"/>
      </dsp:txXfrm>
    </dsp:sp>
    <dsp:sp modelId="{4F28B9B0-CC86-4D46-9552-D56E546C6957}">
      <dsp:nvSpPr>
        <dsp:cNvPr id="0" name=""/>
        <dsp:cNvSpPr/>
      </dsp:nvSpPr>
      <dsp:spPr>
        <a:xfrm>
          <a:off x="0" y="2238164"/>
          <a:ext cx="8229600" cy="1559250"/>
        </a:xfrm>
        <a:prstGeom prst="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All payables are recorded timely</a:t>
          </a:r>
          <a:endParaRPr lang="en-US" sz="1800" kern="1200" dirty="0"/>
        </a:p>
        <a:p>
          <a:pPr marL="171450" lvl="1" indent="-171450" algn="l" defTabSz="800100">
            <a:lnSpc>
              <a:spcPct val="90000"/>
            </a:lnSpc>
            <a:spcBef>
              <a:spcPct val="0"/>
            </a:spcBef>
            <a:spcAft>
              <a:spcPct val="15000"/>
            </a:spcAft>
            <a:buChar char="••"/>
          </a:pPr>
          <a:r>
            <a:rPr lang="en-US" sz="1800" kern="1200" dirty="0" smtClean="0"/>
            <a:t>Only approved expenses are paid – spending authority levels</a:t>
          </a:r>
          <a:endParaRPr lang="en-US" sz="1800" kern="1200" dirty="0"/>
        </a:p>
        <a:p>
          <a:pPr marL="171450" lvl="1" indent="-171450" algn="l" defTabSz="800100">
            <a:lnSpc>
              <a:spcPct val="90000"/>
            </a:lnSpc>
            <a:spcBef>
              <a:spcPct val="0"/>
            </a:spcBef>
            <a:spcAft>
              <a:spcPct val="15000"/>
            </a:spcAft>
            <a:buChar char="••"/>
          </a:pPr>
          <a:r>
            <a:rPr lang="en-US" sz="1800" kern="1200" dirty="0" smtClean="0"/>
            <a:t>Signatory levels</a:t>
          </a:r>
          <a:endParaRPr lang="en-US" sz="1800" kern="1200" dirty="0"/>
        </a:p>
        <a:p>
          <a:pPr marL="171450" lvl="1" indent="-171450" algn="l" defTabSz="800100">
            <a:lnSpc>
              <a:spcPct val="90000"/>
            </a:lnSpc>
            <a:spcBef>
              <a:spcPct val="0"/>
            </a:spcBef>
            <a:spcAft>
              <a:spcPct val="15000"/>
            </a:spcAft>
            <a:buChar char="••"/>
          </a:pPr>
          <a:r>
            <a:rPr lang="en-US" sz="1800" kern="1200" dirty="0" smtClean="0"/>
            <a:t>Petty cash is adequate controls and at an appropriately level</a:t>
          </a:r>
          <a:endParaRPr lang="en-US" sz="1800" kern="1200" dirty="0"/>
        </a:p>
      </dsp:txBody>
      <dsp:txXfrm>
        <a:off x="0" y="2238164"/>
        <a:ext cx="8229600" cy="1559250"/>
      </dsp:txXfrm>
    </dsp:sp>
    <dsp:sp modelId="{DFA31FFF-5110-4087-A2B8-E4843AC24EFB}">
      <dsp:nvSpPr>
        <dsp:cNvPr id="0" name=""/>
        <dsp:cNvSpPr/>
      </dsp:nvSpPr>
      <dsp:spPr>
        <a:xfrm>
          <a:off x="411480" y="1972484"/>
          <a:ext cx="5760720" cy="53136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kern="1200" dirty="0" smtClean="0"/>
            <a:t>Cash Disbursements &amp; Expenses</a:t>
          </a:r>
          <a:endParaRPr lang="en-US" sz="1800" kern="1200" dirty="0"/>
        </a:p>
      </dsp:txBody>
      <dsp:txXfrm>
        <a:off x="437419" y="1998423"/>
        <a:ext cx="5708842" cy="479482"/>
      </dsp:txXfrm>
    </dsp:sp>
    <dsp:sp modelId="{76322CA4-3F8E-4C35-BA85-5BB64887F53A}">
      <dsp:nvSpPr>
        <dsp:cNvPr id="0" name=""/>
        <dsp:cNvSpPr/>
      </dsp:nvSpPr>
      <dsp:spPr>
        <a:xfrm>
          <a:off x="0" y="4160295"/>
          <a:ext cx="8229600" cy="1247400"/>
        </a:xfrm>
        <a:prstGeom prst="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Only approved changes are allowed in payroll system (pay rate changes, etc.)</a:t>
          </a:r>
          <a:endParaRPr lang="en-US" sz="1800" kern="1200" dirty="0"/>
        </a:p>
        <a:p>
          <a:pPr marL="171450" lvl="1" indent="-171450" algn="l" defTabSz="800100">
            <a:lnSpc>
              <a:spcPct val="90000"/>
            </a:lnSpc>
            <a:spcBef>
              <a:spcPct val="0"/>
            </a:spcBef>
            <a:spcAft>
              <a:spcPct val="15000"/>
            </a:spcAft>
            <a:buChar char="••"/>
          </a:pPr>
          <a:r>
            <a:rPr lang="en-US" sz="1800" kern="1200" dirty="0" smtClean="0"/>
            <a:t>All payroll is approved by supervisor before being paid</a:t>
          </a:r>
          <a:endParaRPr lang="en-US" sz="1800" kern="1200" dirty="0"/>
        </a:p>
      </dsp:txBody>
      <dsp:txXfrm>
        <a:off x="0" y="4160295"/>
        <a:ext cx="8229600" cy="1247400"/>
      </dsp:txXfrm>
    </dsp:sp>
    <dsp:sp modelId="{119A2E80-B430-4240-8B9E-5C918760E920}">
      <dsp:nvSpPr>
        <dsp:cNvPr id="0" name=""/>
        <dsp:cNvSpPr/>
      </dsp:nvSpPr>
      <dsp:spPr>
        <a:xfrm>
          <a:off x="411480" y="3894615"/>
          <a:ext cx="5760720" cy="53136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kern="1200" dirty="0" smtClean="0"/>
            <a:t>Payroll</a:t>
          </a:r>
          <a:endParaRPr lang="en-US" sz="1800" kern="1200" dirty="0"/>
        </a:p>
      </dsp:txBody>
      <dsp:txXfrm>
        <a:off x="437419" y="3920554"/>
        <a:ext cx="5708842"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6E8CA-46E3-4615-849C-648A09263782}">
      <dsp:nvSpPr>
        <dsp:cNvPr id="0" name=""/>
        <dsp:cNvSpPr/>
      </dsp:nvSpPr>
      <dsp:spPr>
        <a:xfrm>
          <a:off x="3003991" y="1245"/>
          <a:ext cx="1490096" cy="1490096"/>
        </a:xfrm>
        <a:prstGeom prst="ellipse">
          <a:avLst/>
        </a:prstGeom>
        <a:solidFill>
          <a:srgbClr val="0076C0"/>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Define</a:t>
          </a:r>
          <a:endParaRPr lang="en-US" sz="1700" b="1" kern="1200" dirty="0"/>
        </a:p>
      </dsp:txBody>
      <dsp:txXfrm>
        <a:off x="3222211" y="219465"/>
        <a:ext cx="1053656" cy="1053656"/>
      </dsp:txXfrm>
    </dsp:sp>
    <dsp:sp modelId="{A66B0E10-FF87-4231-916F-3B0D3B0B817B}">
      <dsp:nvSpPr>
        <dsp:cNvPr id="0" name=""/>
        <dsp:cNvSpPr/>
      </dsp:nvSpPr>
      <dsp:spPr>
        <a:xfrm rot="2156113">
          <a:off x="4447664" y="1144673"/>
          <a:ext cx="395846" cy="502907"/>
        </a:xfrm>
        <a:prstGeom prst="rightArrow">
          <a:avLst>
            <a:gd name="adj1" fmla="val 60000"/>
            <a:gd name="adj2" fmla="val 50000"/>
          </a:avLst>
        </a:prstGeom>
        <a:solidFill>
          <a:srgbClr val="B9C7D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4458965" y="1210407"/>
        <a:ext cx="277092" cy="301745"/>
      </dsp:txXfrm>
    </dsp:sp>
    <dsp:sp modelId="{272B9EA1-331C-4583-B692-5C81C20DEC7E}">
      <dsp:nvSpPr>
        <dsp:cNvPr id="0" name=""/>
        <dsp:cNvSpPr/>
      </dsp:nvSpPr>
      <dsp:spPr>
        <a:xfrm>
          <a:off x="4815229" y="1314061"/>
          <a:ext cx="1490096" cy="1490096"/>
        </a:xfrm>
        <a:prstGeom prst="ellipse">
          <a:avLst/>
        </a:prstGeom>
        <a:solidFill>
          <a:srgbClr val="00AFDB"/>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Implement</a:t>
          </a:r>
          <a:endParaRPr lang="en-US" sz="1700" b="1" kern="1200" dirty="0"/>
        </a:p>
      </dsp:txBody>
      <dsp:txXfrm>
        <a:off x="5033449" y="1532281"/>
        <a:ext cx="1053656" cy="1053656"/>
      </dsp:txXfrm>
    </dsp:sp>
    <dsp:sp modelId="{499A713E-33A8-4BAA-A2D3-F7AFEB52C1BA}">
      <dsp:nvSpPr>
        <dsp:cNvPr id="0" name=""/>
        <dsp:cNvSpPr/>
      </dsp:nvSpPr>
      <dsp:spPr>
        <a:xfrm rot="6529414">
          <a:off x="4998179" y="2863239"/>
          <a:ext cx="404528" cy="5029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rot="10800000">
        <a:off x="5078436" y="2906386"/>
        <a:ext cx="283170" cy="301745"/>
      </dsp:txXfrm>
    </dsp:sp>
    <dsp:sp modelId="{538E8FDE-A8D7-4329-87B2-E2978A2CE231}">
      <dsp:nvSpPr>
        <dsp:cNvPr id="0" name=""/>
        <dsp:cNvSpPr/>
      </dsp:nvSpPr>
      <dsp:spPr>
        <a:xfrm>
          <a:off x="4088172" y="3446901"/>
          <a:ext cx="1490096" cy="1490096"/>
        </a:xfrm>
        <a:prstGeom prst="ellipse">
          <a:avLst/>
        </a:prstGeom>
        <a:solidFill>
          <a:srgbClr val="46AF37"/>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Monitor</a:t>
          </a:r>
          <a:endParaRPr lang="en-US" sz="1700" b="1" kern="1200" dirty="0"/>
        </a:p>
      </dsp:txBody>
      <dsp:txXfrm>
        <a:off x="4306392" y="3665121"/>
        <a:ext cx="1053656" cy="1053656"/>
      </dsp:txXfrm>
    </dsp:sp>
    <dsp:sp modelId="{DB2E2CE6-FD6B-40EA-9AA5-361ABF6D4732}">
      <dsp:nvSpPr>
        <dsp:cNvPr id="0" name=""/>
        <dsp:cNvSpPr/>
      </dsp:nvSpPr>
      <dsp:spPr>
        <a:xfrm rot="10799994">
          <a:off x="3526632" y="3940498"/>
          <a:ext cx="396821" cy="502907"/>
        </a:xfrm>
        <a:prstGeom prst="rightArrow">
          <a:avLst>
            <a:gd name="adj1" fmla="val 60000"/>
            <a:gd name="adj2" fmla="val 50000"/>
          </a:avLst>
        </a:prstGeom>
        <a:solidFill>
          <a:srgbClr val="B9C7D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rot="10800000">
        <a:off x="3645678" y="4041079"/>
        <a:ext cx="277775" cy="301745"/>
      </dsp:txXfrm>
    </dsp:sp>
    <dsp:sp modelId="{F91B3CA1-E68F-4FF6-B0E1-FF1F91827214}">
      <dsp:nvSpPr>
        <dsp:cNvPr id="0" name=""/>
        <dsp:cNvSpPr/>
      </dsp:nvSpPr>
      <dsp:spPr>
        <a:xfrm>
          <a:off x="1849355" y="3446905"/>
          <a:ext cx="1490096" cy="1490096"/>
        </a:xfrm>
        <a:prstGeom prst="ellipse">
          <a:avLst/>
        </a:prstGeom>
        <a:solidFill>
          <a:srgbClr val="80A1B6"/>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Evaluate</a:t>
          </a:r>
          <a:endParaRPr lang="en-US" sz="1700" b="1" kern="1200" dirty="0"/>
        </a:p>
      </dsp:txBody>
      <dsp:txXfrm>
        <a:off x="2067575" y="3665125"/>
        <a:ext cx="1053656" cy="1053656"/>
      </dsp:txXfrm>
    </dsp:sp>
    <dsp:sp modelId="{6C9BF3A1-79EF-414E-A62B-EE78DBC97AC6}">
      <dsp:nvSpPr>
        <dsp:cNvPr id="0" name=""/>
        <dsp:cNvSpPr/>
      </dsp:nvSpPr>
      <dsp:spPr>
        <a:xfrm rot="15120010">
          <a:off x="2053554" y="2886563"/>
          <a:ext cx="396817" cy="502907"/>
        </a:xfrm>
        <a:prstGeom prst="rightArrow">
          <a:avLst>
            <a:gd name="adj1" fmla="val 60000"/>
            <a:gd name="adj2" fmla="val 50000"/>
          </a:avLst>
        </a:prstGeom>
        <a:solidFill>
          <a:srgbClr val="B9C7D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rot="10800000">
        <a:off x="2131470" y="3043753"/>
        <a:ext cx="277772" cy="301745"/>
      </dsp:txXfrm>
    </dsp:sp>
    <dsp:sp modelId="{41005D0C-AE50-40FA-A180-0A22ACD69AF7}">
      <dsp:nvSpPr>
        <dsp:cNvPr id="0" name=""/>
        <dsp:cNvSpPr/>
      </dsp:nvSpPr>
      <dsp:spPr>
        <a:xfrm>
          <a:off x="1157531" y="1317670"/>
          <a:ext cx="1490096" cy="1490096"/>
        </a:xfrm>
        <a:prstGeom prst="ellipse">
          <a:avLst/>
        </a:prstGeom>
        <a:solidFill>
          <a:srgbClr val="00B1B0"/>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Refine</a:t>
          </a:r>
          <a:endParaRPr lang="en-US" sz="1700" b="1" kern="1200" dirty="0"/>
        </a:p>
      </dsp:txBody>
      <dsp:txXfrm>
        <a:off x="1375751" y="1535890"/>
        <a:ext cx="1053656" cy="1053656"/>
      </dsp:txXfrm>
    </dsp:sp>
    <dsp:sp modelId="{6A3157D5-9EC3-4FE7-B056-99257DE4E37B}">
      <dsp:nvSpPr>
        <dsp:cNvPr id="0" name=""/>
        <dsp:cNvSpPr/>
      </dsp:nvSpPr>
      <dsp:spPr>
        <a:xfrm rot="19470793">
          <a:off x="2610252" y="1159823"/>
          <a:ext cx="412120" cy="502907"/>
        </a:xfrm>
        <a:prstGeom prst="rightArrow">
          <a:avLst>
            <a:gd name="adj1" fmla="val 60000"/>
            <a:gd name="adj2" fmla="val 50000"/>
          </a:avLst>
        </a:prstGeom>
        <a:solidFill>
          <a:srgbClr val="B9C7D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2621735" y="1296290"/>
        <a:ext cx="288484" cy="3017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B6AB9-5677-4B6C-ABE6-4E23D4EF74A2}">
      <dsp:nvSpPr>
        <dsp:cNvPr id="0" name=""/>
        <dsp:cNvSpPr/>
      </dsp:nvSpPr>
      <dsp:spPr>
        <a:xfrm>
          <a:off x="0" y="460771"/>
          <a:ext cx="2690812" cy="1614487"/>
        </a:xfrm>
        <a:prstGeom prst="rect">
          <a:avLst/>
        </a:prstGeom>
        <a:solidFill>
          <a:srgbClr val="46AF37"/>
        </a:solidFill>
        <a:ln w="425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Cost per Camper/Ratios</a:t>
          </a:r>
          <a:endParaRPr lang="en-US" sz="2400" b="1" kern="1200" dirty="0">
            <a:solidFill>
              <a:schemeClr val="bg1"/>
            </a:solidFill>
          </a:endParaRPr>
        </a:p>
      </dsp:txBody>
      <dsp:txXfrm>
        <a:off x="0" y="460771"/>
        <a:ext cx="2690812" cy="1614487"/>
      </dsp:txXfrm>
    </dsp:sp>
    <dsp:sp modelId="{CC0B24EF-C369-4711-8CC8-EC5E12F3A1A1}">
      <dsp:nvSpPr>
        <dsp:cNvPr id="0" name=""/>
        <dsp:cNvSpPr/>
      </dsp:nvSpPr>
      <dsp:spPr>
        <a:xfrm>
          <a:off x="2959893" y="460771"/>
          <a:ext cx="2690812" cy="1614487"/>
        </a:xfrm>
        <a:prstGeom prst="rect">
          <a:avLst/>
        </a:prstGeom>
        <a:solidFill>
          <a:srgbClr val="46AF37"/>
        </a:solidFill>
        <a:ln w="425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Fundraising Goals</a:t>
          </a:r>
          <a:endParaRPr lang="en-US" sz="2400" b="1" kern="1200" dirty="0">
            <a:solidFill>
              <a:schemeClr val="bg1"/>
            </a:solidFill>
          </a:endParaRPr>
        </a:p>
      </dsp:txBody>
      <dsp:txXfrm>
        <a:off x="2959893" y="460771"/>
        <a:ext cx="2690812" cy="1614487"/>
      </dsp:txXfrm>
    </dsp:sp>
    <dsp:sp modelId="{9DAD1044-1AEC-4C58-9384-0A6B05EA4FAD}">
      <dsp:nvSpPr>
        <dsp:cNvPr id="0" name=""/>
        <dsp:cNvSpPr/>
      </dsp:nvSpPr>
      <dsp:spPr>
        <a:xfrm>
          <a:off x="5919787" y="460771"/>
          <a:ext cx="2690812" cy="1614487"/>
        </a:xfrm>
        <a:prstGeom prst="rect">
          <a:avLst/>
        </a:prstGeom>
        <a:solidFill>
          <a:srgbClr val="46AF37"/>
        </a:solidFill>
        <a:ln w="425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Staffing Levels</a:t>
          </a:r>
          <a:endParaRPr lang="en-US" sz="2400" b="1" kern="1200" dirty="0">
            <a:solidFill>
              <a:schemeClr val="bg1"/>
            </a:solidFill>
          </a:endParaRPr>
        </a:p>
      </dsp:txBody>
      <dsp:txXfrm>
        <a:off x="5919787" y="460771"/>
        <a:ext cx="2690812" cy="1614487"/>
      </dsp:txXfrm>
    </dsp:sp>
    <dsp:sp modelId="{C8368E61-CAF3-4B18-A0AE-CB0CBFF175B4}">
      <dsp:nvSpPr>
        <dsp:cNvPr id="0" name=""/>
        <dsp:cNvSpPr/>
      </dsp:nvSpPr>
      <dsp:spPr>
        <a:xfrm>
          <a:off x="0" y="2344340"/>
          <a:ext cx="2690812" cy="1614487"/>
        </a:xfrm>
        <a:prstGeom prst="rect">
          <a:avLst/>
        </a:prstGeom>
        <a:solidFill>
          <a:srgbClr val="46AF37"/>
        </a:solidFill>
        <a:ln w="425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Cash Flow</a:t>
          </a:r>
          <a:endParaRPr lang="en-US" sz="2400" b="1" kern="1200" dirty="0">
            <a:solidFill>
              <a:schemeClr val="bg1"/>
            </a:solidFill>
          </a:endParaRPr>
        </a:p>
      </dsp:txBody>
      <dsp:txXfrm>
        <a:off x="0" y="2344340"/>
        <a:ext cx="2690812" cy="1614487"/>
      </dsp:txXfrm>
    </dsp:sp>
    <dsp:sp modelId="{C30C0415-1EFE-455E-810F-F731F5184531}">
      <dsp:nvSpPr>
        <dsp:cNvPr id="0" name=""/>
        <dsp:cNvSpPr/>
      </dsp:nvSpPr>
      <dsp:spPr>
        <a:xfrm>
          <a:off x="2959893" y="2344340"/>
          <a:ext cx="2690812" cy="1614487"/>
        </a:xfrm>
        <a:prstGeom prst="rect">
          <a:avLst/>
        </a:prstGeom>
        <a:solidFill>
          <a:srgbClr val="46AF37"/>
        </a:solidFill>
        <a:ln w="425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Enrollment</a:t>
          </a:r>
        </a:p>
        <a:p>
          <a:pPr lvl="0" algn="ctr" defTabSz="1066800">
            <a:lnSpc>
              <a:spcPct val="90000"/>
            </a:lnSpc>
            <a:spcBef>
              <a:spcPct val="0"/>
            </a:spcBef>
            <a:spcAft>
              <a:spcPct val="35000"/>
            </a:spcAft>
          </a:pPr>
          <a:r>
            <a:rPr lang="en-US" sz="2400" b="1" kern="1200" dirty="0" smtClean="0">
              <a:solidFill>
                <a:schemeClr val="bg1"/>
              </a:solidFill>
            </a:rPr>
            <a:t>Pipeline/Retention</a:t>
          </a:r>
          <a:endParaRPr lang="en-US" sz="2400" b="1" kern="1200" dirty="0">
            <a:solidFill>
              <a:schemeClr val="bg1"/>
            </a:solidFill>
          </a:endParaRPr>
        </a:p>
      </dsp:txBody>
      <dsp:txXfrm>
        <a:off x="2959893" y="2344340"/>
        <a:ext cx="2690812" cy="1614487"/>
      </dsp:txXfrm>
    </dsp:sp>
    <dsp:sp modelId="{D7239608-36C5-46C2-9F34-E8C9C621AC60}">
      <dsp:nvSpPr>
        <dsp:cNvPr id="0" name=""/>
        <dsp:cNvSpPr/>
      </dsp:nvSpPr>
      <dsp:spPr>
        <a:xfrm>
          <a:off x="5919787" y="2344340"/>
          <a:ext cx="2690812" cy="1614487"/>
        </a:xfrm>
        <a:prstGeom prst="rect">
          <a:avLst/>
        </a:prstGeom>
        <a:solidFill>
          <a:srgbClr val="46AF37"/>
        </a:solidFill>
        <a:ln w="425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Financial Aid Levels</a:t>
          </a:r>
          <a:endParaRPr lang="en-US" sz="2400" b="1" kern="1200" dirty="0">
            <a:solidFill>
              <a:schemeClr val="bg1"/>
            </a:solidFill>
          </a:endParaRPr>
        </a:p>
      </dsp:txBody>
      <dsp:txXfrm>
        <a:off x="5919787" y="2344340"/>
        <a:ext cx="2690812" cy="16144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A2983-12F5-4DD1-BB65-2D8AD2FE89D1}">
      <dsp:nvSpPr>
        <dsp:cNvPr id="0" name=""/>
        <dsp:cNvSpPr/>
      </dsp:nvSpPr>
      <dsp:spPr>
        <a:xfrm>
          <a:off x="7364" y="1358976"/>
          <a:ext cx="2201078" cy="1320646"/>
        </a:xfrm>
        <a:prstGeom prst="roundRect">
          <a:avLst>
            <a:gd name="adj" fmla="val 10000"/>
          </a:avLst>
        </a:prstGeom>
        <a:solidFill>
          <a:srgbClr val="FF0000"/>
        </a:solidFill>
        <a:ln w="425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mj-lt"/>
            </a:rPr>
            <a:t>STOP</a:t>
          </a:r>
          <a:endParaRPr lang="en-US" sz="2800" b="1" kern="1200" dirty="0">
            <a:latin typeface="+mj-lt"/>
          </a:endParaRPr>
        </a:p>
      </dsp:txBody>
      <dsp:txXfrm>
        <a:off x="46044" y="1397656"/>
        <a:ext cx="2123718" cy="1243286"/>
      </dsp:txXfrm>
    </dsp:sp>
    <dsp:sp modelId="{A67D71D6-04B0-4140-914A-CE0A5340E43D}">
      <dsp:nvSpPr>
        <dsp:cNvPr id="0" name=""/>
        <dsp:cNvSpPr/>
      </dsp:nvSpPr>
      <dsp:spPr>
        <a:xfrm>
          <a:off x="2438031" y="1734466"/>
          <a:ext cx="466628" cy="545867"/>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2438031" y="1843639"/>
        <a:ext cx="326640" cy="327521"/>
      </dsp:txXfrm>
    </dsp:sp>
    <dsp:sp modelId="{B3BCF9DB-F345-4E9A-AB4C-E83796ADCD66}">
      <dsp:nvSpPr>
        <dsp:cNvPr id="0" name=""/>
        <dsp:cNvSpPr/>
      </dsp:nvSpPr>
      <dsp:spPr>
        <a:xfrm>
          <a:off x="3088873" y="1358976"/>
          <a:ext cx="2201078" cy="1320646"/>
        </a:xfrm>
        <a:prstGeom prst="roundRect">
          <a:avLst>
            <a:gd name="adj" fmla="val 10000"/>
          </a:avLst>
        </a:prstGeom>
        <a:solidFill>
          <a:srgbClr val="54B948"/>
        </a:solidFill>
        <a:ln w="425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mj-lt"/>
            </a:rPr>
            <a:t>START</a:t>
          </a:r>
          <a:endParaRPr lang="en-US" sz="2800" b="1" kern="1200" dirty="0">
            <a:latin typeface="+mj-lt"/>
          </a:endParaRPr>
        </a:p>
      </dsp:txBody>
      <dsp:txXfrm>
        <a:off x="3127553" y="1397656"/>
        <a:ext cx="2123718" cy="1243286"/>
      </dsp:txXfrm>
    </dsp:sp>
    <dsp:sp modelId="{3ED27A3A-D2CF-4F10-BE0C-DFB050EAA41A}">
      <dsp:nvSpPr>
        <dsp:cNvPr id="0" name=""/>
        <dsp:cNvSpPr/>
      </dsp:nvSpPr>
      <dsp:spPr>
        <a:xfrm>
          <a:off x="5530497" y="1758266"/>
          <a:ext cx="466628" cy="545867"/>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b="1" kern="1200"/>
        </a:p>
      </dsp:txBody>
      <dsp:txXfrm>
        <a:off x="5530497" y="1867439"/>
        <a:ext cx="326640" cy="327521"/>
      </dsp:txXfrm>
    </dsp:sp>
    <dsp:sp modelId="{FE098252-A9E6-4FFC-B152-C3EF9EE149B8}">
      <dsp:nvSpPr>
        <dsp:cNvPr id="0" name=""/>
        <dsp:cNvSpPr/>
      </dsp:nvSpPr>
      <dsp:spPr>
        <a:xfrm>
          <a:off x="6170382" y="1358976"/>
          <a:ext cx="2201078" cy="1320646"/>
        </a:xfrm>
        <a:prstGeom prst="roundRect">
          <a:avLst>
            <a:gd name="adj" fmla="val 10000"/>
          </a:avLst>
        </a:prstGeom>
        <a:solidFill>
          <a:srgbClr val="FFC000"/>
        </a:solidFill>
        <a:ln w="425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mj-lt"/>
            </a:rPr>
            <a:t>CONTINUE</a:t>
          </a:r>
          <a:endParaRPr lang="en-US" sz="2800" b="1" kern="1200" dirty="0">
            <a:latin typeface="+mj-lt"/>
          </a:endParaRPr>
        </a:p>
      </dsp:txBody>
      <dsp:txXfrm>
        <a:off x="6209062" y="1397656"/>
        <a:ext cx="2123718" cy="1243286"/>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4" rIns="96649" bIns="48324" rtlCol="0"/>
          <a:lstStyle>
            <a:lvl1pPr algn="l">
              <a:defRPr sz="1100"/>
            </a:lvl1pPr>
          </a:lstStyle>
          <a:p>
            <a:endParaRPr lang="en-US" dirty="0"/>
          </a:p>
        </p:txBody>
      </p:sp>
      <p:sp>
        <p:nvSpPr>
          <p:cNvPr id="4" name="Footer Placeholder 3"/>
          <p:cNvSpPr>
            <a:spLocks noGrp="1"/>
          </p:cNvSpPr>
          <p:nvPr>
            <p:ph type="ftr" sz="quarter" idx="2"/>
          </p:nvPr>
        </p:nvSpPr>
        <p:spPr>
          <a:xfrm>
            <a:off x="0" y="9119473"/>
            <a:ext cx="3169920" cy="480060"/>
          </a:xfrm>
          <a:prstGeom prst="rect">
            <a:avLst/>
          </a:prstGeom>
        </p:spPr>
        <p:txBody>
          <a:bodyPr vert="horz" lIns="96649" tIns="48324" rIns="96649" bIns="48324" rtlCol="0" anchor="b"/>
          <a:lstStyle>
            <a:lvl1pPr algn="l">
              <a:defRPr sz="1100"/>
            </a:lvl1pPr>
          </a:lstStyle>
          <a:p>
            <a:endParaRPr lang="en-US" dirty="0"/>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6649" tIns="48324" rIns="96649" bIns="48324" rtlCol="0" anchor="b"/>
          <a:lstStyle>
            <a:lvl1pPr algn="r">
              <a:defRPr sz="1100"/>
            </a:lvl1pPr>
          </a:lstStyle>
          <a:p>
            <a:fld id="{D8712975-A57E-7B40-A183-A9F0422F17E1}" type="slidenum">
              <a:rPr lang="en-US" smtClean="0"/>
              <a:pPr/>
              <a:t>‹#›</a:t>
            </a:fld>
            <a:endParaRPr lang="en-US" dirty="0"/>
          </a:p>
        </p:txBody>
      </p:sp>
    </p:spTree>
    <p:extLst>
      <p:ext uri="{BB962C8B-B14F-4D97-AF65-F5344CB8AC3E}">
        <p14:creationId xmlns:p14="http://schemas.microsoft.com/office/powerpoint/2010/main" val="285599883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4" rIns="96649" bIns="48324" rtlCol="0"/>
          <a:lstStyle>
            <a:lvl1pPr algn="l">
              <a:defRPr sz="11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9" tIns="48324" rIns="96649" bIns="48324" rtlCol="0"/>
          <a:lstStyle>
            <a:lvl1pPr algn="r">
              <a:defRPr sz="1100"/>
            </a:lvl1pPr>
          </a:lstStyle>
          <a:p>
            <a:r>
              <a:rPr lang="en-US" smtClean="0"/>
              <a:t>9/25/2012</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49" tIns="48324" rIns="96649" bIns="48324"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9" tIns="48324" rIns="96649" bIns="483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49" tIns="48324" rIns="96649" bIns="48324" rtlCol="0" anchor="b"/>
          <a:lstStyle>
            <a:lvl1pPr algn="l">
              <a:defRPr sz="1100"/>
            </a:lvl1pPr>
          </a:lstStyle>
          <a:p>
            <a:endParaRPr lang="en-US" dirty="0"/>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49" tIns="48324" rIns="96649" bIns="48324" rtlCol="0" anchor="b"/>
          <a:lstStyle>
            <a:lvl1pPr algn="r">
              <a:defRPr sz="1100"/>
            </a:lvl1pPr>
          </a:lstStyle>
          <a:p>
            <a:fld id="{1ACA2638-AD3D-2142-91BA-E32B40CCE748}" type="slidenum">
              <a:rPr lang="en-US" smtClean="0"/>
              <a:pPr/>
              <a:t>‹#›</a:t>
            </a:fld>
            <a:endParaRPr lang="en-US" dirty="0"/>
          </a:p>
        </p:txBody>
      </p:sp>
    </p:spTree>
    <p:extLst>
      <p:ext uri="{BB962C8B-B14F-4D97-AF65-F5344CB8AC3E}">
        <p14:creationId xmlns:p14="http://schemas.microsoft.com/office/powerpoint/2010/main" val="1901650957"/>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1ACA2638-AD3D-2142-91BA-E32B40CCE748}" type="slidenum">
              <a:rPr lang="en-US" smtClean="0"/>
              <a:pPr/>
              <a:t>1</a:t>
            </a:fld>
            <a:endParaRPr lang="en-US" dirty="0"/>
          </a:p>
        </p:txBody>
      </p:sp>
      <p:sp>
        <p:nvSpPr>
          <p:cNvPr id="5" name="Date Placeholder 4"/>
          <p:cNvSpPr>
            <a:spLocks noGrp="1"/>
          </p:cNvSpPr>
          <p:nvPr>
            <p:ph type="dt" idx="11"/>
          </p:nvPr>
        </p:nvSpPr>
        <p:spPr/>
        <p:txBody>
          <a:bodyPr/>
          <a:lstStyle/>
          <a:p>
            <a:r>
              <a:rPr lang="en-US" smtClean="0"/>
              <a:t>9/25/2012</a:t>
            </a:r>
            <a:endParaRPr lang="en-US" dirty="0"/>
          </a:p>
        </p:txBody>
      </p:sp>
    </p:spTree>
    <p:extLst>
      <p:ext uri="{BB962C8B-B14F-4D97-AF65-F5344CB8AC3E}">
        <p14:creationId xmlns:p14="http://schemas.microsoft.com/office/powerpoint/2010/main" val="2592711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Date Placeholder 3"/>
          <p:cNvSpPr>
            <a:spLocks noGrp="1"/>
          </p:cNvSpPr>
          <p:nvPr>
            <p:ph type="dt" idx="10"/>
          </p:nvPr>
        </p:nvSpPr>
        <p:spPr/>
        <p:txBody>
          <a:bodyPr/>
          <a:lstStyle/>
          <a:p>
            <a:r>
              <a:rPr lang="en-US" smtClean="0"/>
              <a:t>10/4/2012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11</a:t>
            </a:fld>
            <a:endParaRPr lang="en-US" dirty="0"/>
          </a:p>
        </p:txBody>
      </p:sp>
    </p:spTree>
    <p:extLst>
      <p:ext uri="{BB962C8B-B14F-4D97-AF65-F5344CB8AC3E}">
        <p14:creationId xmlns:p14="http://schemas.microsoft.com/office/powerpoint/2010/main" val="1379269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smtClean="0"/>
              <a:t>9/25/2012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12</a:t>
            </a:fld>
            <a:endParaRPr lang="en-US" dirty="0"/>
          </a:p>
        </p:txBody>
      </p:sp>
    </p:spTree>
    <p:extLst>
      <p:ext uri="{BB962C8B-B14F-4D97-AF65-F5344CB8AC3E}">
        <p14:creationId xmlns:p14="http://schemas.microsoft.com/office/powerpoint/2010/main" val="3906841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smtClean="0"/>
              <a:t>9/25/2012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14</a:t>
            </a:fld>
            <a:endParaRPr lang="en-US" dirty="0"/>
          </a:p>
        </p:txBody>
      </p:sp>
    </p:spTree>
    <p:extLst>
      <p:ext uri="{BB962C8B-B14F-4D97-AF65-F5344CB8AC3E}">
        <p14:creationId xmlns:p14="http://schemas.microsoft.com/office/powerpoint/2010/main" val="3254751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9/25/2012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18</a:t>
            </a:fld>
            <a:endParaRPr lang="en-US" dirty="0"/>
          </a:p>
        </p:txBody>
      </p:sp>
    </p:spTree>
    <p:extLst>
      <p:ext uri="{BB962C8B-B14F-4D97-AF65-F5344CB8AC3E}">
        <p14:creationId xmlns:p14="http://schemas.microsoft.com/office/powerpoint/2010/main" val="4261265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smtClean="0"/>
              <a:t>9/25/2012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19</a:t>
            </a:fld>
            <a:endParaRPr lang="en-US" dirty="0"/>
          </a:p>
        </p:txBody>
      </p:sp>
    </p:spTree>
    <p:extLst>
      <p:ext uri="{BB962C8B-B14F-4D97-AF65-F5344CB8AC3E}">
        <p14:creationId xmlns:p14="http://schemas.microsoft.com/office/powerpoint/2010/main" val="1653957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21</a:t>
            </a:fld>
            <a:endParaRPr lang="en-US" dirty="0"/>
          </a:p>
        </p:txBody>
      </p:sp>
      <p:sp>
        <p:nvSpPr>
          <p:cNvPr id="6" name="Header Placeholder 5"/>
          <p:cNvSpPr>
            <a:spLocks noGrp="1"/>
          </p:cNvSpPr>
          <p:nvPr>
            <p:ph type="hdr" sz="quarter" idx="12"/>
          </p:nvPr>
        </p:nvSpPr>
        <p:spPr/>
        <p:txBody>
          <a:bodyPr/>
          <a:lstStyle/>
          <a:p>
            <a:r>
              <a:rPr lang="en-US" smtClean="0"/>
              <a:t>Community Foundation of Greater Des Moines OnTrack - DashBoards: A Tool to Leverage Your Nonprofit's Data for Increased Effectiveness 6.9.16</a:t>
            </a:r>
            <a:endParaRPr lang="en-US" dirty="0"/>
          </a:p>
        </p:txBody>
      </p:sp>
      <p:sp>
        <p:nvSpPr>
          <p:cNvPr id="7" name="Footer Placeholder 6"/>
          <p:cNvSpPr>
            <a:spLocks noGrp="1"/>
          </p:cNvSpPr>
          <p:nvPr>
            <p:ph type="ftr" sz="quarter" idx="13"/>
          </p:nvPr>
        </p:nvSpPr>
        <p:spPr/>
        <p:txBody>
          <a:bodyPr/>
          <a:lstStyle/>
          <a:p>
            <a:r>
              <a:rPr lang="en-US" smtClean="0"/>
              <a:t>Thank you to Principal for their support of this session</a:t>
            </a:r>
            <a:endParaRPr lang="en-US" dirty="0"/>
          </a:p>
        </p:txBody>
      </p:sp>
    </p:spTree>
    <p:extLst>
      <p:ext uri="{BB962C8B-B14F-4D97-AF65-F5344CB8AC3E}">
        <p14:creationId xmlns:p14="http://schemas.microsoft.com/office/powerpoint/2010/main" val="2979648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“The experiences of exemplars in the social sector offer the following five lessons that suggest how to get a productive performance measurement system up and running”</a:t>
            </a:r>
          </a:p>
          <a:p>
            <a:r>
              <a:rPr lang="en-US" dirty="0" smtClean="0"/>
              <a:t>“Critical</a:t>
            </a:r>
            <a:r>
              <a:rPr lang="en-US" baseline="0" dirty="0" smtClean="0"/>
              <a:t> questions for each lesson:</a:t>
            </a:r>
          </a:p>
          <a:p>
            <a:endParaRPr lang="en-US" baseline="0" dirty="0" smtClean="0"/>
          </a:p>
          <a:p>
            <a:pPr marL="228546" indent="-228546" defTabSz="457094">
              <a:buFontTx/>
              <a:buAutoNum type="arabicPeriod"/>
              <a:defRPr/>
            </a:pPr>
            <a:r>
              <a:rPr lang="en-US" b="1" dirty="0" smtClean="0"/>
              <a:t>Begin with the end in mind:</a:t>
            </a:r>
            <a:r>
              <a:rPr lang="en-US" b="1" baseline="0" dirty="0" smtClean="0"/>
              <a:t> </a:t>
            </a:r>
            <a:r>
              <a:rPr lang="en-US" dirty="0" smtClean="0"/>
              <a:t>Can we articulate, in one sentence, who or what ends our organization serves and what change we seek to create, when?</a:t>
            </a:r>
          </a:p>
          <a:p>
            <a:pPr marL="228546" indent="-228546" defTabSz="457094">
              <a:buFontTx/>
              <a:buAutoNum type="arabicPeriod"/>
              <a:defRPr/>
            </a:pPr>
            <a:r>
              <a:rPr lang="en-US" b="1" dirty="0" smtClean="0"/>
              <a:t>Anchor measurement in your theory of change:</a:t>
            </a:r>
            <a:r>
              <a:rPr lang="en-US" b="1" baseline="0" dirty="0" smtClean="0"/>
              <a:t> </a:t>
            </a:r>
            <a:r>
              <a:rPr lang="en-US" dirty="0" smtClean="0"/>
              <a:t>Can we tie each and every metric we collect to at least one decision that tests whether our theory of change is working?</a:t>
            </a:r>
          </a:p>
          <a:p>
            <a:pPr marL="228546" indent="-228546" defTabSz="457094">
              <a:buFontTx/>
              <a:buAutoNum type="arabicPeriod"/>
              <a:defRPr/>
            </a:pPr>
            <a:r>
              <a:rPr lang="en-US" b="1" dirty="0" smtClean="0"/>
              <a:t>Create a culture of measurement:</a:t>
            </a:r>
            <a:r>
              <a:rPr lang="en-US" b="1" baseline="0" dirty="0" smtClean="0"/>
              <a:t> </a:t>
            </a:r>
            <a:r>
              <a:rPr lang="en-US" dirty="0" smtClean="0"/>
              <a:t>Does the leadership of our organization (including the board) use data to make decisions? Have we created the right forums for staff at all levels to wrestle with the data and use it to drive improvements, all in real-time?</a:t>
            </a:r>
          </a:p>
          <a:p>
            <a:pPr marL="228546" indent="-228546" defTabSz="457094">
              <a:buFontTx/>
              <a:buAutoNum type="arabicPeriod"/>
              <a:defRPr/>
            </a:pPr>
            <a:r>
              <a:rPr lang="en-US" b="1" dirty="0" smtClean="0"/>
              <a:t>Ensure all contributors benefit:</a:t>
            </a:r>
            <a:r>
              <a:rPr lang="en-US" b="1" baseline="0" dirty="0" smtClean="0"/>
              <a:t> </a:t>
            </a:r>
            <a:r>
              <a:rPr lang="en-US" dirty="0" smtClean="0"/>
              <a:t>Have we identified each player that contributes to or uses the measurement system and how they gain value from it?</a:t>
            </a:r>
          </a:p>
          <a:p>
            <a:pPr marL="228546" indent="-228546" defTabSz="457094">
              <a:buFontTx/>
              <a:buAutoNum type="arabicPeriod"/>
              <a:defRPr/>
            </a:pPr>
            <a:r>
              <a:rPr lang="en-US" b="1" dirty="0" smtClean="0"/>
              <a:t>Get better at measurement over time:</a:t>
            </a:r>
            <a:r>
              <a:rPr lang="en-US" b="1" baseline="0" dirty="0" smtClean="0"/>
              <a:t> </a:t>
            </a:r>
            <a:r>
              <a:rPr lang="en-US" dirty="0" smtClean="0"/>
              <a:t>Has our organization mapped out how our measurement approach will get better as we mature and evolve?”</a:t>
            </a:r>
          </a:p>
          <a:p>
            <a:pPr marL="228546" indent="-228546" defTabSz="457094">
              <a:buFontTx/>
              <a:buAutoNum type="arabicPeriod"/>
              <a:defRPr/>
            </a:pPr>
            <a:endParaRPr lang="en-US" dirty="0" smtClean="0"/>
          </a:p>
          <a:p>
            <a:pPr marL="228546" indent="-228546" defTabSz="457094">
              <a:defRPr/>
            </a:pPr>
            <a:r>
              <a:rPr lang="en-US" dirty="0" smtClean="0"/>
              <a:t>-all</a:t>
            </a:r>
            <a:r>
              <a:rPr lang="en-US" baseline="0" dirty="0" smtClean="0"/>
              <a:t> from </a:t>
            </a:r>
            <a:r>
              <a:rPr lang="en-US" baseline="0" dirty="0" err="1" smtClean="0"/>
              <a:t>Bridgespan</a:t>
            </a:r>
            <a:r>
              <a:rPr lang="en-US" baseline="0" dirty="0" smtClean="0"/>
              <a:t> article</a:t>
            </a:r>
            <a:endParaRPr lang="en-US" dirty="0" smtClean="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22</a:t>
            </a:fld>
            <a:endParaRPr lang="en-US" dirty="0"/>
          </a:p>
        </p:txBody>
      </p:sp>
      <p:sp>
        <p:nvSpPr>
          <p:cNvPr id="6" name="Header Placeholder 5"/>
          <p:cNvSpPr>
            <a:spLocks noGrp="1"/>
          </p:cNvSpPr>
          <p:nvPr>
            <p:ph type="hdr" sz="quarter" idx="12"/>
          </p:nvPr>
        </p:nvSpPr>
        <p:spPr/>
        <p:txBody>
          <a:bodyPr/>
          <a:lstStyle/>
          <a:p>
            <a:r>
              <a:rPr lang="en-US" smtClean="0"/>
              <a:t>Community Foundation of Greater Des Moines OnTrack - DashBoards: A Tool to Leverage Your Nonprofit's Data for Increased Effectiveness 6.9.16</a:t>
            </a:r>
            <a:endParaRPr lang="en-US" dirty="0"/>
          </a:p>
        </p:txBody>
      </p:sp>
      <p:sp>
        <p:nvSpPr>
          <p:cNvPr id="7" name="Footer Placeholder 6"/>
          <p:cNvSpPr>
            <a:spLocks noGrp="1"/>
          </p:cNvSpPr>
          <p:nvPr>
            <p:ph type="ftr" sz="quarter" idx="13"/>
          </p:nvPr>
        </p:nvSpPr>
        <p:spPr/>
        <p:txBody>
          <a:bodyPr/>
          <a:lstStyle/>
          <a:p>
            <a:r>
              <a:rPr lang="en-US" smtClean="0"/>
              <a:t>Thank you to Principal for their support of this session</a:t>
            </a:r>
            <a:endParaRPr lang="en-US" dirty="0"/>
          </a:p>
        </p:txBody>
      </p:sp>
    </p:spTree>
    <p:extLst>
      <p:ext uri="{BB962C8B-B14F-4D97-AF65-F5344CB8AC3E}">
        <p14:creationId xmlns:p14="http://schemas.microsoft.com/office/powerpoint/2010/main" val="1534202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total number of KPIs is dependent on level/scope</a:t>
            </a:r>
          </a:p>
          <a:p>
            <a:endParaRPr lang="en-US" smtClean="0"/>
          </a:p>
          <a:p>
            <a:r>
              <a:rPr lang="en-US" smtClean="0"/>
              <a:t>Explain business model</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23</a:t>
            </a:fld>
            <a:endParaRPr lang="en-US" dirty="0"/>
          </a:p>
        </p:txBody>
      </p:sp>
      <p:sp>
        <p:nvSpPr>
          <p:cNvPr id="6" name="Header Placeholder 5"/>
          <p:cNvSpPr>
            <a:spLocks noGrp="1"/>
          </p:cNvSpPr>
          <p:nvPr>
            <p:ph type="hdr" sz="quarter" idx="12"/>
          </p:nvPr>
        </p:nvSpPr>
        <p:spPr/>
        <p:txBody>
          <a:bodyPr/>
          <a:lstStyle/>
          <a:p>
            <a:r>
              <a:rPr lang="en-US" smtClean="0"/>
              <a:t>Community Foundation of Greater Des Moines OnTrack - DashBoards: A Tool to Leverage Your Nonprofit's Data for Increased Effectiveness 6.9.16</a:t>
            </a:r>
            <a:endParaRPr lang="en-US" dirty="0"/>
          </a:p>
        </p:txBody>
      </p:sp>
      <p:sp>
        <p:nvSpPr>
          <p:cNvPr id="7" name="Footer Placeholder 6"/>
          <p:cNvSpPr>
            <a:spLocks noGrp="1"/>
          </p:cNvSpPr>
          <p:nvPr>
            <p:ph type="ftr" sz="quarter" idx="13"/>
          </p:nvPr>
        </p:nvSpPr>
        <p:spPr/>
        <p:txBody>
          <a:bodyPr/>
          <a:lstStyle/>
          <a:p>
            <a:r>
              <a:rPr lang="en-US" smtClean="0"/>
              <a:t>Thank you to Principal for their support of this session</a:t>
            </a:r>
            <a:endParaRPr lang="en-US" dirty="0"/>
          </a:p>
        </p:txBody>
      </p:sp>
    </p:spTree>
    <p:extLst>
      <p:ext uri="{BB962C8B-B14F-4D97-AF65-F5344CB8AC3E}">
        <p14:creationId xmlns:p14="http://schemas.microsoft.com/office/powerpoint/2010/main" val="1433210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56"/>
            <a:endParaRPr lang="en-US" b="0" u="none" baseline="0" dirty="0" smtClean="0"/>
          </a:p>
        </p:txBody>
      </p:sp>
      <p:sp>
        <p:nvSpPr>
          <p:cNvPr id="4" name="Date Placeholder 3"/>
          <p:cNvSpPr>
            <a:spLocks noGrp="1"/>
          </p:cNvSpPr>
          <p:nvPr>
            <p:ph type="dt" idx="10"/>
          </p:nvPr>
        </p:nvSpPr>
        <p:spPr/>
        <p:txBody>
          <a:bodyPr/>
          <a:lstStyle/>
          <a:p>
            <a:r>
              <a:rPr lang="en-US" dirty="0" smtClean="0"/>
              <a:t>9/25/2012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24</a:t>
            </a:fld>
            <a:endParaRPr lang="en-US" dirty="0"/>
          </a:p>
        </p:txBody>
      </p:sp>
    </p:spTree>
    <p:extLst>
      <p:ext uri="{BB962C8B-B14F-4D97-AF65-F5344CB8AC3E}">
        <p14:creationId xmlns:p14="http://schemas.microsoft.com/office/powerpoint/2010/main" val="351152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25</a:t>
            </a:fld>
            <a:endParaRPr lang="en-US" dirty="0"/>
          </a:p>
        </p:txBody>
      </p:sp>
      <p:sp>
        <p:nvSpPr>
          <p:cNvPr id="6" name="Header Placeholder 5"/>
          <p:cNvSpPr>
            <a:spLocks noGrp="1"/>
          </p:cNvSpPr>
          <p:nvPr>
            <p:ph type="hdr" sz="quarter" idx="12"/>
          </p:nvPr>
        </p:nvSpPr>
        <p:spPr/>
        <p:txBody>
          <a:bodyPr/>
          <a:lstStyle/>
          <a:p>
            <a:r>
              <a:rPr lang="en-US" smtClean="0"/>
              <a:t>Community Foundation of Greater Des Moines OnTrack - DashBoards: A Tool to Leverage Your Nonprofit's Data for Increased Effectiveness 6.9.16</a:t>
            </a:r>
            <a:endParaRPr lang="en-US" dirty="0"/>
          </a:p>
        </p:txBody>
      </p:sp>
      <p:sp>
        <p:nvSpPr>
          <p:cNvPr id="7" name="Footer Placeholder 6"/>
          <p:cNvSpPr>
            <a:spLocks noGrp="1"/>
          </p:cNvSpPr>
          <p:nvPr>
            <p:ph type="ftr" sz="quarter" idx="13"/>
          </p:nvPr>
        </p:nvSpPr>
        <p:spPr/>
        <p:txBody>
          <a:bodyPr/>
          <a:lstStyle/>
          <a:p>
            <a:r>
              <a:rPr lang="en-US" smtClean="0"/>
              <a:t>Thank you to Principal for their support of this session</a:t>
            </a:r>
            <a:endParaRPr lang="en-US" dirty="0"/>
          </a:p>
        </p:txBody>
      </p:sp>
    </p:spTree>
    <p:extLst>
      <p:ext uri="{BB962C8B-B14F-4D97-AF65-F5344CB8AC3E}">
        <p14:creationId xmlns:p14="http://schemas.microsoft.com/office/powerpoint/2010/main" val="161781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smtClean="0"/>
              <a:t>9/25/2012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2</a:t>
            </a:fld>
            <a:endParaRPr lang="en-US" dirty="0"/>
          </a:p>
        </p:txBody>
      </p:sp>
    </p:spTree>
    <p:extLst>
      <p:ext uri="{BB962C8B-B14F-4D97-AF65-F5344CB8AC3E}">
        <p14:creationId xmlns:p14="http://schemas.microsoft.com/office/powerpoint/2010/main" val="3425193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26</a:t>
            </a:fld>
            <a:endParaRPr lang="en-US" dirty="0"/>
          </a:p>
        </p:txBody>
      </p:sp>
    </p:spTree>
    <p:extLst>
      <p:ext uri="{BB962C8B-B14F-4D97-AF65-F5344CB8AC3E}">
        <p14:creationId xmlns:p14="http://schemas.microsoft.com/office/powerpoint/2010/main" val="3108380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smtClean="0"/>
              <a:t>9/25/2012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27</a:t>
            </a:fld>
            <a:endParaRPr lang="en-US" dirty="0"/>
          </a:p>
        </p:txBody>
      </p:sp>
    </p:spTree>
    <p:extLst>
      <p:ext uri="{BB962C8B-B14F-4D97-AF65-F5344CB8AC3E}">
        <p14:creationId xmlns:p14="http://schemas.microsoft.com/office/powerpoint/2010/main" val="770252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solidFill>
                  <a:schemeClr val="tx1"/>
                </a:solidFill>
              </a:rPr>
              <a:t>From the start results, what are the projects that you will prioritize to implement?</a:t>
            </a:r>
          </a:p>
          <a:p>
            <a:pPr>
              <a:buFont typeface="Arial" pitchFamily="34" charset="0"/>
              <a:buNone/>
            </a:pPr>
            <a:endParaRPr lang="en-US" b="1" baseline="0" dirty="0" smtClean="0">
              <a:solidFill>
                <a:schemeClr val="tx1"/>
              </a:solidFill>
            </a:endParaRPr>
          </a:p>
          <a:p>
            <a:pPr>
              <a:buFont typeface="Arial" pitchFamily="34" charset="0"/>
              <a:buNone/>
            </a:pPr>
            <a:r>
              <a:rPr lang="en-US" b="1" baseline="0" dirty="0" smtClean="0">
                <a:solidFill>
                  <a:schemeClr val="tx1"/>
                </a:solidFill>
              </a:rPr>
              <a:t>Personal, not organizational</a:t>
            </a:r>
            <a:endParaRPr lang="en-US" b="1" dirty="0">
              <a:solidFill>
                <a:schemeClr val="tx1"/>
              </a:solidFill>
            </a:endParaRPr>
          </a:p>
        </p:txBody>
      </p:sp>
      <p:sp>
        <p:nvSpPr>
          <p:cNvPr id="4" name="Date Placeholder 3"/>
          <p:cNvSpPr>
            <a:spLocks noGrp="1"/>
          </p:cNvSpPr>
          <p:nvPr>
            <p:ph type="dt" idx="10"/>
          </p:nvPr>
        </p:nvSpPr>
        <p:spPr/>
        <p:txBody>
          <a:bodyPr/>
          <a:lstStyle/>
          <a:p>
            <a:r>
              <a:rPr lang="en-US" smtClean="0"/>
              <a:t>9/25/2012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30</a:t>
            </a:fld>
            <a:endParaRPr lang="en-US" dirty="0"/>
          </a:p>
        </p:txBody>
      </p:sp>
    </p:spTree>
    <p:extLst>
      <p:ext uri="{BB962C8B-B14F-4D97-AF65-F5344CB8AC3E}">
        <p14:creationId xmlns:p14="http://schemas.microsoft.com/office/powerpoint/2010/main" val="1798988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smtClean="0"/>
              <a:t>9/25/2012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31</a:t>
            </a:fld>
            <a:endParaRPr lang="en-US" dirty="0"/>
          </a:p>
        </p:txBody>
      </p:sp>
    </p:spTree>
    <p:extLst>
      <p:ext uri="{BB962C8B-B14F-4D97-AF65-F5344CB8AC3E}">
        <p14:creationId xmlns:p14="http://schemas.microsoft.com/office/powerpoint/2010/main" val="943436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smtClean="0"/>
              <a:t>9/25/2012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32</a:t>
            </a:fld>
            <a:endParaRPr lang="en-US" dirty="0"/>
          </a:p>
        </p:txBody>
      </p:sp>
    </p:spTree>
    <p:extLst>
      <p:ext uri="{BB962C8B-B14F-4D97-AF65-F5344CB8AC3E}">
        <p14:creationId xmlns:p14="http://schemas.microsoft.com/office/powerpoint/2010/main" val="4157808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709ED5-ABB3-4881-93C8-F07C8F14C1FA}" type="slidenum">
              <a:rPr lang="en-US" smtClean="0"/>
              <a:pPr>
                <a:defRPr/>
              </a:pPr>
              <a:t>3</a:t>
            </a:fld>
            <a:endParaRPr lang="en-US"/>
          </a:p>
        </p:txBody>
      </p:sp>
    </p:spTree>
    <p:extLst>
      <p:ext uri="{BB962C8B-B14F-4D97-AF65-F5344CB8AC3E}">
        <p14:creationId xmlns:p14="http://schemas.microsoft.com/office/powerpoint/2010/main" val="69765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10/4/2012</a:t>
            </a:r>
          </a:p>
        </p:txBody>
      </p:sp>
      <p:sp>
        <p:nvSpPr>
          <p:cNvPr id="5" name="Slide Number Placeholder 4"/>
          <p:cNvSpPr>
            <a:spLocks noGrp="1"/>
          </p:cNvSpPr>
          <p:nvPr>
            <p:ph type="sldNum" sz="quarter" idx="11"/>
          </p:nvPr>
        </p:nvSpPr>
        <p:spPr/>
        <p:txBody>
          <a:bodyPr/>
          <a:lstStyle/>
          <a:p>
            <a:fld id="{1ACA2638-AD3D-2142-91BA-E32B40CCE748}" type="slidenum">
              <a:rPr lang="en-US" smtClean="0"/>
              <a:pPr/>
              <a:t>4</a:t>
            </a:fld>
            <a:endParaRPr lang="en-US" dirty="0"/>
          </a:p>
        </p:txBody>
      </p:sp>
    </p:spTree>
    <p:extLst>
      <p:ext uri="{BB962C8B-B14F-4D97-AF65-F5344CB8AC3E}">
        <p14:creationId xmlns:p14="http://schemas.microsoft.com/office/powerpoint/2010/main" val="57657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10/4/2012</a:t>
            </a:r>
          </a:p>
        </p:txBody>
      </p:sp>
      <p:sp>
        <p:nvSpPr>
          <p:cNvPr id="5" name="Slide Number Placeholder 4"/>
          <p:cNvSpPr>
            <a:spLocks noGrp="1"/>
          </p:cNvSpPr>
          <p:nvPr>
            <p:ph type="sldNum" sz="quarter" idx="11"/>
          </p:nvPr>
        </p:nvSpPr>
        <p:spPr/>
        <p:txBody>
          <a:bodyPr/>
          <a:lstStyle/>
          <a:p>
            <a:fld id="{1ACA2638-AD3D-2142-91BA-E32B40CCE748}" type="slidenum">
              <a:rPr lang="en-US" smtClean="0"/>
              <a:pPr/>
              <a:t>5</a:t>
            </a:fld>
            <a:endParaRPr lang="en-US" dirty="0"/>
          </a:p>
        </p:txBody>
      </p:sp>
    </p:spTree>
    <p:extLst>
      <p:ext uri="{BB962C8B-B14F-4D97-AF65-F5344CB8AC3E}">
        <p14:creationId xmlns:p14="http://schemas.microsoft.com/office/powerpoint/2010/main" val="371333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Fine</a:t>
            </a:r>
            <a:r>
              <a:rPr lang="en-US" baseline="0" dirty="0" smtClean="0"/>
              <a:t> tune this</a:t>
            </a:r>
            <a:endParaRPr lang="en-US" dirty="0"/>
          </a:p>
        </p:txBody>
      </p:sp>
      <p:sp>
        <p:nvSpPr>
          <p:cNvPr id="4" name="Date Placeholder 3"/>
          <p:cNvSpPr>
            <a:spLocks noGrp="1"/>
          </p:cNvSpPr>
          <p:nvPr>
            <p:ph type="dt" idx="10"/>
          </p:nvPr>
        </p:nvSpPr>
        <p:spPr/>
        <p:txBody>
          <a:bodyPr/>
          <a:lstStyle/>
          <a:p>
            <a:r>
              <a:rPr lang="en-US" smtClean="0"/>
              <a:t>9/25/2012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6</a:t>
            </a:fld>
            <a:endParaRPr lang="en-US" dirty="0"/>
          </a:p>
        </p:txBody>
      </p:sp>
    </p:spTree>
    <p:extLst>
      <p:ext uri="{BB962C8B-B14F-4D97-AF65-F5344CB8AC3E}">
        <p14:creationId xmlns:p14="http://schemas.microsoft.com/office/powerpoint/2010/main" val="3805059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9/25/2012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7</a:t>
            </a:fld>
            <a:endParaRPr lang="en-US" dirty="0"/>
          </a:p>
        </p:txBody>
      </p:sp>
    </p:spTree>
    <p:extLst>
      <p:ext uri="{BB962C8B-B14F-4D97-AF65-F5344CB8AC3E}">
        <p14:creationId xmlns:p14="http://schemas.microsoft.com/office/powerpoint/2010/main" val="3748582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smtClean="0"/>
              <a:t>9/25/2012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8</a:t>
            </a:fld>
            <a:endParaRPr lang="en-US" dirty="0"/>
          </a:p>
        </p:txBody>
      </p:sp>
    </p:spTree>
    <p:extLst>
      <p:ext uri="{BB962C8B-B14F-4D97-AF65-F5344CB8AC3E}">
        <p14:creationId xmlns:p14="http://schemas.microsoft.com/office/powerpoint/2010/main" val="3213093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Date Placeholder 3"/>
          <p:cNvSpPr>
            <a:spLocks noGrp="1"/>
          </p:cNvSpPr>
          <p:nvPr>
            <p:ph type="dt" idx="10"/>
          </p:nvPr>
        </p:nvSpPr>
        <p:spPr/>
        <p:txBody>
          <a:bodyPr/>
          <a:lstStyle/>
          <a:p>
            <a:r>
              <a:rPr lang="en-US" smtClean="0"/>
              <a:t>10/4/2012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9</a:t>
            </a:fld>
            <a:endParaRPr lang="en-US" dirty="0"/>
          </a:p>
        </p:txBody>
      </p:sp>
    </p:spTree>
    <p:extLst>
      <p:ext uri="{BB962C8B-B14F-4D97-AF65-F5344CB8AC3E}">
        <p14:creationId xmlns:p14="http://schemas.microsoft.com/office/powerpoint/2010/main" val="105512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054225"/>
            <a:ext cx="6705600" cy="1603375"/>
          </a:xfrm>
          <a:prstGeom prst="rect">
            <a:avLst/>
          </a:prstGeom>
        </p:spPr>
        <p:txBody>
          <a:bodyPr vert="horz" anchor="b"/>
          <a:lstStyle>
            <a:lvl1pPr algn="l">
              <a:defRPr sz="3600" b="1">
                <a:solidFill>
                  <a:srgbClr val="0070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52600" y="4343400"/>
            <a:ext cx="6705600" cy="762000"/>
          </a:xfrm>
          <a:prstGeom prst="rect">
            <a:avLst/>
          </a:prstGeom>
        </p:spPr>
        <p:txBody>
          <a:bodyPr vert="horz"/>
          <a:lstStyle>
            <a:lvl1pPr marL="0" indent="0" algn="l">
              <a:buNone/>
              <a:defRPr sz="24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4"/>
          <p:cNvSpPr>
            <a:spLocks noGrp="1"/>
          </p:cNvSpPr>
          <p:nvPr>
            <p:ph type="dt" sz="half" idx="2"/>
          </p:nvPr>
        </p:nvSpPr>
        <p:spPr>
          <a:xfrm>
            <a:off x="1774585" y="5991223"/>
            <a:ext cx="2514600" cy="365125"/>
          </a:xfrm>
          <a:prstGeom prst="rect">
            <a:avLst/>
          </a:prstGeom>
        </p:spPr>
        <p:txBody>
          <a:bodyPr vert="horz" lIns="91440" tIns="45720" rIns="91440" bIns="45720" rtlCol="0" anchor="b"/>
          <a:lstStyle>
            <a:lvl1pPr algn="r">
              <a:defRPr sz="1600">
                <a:solidFill>
                  <a:schemeClr val="tx1"/>
                </a:solidFill>
              </a:defRPr>
            </a:lvl1pPr>
          </a:lstStyle>
          <a:p>
            <a:pPr algn="l"/>
            <a:r>
              <a:rPr lang="en-US" smtClean="0"/>
              <a:t>September 25, 2012</a:t>
            </a:r>
            <a:endParaRPr lang="en-US" dirty="0"/>
          </a:p>
        </p:txBody>
      </p:sp>
      <p:sp>
        <p:nvSpPr>
          <p:cNvPr id="13" name="Content Placeholder 12"/>
          <p:cNvSpPr>
            <a:spLocks noGrp="1"/>
          </p:cNvSpPr>
          <p:nvPr>
            <p:ph sz="quarter" idx="10" hasCustomPrompt="1"/>
          </p:nvPr>
        </p:nvSpPr>
        <p:spPr>
          <a:xfrm>
            <a:off x="1751818" y="5257800"/>
            <a:ext cx="3049563" cy="685800"/>
          </a:xfrm>
          <a:prstGeom prst="rect">
            <a:avLst/>
          </a:prstGeom>
        </p:spPr>
        <p:txBody>
          <a:bodyPr vert="horz" anchor="t" anchorCtr="0"/>
          <a:lstStyle>
            <a:lvl1pPr>
              <a:buNone/>
              <a:defRPr sz="1800"/>
            </a:lvl1pPr>
          </a:lstStyle>
          <a:p>
            <a:pPr lvl="0"/>
            <a:r>
              <a:rPr lang="en-US" dirty="0" smtClean="0"/>
              <a:t>Click to add presenter’s name</a:t>
            </a:r>
          </a:p>
        </p:txBody>
      </p:sp>
      <p:sp>
        <p:nvSpPr>
          <p:cNvPr id="16" name="Picture Placeholder 14"/>
          <p:cNvSpPr>
            <a:spLocks noGrp="1"/>
          </p:cNvSpPr>
          <p:nvPr>
            <p:ph type="pic" sz="quarter" idx="11" hasCustomPrompt="1"/>
          </p:nvPr>
        </p:nvSpPr>
        <p:spPr>
          <a:xfrm>
            <a:off x="5410200" y="762000"/>
            <a:ext cx="3048000" cy="927100"/>
          </a:xfrm>
          <a:prstGeom prst="rect">
            <a:avLst/>
          </a:prstGeom>
        </p:spPr>
        <p:txBody>
          <a:bodyPr vert="horz"/>
          <a:lstStyle>
            <a:lvl1pPr>
              <a:buNone/>
              <a:defRPr sz="2400"/>
            </a:lvl1pPr>
          </a:lstStyle>
          <a:p>
            <a:r>
              <a:rPr lang="en-US" dirty="0" smtClean="0"/>
              <a:t>Client Logo</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137478"/>
            <a:ext cx="6400800" cy="86836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none"/>
        </p:style>
        <p:txBody>
          <a:bodyPr vert="horz" anchor="ctr"/>
          <a:lstStyle>
            <a:lvl1pPr algn="l">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267200"/>
          </a:xfrm>
          <a:prstGeom prst="rect">
            <a:avLst/>
          </a:prstGeom>
        </p:spPr>
        <p:txBody>
          <a:bodyPr vert="horz"/>
          <a:lstStyle>
            <a:lvl1pPr marL="177800" indent="-173038">
              <a:spcAft>
                <a:spcPts val="600"/>
              </a:spcAft>
              <a:buClr>
                <a:schemeClr val="accent2"/>
              </a:buClr>
              <a:buSzPct val="100000"/>
              <a:defRPr sz="2000"/>
            </a:lvl1pPr>
            <a:lvl2pPr marL="685800" indent="-228600">
              <a:spcAft>
                <a:spcPts val="600"/>
              </a:spcAft>
              <a:buClr>
                <a:schemeClr val="accent2"/>
              </a:buClr>
              <a:buSzPct val="125000"/>
              <a:defRPr sz="1800"/>
            </a:lvl2pPr>
            <a:lvl3pPr marL="1092200" indent="-177800">
              <a:spcAft>
                <a:spcPts val="600"/>
              </a:spcAft>
              <a:buClr>
                <a:schemeClr val="accent2"/>
              </a:buClr>
              <a:buSzPct val="125000"/>
              <a:defRPr sz="1600"/>
            </a:lvl3pPr>
            <a:lvl4pPr marL="1549400" indent="-177800">
              <a:spcAft>
                <a:spcPts val="600"/>
              </a:spcAft>
              <a:buClr>
                <a:schemeClr val="accent2"/>
              </a:buClr>
              <a:buSzPct val="125000"/>
              <a:defRPr sz="1400"/>
            </a:lvl4pPr>
            <a:lvl5pPr marL="2006600" indent="-177800">
              <a:spcAft>
                <a:spcPts val="600"/>
              </a:spcAft>
              <a:buClr>
                <a:schemeClr val="accent2"/>
              </a:buClr>
              <a:buSzPct val="12500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3352800" y="6340475"/>
            <a:ext cx="2133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fld id="{5E74DC34-AA7F-534A-9086-6E85837D99CA}" type="slidenum">
              <a:rPr lang="en-US" smtClean="0"/>
              <a:pPr/>
              <a:t>‹#›</a:t>
            </a:fld>
            <a:endParaRPr lang="en-US" dirty="0"/>
          </a:p>
        </p:txBody>
      </p:sp>
      <p:pic>
        <p:nvPicPr>
          <p:cNvPr id="8" name="Picture 7" descr="FMA Logo DIGITAL.jpg"/>
          <p:cNvPicPr>
            <a:picLocks noChangeAspect="1"/>
          </p:cNvPicPr>
          <p:nvPr userDrawn="1"/>
        </p:nvPicPr>
        <p:blipFill>
          <a:blip r:embed="rId2"/>
          <a:stretch>
            <a:fillRect/>
          </a:stretch>
        </p:blipFill>
        <p:spPr>
          <a:xfrm>
            <a:off x="371020" y="137160"/>
            <a:ext cx="1762580" cy="100584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a:prstGeom prst="rect">
            <a:avLst/>
          </a:prstGeom>
        </p:spPr>
        <p:txBody>
          <a:bodyPr vert="horz" anchor="t"/>
          <a:lstStyle>
            <a:lvl1pPr algn="ctr">
              <a:defRPr sz="4000" b="1" cap="all">
                <a:solidFill>
                  <a:srgbClr val="0070C0"/>
                </a:solidFill>
              </a:defRPr>
            </a:lvl1pPr>
          </a:lstStyle>
          <a:p>
            <a:r>
              <a:rPr lang="en-US" dirty="0" smtClean="0"/>
              <a:t>Click to edit Master title style</a:t>
            </a:r>
            <a:endParaRPr lang="en-US" dirty="0"/>
          </a:p>
        </p:txBody>
      </p:sp>
      <p:cxnSp>
        <p:nvCxnSpPr>
          <p:cNvPr id="6" name="Straight Connector 5"/>
          <p:cNvCxnSpPr/>
          <p:nvPr userDrawn="1"/>
        </p:nvCxnSpPr>
        <p:spPr>
          <a:xfrm>
            <a:off x="457200" y="3024187"/>
            <a:ext cx="8229600" cy="1588"/>
          </a:xfrm>
          <a:prstGeom prst="line">
            <a:avLst/>
          </a:prstGeom>
          <a:ln w="19050" cap="flat" cmpd="sng" algn="ctr">
            <a:solidFill>
              <a:srgbClr val="0070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lide Number Placeholder 3"/>
          <p:cNvSpPr>
            <a:spLocks noGrp="1"/>
          </p:cNvSpPr>
          <p:nvPr>
            <p:ph type="sldNum" sz="quarter" idx="4"/>
          </p:nvPr>
        </p:nvSpPr>
        <p:spPr>
          <a:xfrm>
            <a:off x="3352800" y="6340475"/>
            <a:ext cx="2133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fld id="{5E74DC34-AA7F-534A-9086-6E85837D99CA}" type="slidenum">
              <a:rPr lang="en-US" smtClean="0"/>
              <a:pPr/>
              <a:t>‹#›</a:t>
            </a:fld>
            <a:endParaRPr lang="en-US" dirty="0"/>
          </a:p>
        </p:txBody>
      </p:sp>
      <p:sp>
        <p:nvSpPr>
          <p:cNvPr id="7" name="Text Placeholder 2"/>
          <p:cNvSpPr>
            <a:spLocks noGrp="1"/>
          </p:cNvSpPr>
          <p:nvPr>
            <p:ph type="body" idx="1"/>
          </p:nvPr>
        </p:nvSpPr>
        <p:spPr>
          <a:xfrm>
            <a:off x="722313" y="3148013"/>
            <a:ext cx="7772400" cy="1500187"/>
          </a:xfrm>
          <a:prstGeom prst="rect">
            <a:avLst/>
          </a:prstGeom>
        </p:spPr>
        <p:txBody>
          <a:bodyPr vert="horz" anchor="t"/>
          <a:lstStyle>
            <a:lvl1pPr marL="0" indent="0" algn="ctr">
              <a:buNone/>
              <a:defRPr sz="2000" b="1">
                <a:solidFill>
                  <a:srgbClr val="46AF3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191000"/>
          </a:xfrm>
          <a:prstGeom prst="rect">
            <a:avLst/>
          </a:prstGeom>
        </p:spPr>
        <p:txBody>
          <a:bodyPr vert="horz"/>
          <a:lstStyle>
            <a:lvl1pPr marL="177800" indent="-177800">
              <a:buClr>
                <a:schemeClr val="accent2"/>
              </a:buClr>
              <a:defRPr sz="2000"/>
            </a:lvl1pPr>
            <a:lvl2pPr>
              <a:buClr>
                <a:schemeClr val="accent2"/>
              </a:buClr>
              <a:defRPr sz="1800"/>
            </a:lvl2pPr>
            <a:lvl3pPr>
              <a:buClr>
                <a:schemeClr val="accent2"/>
              </a:buClr>
              <a:defRPr sz="1600"/>
            </a:lvl3pPr>
            <a:lvl4pPr>
              <a:buClr>
                <a:schemeClr val="accent2"/>
              </a:buClr>
              <a:defRPr sz="1400"/>
            </a:lvl4pPr>
            <a:lvl5pPr>
              <a:buClr>
                <a:schemeClr val="accent2"/>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191001"/>
          </a:xfrm>
          <a:prstGeom prst="rect">
            <a:avLst/>
          </a:prstGeom>
        </p:spPr>
        <p:txBody>
          <a:bodyPr vert="horz"/>
          <a:lstStyle>
            <a:lvl1pPr marL="177800" indent="-177800">
              <a:buClr>
                <a:schemeClr val="accent2"/>
              </a:buClr>
              <a:defRPr sz="2000"/>
            </a:lvl1pPr>
            <a:lvl2pPr>
              <a:buClr>
                <a:schemeClr val="accent2"/>
              </a:buClr>
              <a:defRPr sz="1800"/>
            </a:lvl2pPr>
            <a:lvl3pPr>
              <a:buClr>
                <a:schemeClr val="accent2"/>
              </a:buClr>
              <a:defRPr sz="1600"/>
            </a:lvl3pPr>
            <a:lvl4pPr>
              <a:buClr>
                <a:schemeClr val="accent2"/>
              </a:buClr>
              <a:defRPr sz="1400"/>
            </a:lvl4pPr>
            <a:lvl5pPr>
              <a:buClr>
                <a:schemeClr val="accent2"/>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 name="Straight Connector 5"/>
          <p:cNvCxnSpPr/>
          <p:nvPr userDrawn="1"/>
        </p:nvCxnSpPr>
        <p:spPr>
          <a:xfrm>
            <a:off x="457200" y="1371600"/>
            <a:ext cx="8229600" cy="1588"/>
          </a:xfrm>
          <a:prstGeom prst="line">
            <a:avLst/>
          </a:prstGeom>
          <a:ln w="19050" cap="flat" cmpd="sng" algn="ctr">
            <a:solidFill>
              <a:srgbClr val="0070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Slide Number Placeholder 3"/>
          <p:cNvSpPr>
            <a:spLocks noGrp="1"/>
          </p:cNvSpPr>
          <p:nvPr>
            <p:ph type="sldNum" sz="quarter" idx="4"/>
          </p:nvPr>
        </p:nvSpPr>
        <p:spPr>
          <a:xfrm>
            <a:off x="3352800" y="6340475"/>
            <a:ext cx="2133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fld id="{5E74DC34-AA7F-534A-9086-6E85837D99CA}" type="slidenum">
              <a:rPr lang="en-US" smtClean="0"/>
              <a:pPr/>
              <a:t>‹#›</a:t>
            </a:fld>
            <a:endParaRPr lang="en-US" dirty="0"/>
          </a:p>
        </p:txBody>
      </p:sp>
      <p:pic>
        <p:nvPicPr>
          <p:cNvPr id="7" name="Picture 6" descr="FMA Logo DIGITAL.jpg"/>
          <p:cNvPicPr>
            <a:picLocks noChangeAspect="1"/>
          </p:cNvPicPr>
          <p:nvPr userDrawn="1"/>
        </p:nvPicPr>
        <p:blipFill>
          <a:blip r:embed="rId2"/>
          <a:stretch>
            <a:fillRect/>
          </a:stretch>
        </p:blipFill>
        <p:spPr>
          <a:xfrm>
            <a:off x="371020" y="137160"/>
            <a:ext cx="1762580" cy="1005840"/>
          </a:xfrm>
          <a:prstGeom prst="rect">
            <a:avLst/>
          </a:prstGeom>
        </p:spPr>
      </p:pic>
      <p:sp>
        <p:nvSpPr>
          <p:cNvPr id="9" name="Title 1"/>
          <p:cNvSpPr>
            <a:spLocks noGrp="1"/>
          </p:cNvSpPr>
          <p:nvPr>
            <p:ph type="title"/>
          </p:nvPr>
        </p:nvSpPr>
        <p:spPr>
          <a:xfrm>
            <a:off x="2286000" y="137478"/>
            <a:ext cx="6400800" cy="86836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none"/>
        </p:style>
        <p:txBody>
          <a:bodyPr vert="horz" anchor="ctr"/>
          <a:lstStyle>
            <a:lvl1pPr algn="l">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8229600" cy="639762"/>
          </a:xfrm>
          <a:prstGeom prst="rect">
            <a:avLst/>
          </a:prstGeom>
        </p:spPr>
        <p:txBody>
          <a:bodyPr vert="horz"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09800"/>
            <a:ext cx="8229600" cy="3733800"/>
          </a:xfrm>
          <a:prstGeom prst="rect">
            <a:avLst/>
          </a:prstGeom>
        </p:spPr>
        <p:txBody>
          <a:bodyPr vert="horz"/>
          <a:lstStyle>
            <a:lvl1pPr marL="177800" indent="-177800">
              <a:buClr>
                <a:schemeClr val="accent2"/>
              </a:buClr>
              <a:defRPr sz="2000"/>
            </a:lvl1pPr>
            <a:lvl2pPr>
              <a:buClr>
                <a:schemeClr val="accent2"/>
              </a:buClr>
              <a:defRPr sz="1800"/>
            </a:lvl2pPr>
            <a:lvl3pPr>
              <a:buClr>
                <a:schemeClr val="accent2"/>
              </a:buCl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457200" y="1371600"/>
            <a:ext cx="8229600" cy="1588"/>
          </a:xfrm>
          <a:prstGeom prst="line">
            <a:avLst/>
          </a:prstGeom>
          <a:ln w="19050" cap="flat" cmpd="sng" algn="ctr">
            <a:solidFill>
              <a:srgbClr val="0070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Slide Number Placeholder 3"/>
          <p:cNvSpPr txBox="1">
            <a:spLocks/>
          </p:cNvSpPr>
          <p:nvPr userDrawn="1"/>
        </p:nvSpPr>
        <p:spPr>
          <a:xfrm>
            <a:off x="3352800" y="6340475"/>
            <a:ext cx="2133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E74DC34-AA7F-534A-9086-6E85837D99CA}" type="slidenum">
              <a:rPr kumimoji="0" lang="en-US" sz="11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10" descr="FMA Logo DIGITAL.jpg"/>
          <p:cNvPicPr>
            <a:picLocks noChangeAspect="1"/>
          </p:cNvPicPr>
          <p:nvPr userDrawn="1"/>
        </p:nvPicPr>
        <p:blipFill>
          <a:blip r:embed="rId2"/>
          <a:stretch>
            <a:fillRect/>
          </a:stretch>
        </p:blipFill>
        <p:spPr>
          <a:xfrm>
            <a:off x="371020" y="137160"/>
            <a:ext cx="1762580" cy="1005840"/>
          </a:xfrm>
          <a:prstGeom prst="rect">
            <a:avLst/>
          </a:prstGeom>
        </p:spPr>
      </p:pic>
      <p:sp>
        <p:nvSpPr>
          <p:cNvPr id="14" name="Title 1"/>
          <p:cNvSpPr>
            <a:spLocks noGrp="1"/>
          </p:cNvSpPr>
          <p:nvPr>
            <p:ph type="title"/>
          </p:nvPr>
        </p:nvSpPr>
        <p:spPr>
          <a:xfrm>
            <a:off x="2286000" y="137478"/>
            <a:ext cx="6400800" cy="86836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none"/>
        </p:style>
        <p:txBody>
          <a:bodyPr vert="horz" anchor="ctr"/>
          <a:lstStyle>
            <a:lvl1pPr algn="l">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76400"/>
            <a:ext cx="4040188" cy="639762"/>
          </a:xfrm>
          <a:prstGeom prst="rect">
            <a:avLst/>
          </a:prstGeom>
        </p:spPr>
        <p:txBody>
          <a:bodyPr vert="horz"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4040188" cy="3276600"/>
          </a:xfrm>
          <a:prstGeom prst="rect">
            <a:avLst/>
          </a:prstGeom>
        </p:spPr>
        <p:txBody>
          <a:bodyPr vert="horz"/>
          <a:lstStyle>
            <a:lvl1pPr marL="177800" indent="-177800">
              <a:buClr>
                <a:schemeClr val="accent2"/>
              </a:buClr>
              <a:defRPr sz="2000"/>
            </a:lvl1pPr>
            <a:lvl2pPr>
              <a:buClr>
                <a:schemeClr val="accent2"/>
              </a:buClr>
              <a:defRPr sz="1800"/>
            </a:lvl2pPr>
            <a:lvl3pPr>
              <a:buClr>
                <a:schemeClr val="accent2"/>
              </a:buCl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76400"/>
            <a:ext cx="4041775" cy="639762"/>
          </a:xfrm>
          <a:prstGeom prst="rect">
            <a:avLst/>
          </a:prstGeom>
        </p:spPr>
        <p:txBody>
          <a:bodyPr vert="horz" anchor="b"/>
          <a:lstStyle>
            <a:lvl1pPr marL="0" indent="0">
              <a:buNone/>
              <a:defRPr sz="2400" b="1">
                <a:solidFill>
                  <a:srgbClr val="46AF3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38400"/>
            <a:ext cx="4041775" cy="3276600"/>
          </a:xfrm>
          <a:prstGeom prst="rect">
            <a:avLst/>
          </a:prstGeom>
        </p:spPr>
        <p:txBody>
          <a:bodyPr vert="horz"/>
          <a:lstStyle>
            <a:lvl1pPr marL="177800" indent="-177800">
              <a:buClr>
                <a:schemeClr val="accent2"/>
              </a:buClr>
              <a:defRPr sz="2000"/>
            </a:lvl1pPr>
            <a:lvl2pPr>
              <a:buClr>
                <a:schemeClr val="accent2"/>
              </a:buClr>
              <a:defRPr sz="1800"/>
            </a:lvl2pPr>
            <a:lvl3pPr>
              <a:buClr>
                <a:schemeClr val="accent2"/>
              </a:buCl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457200" y="1371600"/>
            <a:ext cx="8229600" cy="1588"/>
          </a:xfrm>
          <a:prstGeom prst="line">
            <a:avLst/>
          </a:prstGeom>
          <a:ln w="19050" cap="flat" cmpd="sng" algn="ctr">
            <a:solidFill>
              <a:srgbClr val="0070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Slide Number Placeholder 3"/>
          <p:cNvSpPr txBox="1">
            <a:spLocks/>
          </p:cNvSpPr>
          <p:nvPr userDrawn="1"/>
        </p:nvSpPr>
        <p:spPr>
          <a:xfrm>
            <a:off x="3352800" y="6340475"/>
            <a:ext cx="2133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E74DC34-AA7F-534A-9086-6E85837D99CA}" type="slidenum">
              <a:rPr kumimoji="0" lang="en-US" sz="11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10" descr="FMA Logo DIGITAL.jpg"/>
          <p:cNvPicPr>
            <a:picLocks noChangeAspect="1"/>
          </p:cNvPicPr>
          <p:nvPr userDrawn="1"/>
        </p:nvPicPr>
        <p:blipFill>
          <a:blip r:embed="rId2"/>
          <a:stretch>
            <a:fillRect/>
          </a:stretch>
        </p:blipFill>
        <p:spPr>
          <a:xfrm>
            <a:off x="371020" y="137160"/>
            <a:ext cx="1762580" cy="1005840"/>
          </a:xfrm>
          <a:prstGeom prst="rect">
            <a:avLst/>
          </a:prstGeom>
        </p:spPr>
      </p:pic>
      <p:sp>
        <p:nvSpPr>
          <p:cNvPr id="14" name="Title 1"/>
          <p:cNvSpPr>
            <a:spLocks noGrp="1"/>
          </p:cNvSpPr>
          <p:nvPr>
            <p:ph type="title"/>
          </p:nvPr>
        </p:nvSpPr>
        <p:spPr>
          <a:xfrm>
            <a:off x="2286000" y="137478"/>
            <a:ext cx="6400800" cy="86836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none"/>
        </p:style>
        <p:txBody>
          <a:bodyPr vert="horz" anchor="ctr"/>
          <a:lstStyle>
            <a:lvl1pPr algn="l">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3"/>
          <p:cNvCxnSpPr/>
          <p:nvPr userDrawn="1"/>
        </p:nvCxnSpPr>
        <p:spPr>
          <a:xfrm>
            <a:off x="457200" y="1370012"/>
            <a:ext cx="8229600" cy="1588"/>
          </a:xfrm>
          <a:prstGeom prst="line">
            <a:avLst/>
          </a:prstGeom>
          <a:ln w="19050" cap="flat" cmpd="sng" algn="ctr">
            <a:solidFill>
              <a:srgbClr val="0070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Slide Number Placeholder 3"/>
          <p:cNvSpPr>
            <a:spLocks noGrp="1"/>
          </p:cNvSpPr>
          <p:nvPr>
            <p:ph type="sldNum" sz="quarter" idx="4"/>
          </p:nvPr>
        </p:nvSpPr>
        <p:spPr>
          <a:xfrm>
            <a:off x="3352800" y="6340475"/>
            <a:ext cx="2133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fld id="{5E74DC34-AA7F-534A-9086-6E85837D99CA}" type="slidenum">
              <a:rPr lang="en-US" smtClean="0"/>
              <a:pPr/>
              <a:t>‹#›</a:t>
            </a:fld>
            <a:endParaRPr lang="en-US" dirty="0"/>
          </a:p>
        </p:txBody>
      </p:sp>
      <p:pic>
        <p:nvPicPr>
          <p:cNvPr id="6" name="Picture 5" descr="FMA Logo DIGITAL.jpg"/>
          <p:cNvPicPr>
            <a:picLocks noChangeAspect="1"/>
          </p:cNvPicPr>
          <p:nvPr userDrawn="1"/>
        </p:nvPicPr>
        <p:blipFill>
          <a:blip r:embed="rId2"/>
          <a:stretch>
            <a:fillRect/>
          </a:stretch>
        </p:blipFill>
        <p:spPr>
          <a:xfrm>
            <a:off x="371020" y="137160"/>
            <a:ext cx="1762580" cy="1005840"/>
          </a:xfrm>
          <a:prstGeom prst="rect">
            <a:avLst/>
          </a:prstGeom>
        </p:spPr>
      </p:pic>
      <p:sp>
        <p:nvSpPr>
          <p:cNvPr id="9" name="Title 1"/>
          <p:cNvSpPr>
            <a:spLocks noGrp="1"/>
          </p:cNvSpPr>
          <p:nvPr>
            <p:ph type="title"/>
          </p:nvPr>
        </p:nvSpPr>
        <p:spPr>
          <a:xfrm>
            <a:off x="2286000" y="137478"/>
            <a:ext cx="6400800" cy="86836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none"/>
        </p:style>
        <p:txBody>
          <a:bodyPr vert="horz" anchor="ctr"/>
          <a:lstStyle>
            <a:lvl1pPr algn="l">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447800"/>
            <a:ext cx="8229600" cy="4495800"/>
          </a:xfrm>
          <a:prstGeom prst="rect">
            <a:avLst/>
          </a:prstGeom>
        </p:spPr>
        <p:txBody>
          <a:bodyPr vert="horz"/>
          <a:lstStyle>
            <a:lvl1pPr marL="177800" indent="-177800">
              <a:spcBef>
                <a:spcPts val="600"/>
              </a:spcBef>
              <a:spcAft>
                <a:spcPts val="600"/>
              </a:spcAft>
              <a:buClr>
                <a:schemeClr val="accent2"/>
              </a:buClr>
              <a:defRPr sz="2200"/>
            </a:lvl1pPr>
            <a:lvl2pPr>
              <a:spcBef>
                <a:spcPts val="600"/>
              </a:spcBef>
              <a:spcAft>
                <a:spcPts val="600"/>
              </a:spcAft>
              <a:buClr>
                <a:schemeClr val="accent2"/>
              </a:buClr>
              <a:defRPr sz="1800"/>
            </a:lvl2pPr>
            <a:lvl3pPr>
              <a:spcBef>
                <a:spcPts val="600"/>
              </a:spcBef>
              <a:spcAft>
                <a:spcPts val="600"/>
              </a:spcAft>
              <a:buClr>
                <a:schemeClr val="accent2"/>
              </a:buClr>
              <a:defRPr sz="1600"/>
            </a:lvl3pPr>
            <a:lvl4pPr>
              <a:spcBef>
                <a:spcPts val="600"/>
              </a:spcBef>
              <a:spcAft>
                <a:spcPts val="600"/>
              </a:spcAft>
              <a:buClr>
                <a:schemeClr val="accent2"/>
              </a:buClr>
              <a:defRPr sz="1400"/>
            </a:lvl4pPr>
            <a:lvl5pPr>
              <a:spcBef>
                <a:spcPts val="600"/>
              </a:spcBef>
              <a:spcAft>
                <a:spcPts val="600"/>
              </a:spcAft>
              <a:buClr>
                <a:schemeClr val="accent2"/>
              </a:buCl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userDrawn="1"/>
        </p:nvSpPr>
        <p:spPr>
          <a:xfrm>
            <a:off x="3352800" y="6340475"/>
            <a:ext cx="2133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E74DC34-AA7F-534A-9086-6E85837D99CA}" type="slidenum">
              <a:rPr kumimoji="0" lang="en-US" sz="11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descr="FMA Logo DIGITAL.jpg"/>
          <p:cNvPicPr>
            <a:picLocks noChangeAspect="1"/>
          </p:cNvPicPr>
          <p:nvPr userDrawn="1"/>
        </p:nvPicPr>
        <p:blipFill>
          <a:blip r:embed="rId2"/>
          <a:stretch>
            <a:fillRect/>
          </a:stretch>
        </p:blipFill>
        <p:spPr>
          <a:xfrm>
            <a:off x="371020" y="137160"/>
            <a:ext cx="1762580" cy="1005840"/>
          </a:xfrm>
          <a:prstGeom prst="rect">
            <a:avLst/>
          </a:prstGeom>
        </p:spPr>
      </p:pic>
      <p:sp>
        <p:nvSpPr>
          <p:cNvPr id="8" name="Title 1"/>
          <p:cNvSpPr>
            <a:spLocks noGrp="1"/>
          </p:cNvSpPr>
          <p:nvPr>
            <p:ph type="title"/>
          </p:nvPr>
        </p:nvSpPr>
        <p:spPr>
          <a:xfrm>
            <a:off x="2286000" y="137478"/>
            <a:ext cx="6400800" cy="86836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none"/>
        </p:style>
        <p:txBody>
          <a:bodyPr vert="horz" anchor="ctr"/>
          <a:lstStyle>
            <a:lvl1pPr algn="l">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E40827C-A85B-40B8-B387-32642D901281}" type="datetimeFigureOut">
              <a:rPr lang="en-US" smtClean="0"/>
              <a:t>4/30/2018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ED3B52-6652-43F0-9C4B-E195A96E2254}" type="slidenum">
              <a:rPr lang="en-US" smtClean="0"/>
              <a:t>‹#›</a:t>
            </a:fld>
            <a:endParaRPr lang="en-US"/>
          </a:p>
        </p:txBody>
      </p:sp>
    </p:spTree>
    <p:extLst>
      <p:ext uri="{BB962C8B-B14F-4D97-AF65-F5344CB8AC3E}">
        <p14:creationId xmlns:p14="http://schemas.microsoft.com/office/powerpoint/2010/main" val="1761382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114300" y="76200"/>
            <a:ext cx="8915400" cy="6629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 id="2147483660" r:id="rId8"/>
    <p:sldLayoutId id="2147483662" r:id="rId9"/>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3.png"/><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emf"/><Relationship Id="rId11" Type="http://schemas.openxmlformats.org/officeDocument/2006/relationships/hyperlink" Target="mailto:tacker@hgf.org" TargetMode="External"/><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4.jp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twitter.com/FMA4Nonprofits" TargetMode="External"/><Relationship Id="rId7" Type="http://schemas.openxmlformats.org/officeDocument/2006/relationships/hyperlink" Target="http://www.facebook.com/fiscalmanagementassociates"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hyperlink" Target="http://www.linkedin.com/pub/sarah-walker/27/902/28b" TargetMode="External"/><Relationship Id="rId4" Type="http://schemas.openxmlformats.org/officeDocument/2006/relationships/image" Target="../media/image24.png"/><Relationship Id="rId9" Type="http://schemas.openxmlformats.org/officeDocument/2006/relationships/hyperlink" Target="mailto:hpolanco@fmaonline.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jcamp180.org/professional-development/financial-literac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018" y="2438400"/>
            <a:ext cx="7315982" cy="1603375"/>
          </a:xfrm>
        </p:spPr>
        <p:txBody>
          <a:bodyPr/>
          <a:lstStyle/>
          <a:p>
            <a:r>
              <a:rPr lang="en-US" sz="3400" dirty="0" smtClean="0"/>
              <a:t>Part </a:t>
            </a:r>
            <a:r>
              <a:rPr lang="en-US" sz="3400" dirty="0"/>
              <a:t>3</a:t>
            </a:r>
            <a:r>
              <a:rPr lang="en-US" sz="3400" dirty="0" smtClean="0"/>
              <a:t>: Understanding Key Issues with Financial Management</a:t>
            </a:r>
          </a:p>
        </p:txBody>
      </p:sp>
      <p:sp>
        <p:nvSpPr>
          <p:cNvPr id="7" name="Subtitle 6"/>
          <p:cNvSpPr>
            <a:spLocks noGrp="1"/>
          </p:cNvSpPr>
          <p:nvPr>
            <p:ph type="subTitle" idx="1"/>
          </p:nvPr>
        </p:nvSpPr>
        <p:spPr>
          <a:xfrm>
            <a:off x="1451430" y="4311652"/>
            <a:ext cx="6705600" cy="762000"/>
          </a:xfrm>
        </p:spPr>
        <p:txBody>
          <a:bodyPr/>
          <a:lstStyle/>
          <a:p>
            <a:r>
              <a:rPr lang="en-US" dirty="0" smtClean="0"/>
              <a:t>Financial Literacy Series</a:t>
            </a:r>
          </a:p>
        </p:txBody>
      </p:sp>
      <p:sp>
        <p:nvSpPr>
          <p:cNvPr id="8" name="Date Placeholder 7"/>
          <p:cNvSpPr>
            <a:spLocks noGrp="1"/>
          </p:cNvSpPr>
          <p:nvPr>
            <p:ph type="dt" sz="half" idx="2"/>
          </p:nvPr>
        </p:nvSpPr>
        <p:spPr>
          <a:xfrm>
            <a:off x="1473415" y="6111875"/>
            <a:ext cx="2514600" cy="365125"/>
          </a:xfrm>
        </p:spPr>
        <p:txBody>
          <a:bodyPr/>
          <a:lstStyle/>
          <a:p>
            <a:pPr algn="l"/>
            <a:r>
              <a:rPr lang="en-US" sz="2000" dirty="0" smtClean="0"/>
              <a:t>May 1, 2018</a:t>
            </a:r>
            <a:endParaRPr lang="en-US" sz="2000" dirty="0"/>
          </a:p>
        </p:txBody>
      </p:sp>
      <p:cxnSp>
        <p:nvCxnSpPr>
          <p:cNvPr id="6" name="Straight Connector 5"/>
          <p:cNvCxnSpPr/>
          <p:nvPr/>
        </p:nvCxnSpPr>
        <p:spPr>
          <a:xfrm>
            <a:off x="1538514" y="4159252"/>
            <a:ext cx="7086600" cy="0"/>
          </a:xfrm>
          <a:prstGeom prst="line">
            <a:avLst/>
          </a:prstGeom>
          <a:ln w="19050" cap="flat" cmpd="sng" algn="ctr">
            <a:solidFill>
              <a:srgbClr val="0070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Content Placeholder 4"/>
          <p:cNvSpPr txBox="1">
            <a:spLocks/>
          </p:cNvSpPr>
          <p:nvPr/>
        </p:nvSpPr>
        <p:spPr>
          <a:xfrm>
            <a:off x="1479676" y="4984532"/>
            <a:ext cx="7145438" cy="685800"/>
          </a:xfrm>
          <a:prstGeom prst="rect">
            <a:avLst/>
          </a:prstGeom>
        </p:spPr>
        <p:txBody>
          <a:bodyPr vert="horz" anchor="t" anchorCtr="0"/>
          <a:lstStyle/>
          <a:p>
            <a:pPr marL="342900" lvl="0" indent="-342900">
              <a:spcBef>
                <a:spcPct val="20000"/>
              </a:spcBef>
              <a:defRPr/>
            </a:pPr>
            <a:endParaRPr lang="en-US" sz="2000" dirty="0" smtClean="0"/>
          </a:p>
          <a:p>
            <a:pPr marL="342900" lvl="0" indent="-342900">
              <a:spcBef>
                <a:spcPct val="20000"/>
              </a:spcBef>
              <a:defRPr/>
            </a:pPr>
            <a:r>
              <a:rPr lang="en-US" sz="2000" dirty="0" smtClean="0"/>
              <a:t>Gina </a:t>
            </a:r>
            <a:r>
              <a:rPr lang="en-US" sz="2000" dirty="0"/>
              <a:t>McDonald, </a:t>
            </a:r>
            <a:r>
              <a:rPr lang="en-US" sz="2000" dirty="0" smtClean="0"/>
              <a:t>CPA, Lead </a:t>
            </a:r>
            <a:r>
              <a:rPr lang="en-US" sz="2000" dirty="0"/>
              <a:t>Consultant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fma-logo.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280" y="685801"/>
            <a:ext cx="2828603" cy="1155920"/>
          </a:xfrm>
          <a:prstGeom prst="rect">
            <a:avLst/>
          </a:prstGeom>
        </p:spPr>
      </p:pic>
      <p:pic>
        <p:nvPicPr>
          <p:cNvPr id="3" name="Picture 2"/>
          <p:cNvPicPr>
            <a:picLocks noChangeAspect="1"/>
          </p:cNvPicPr>
          <p:nvPr/>
        </p:nvPicPr>
        <p:blipFill>
          <a:blip r:embed="rId4"/>
          <a:stretch>
            <a:fillRect/>
          </a:stretch>
        </p:blipFill>
        <p:spPr>
          <a:xfrm>
            <a:off x="4648200" y="592248"/>
            <a:ext cx="4114800" cy="12979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Financial Decision-Making Meetings: Action Steps</a:t>
            </a:r>
          </a:p>
        </p:txBody>
      </p:sp>
      <p:sp>
        <p:nvSpPr>
          <p:cNvPr id="3" name="Content Placeholder 2"/>
          <p:cNvSpPr>
            <a:spLocks noGrp="1"/>
          </p:cNvSpPr>
          <p:nvPr>
            <p:ph sz="half" idx="2"/>
          </p:nvPr>
        </p:nvSpPr>
        <p:spPr>
          <a:xfrm>
            <a:off x="457200" y="2286000"/>
            <a:ext cx="8229600" cy="3733800"/>
          </a:xfrm>
        </p:spPr>
        <p:txBody>
          <a:bodyPr/>
          <a:lstStyle/>
          <a:p>
            <a:pPr>
              <a:spcBef>
                <a:spcPts val="1200"/>
              </a:spcBef>
              <a:spcAft>
                <a:spcPts val="1200"/>
              </a:spcAft>
            </a:pPr>
            <a:r>
              <a:rPr lang="en-US" b="1" dirty="0" smtClean="0"/>
              <a:t>Form the team</a:t>
            </a:r>
            <a:r>
              <a:rPr lang="en-US" dirty="0" smtClean="0"/>
              <a:t>: Include key representatives from Senior Camp Staff (Camp Director, Asst. Director, Facilities Director, Kitchen Manager, Finance)</a:t>
            </a:r>
          </a:p>
          <a:p>
            <a:pPr>
              <a:spcBef>
                <a:spcPts val="1200"/>
              </a:spcBef>
              <a:spcAft>
                <a:spcPts val="1200"/>
              </a:spcAft>
            </a:pPr>
            <a:r>
              <a:rPr lang="en-US" dirty="0" smtClean="0"/>
              <a:t>Establish a </a:t>
            </a:r>
            <a:r>
              <a:rPr lang="en-US" b="1" dirty="0" smtClean="0"/>
              <a:t>meeting calendar</a:t>
            </a:r>
            <a:r>
              <a:rPr lang="en-US" dirty="0" smtClean="0"/>
              <a:t> with specific dates, times, and topics for discussion/decision</a:t>
            </a:r>
          </a:p>
          <a:p>
            <a:pPr>
              <a:spcBef>
                <a:spcPts val="1200"/>
              </a:spcBef>
              <a:spcAft>
                <a:spcPts val="1200"/>
              </a:spcAft>
            </a:pPr>
            <a:r>
              <a:rPr lang="en-US" dirty="0" smtClean="0"/>
              <a:t>Ensure the </a:t>
            </a:r>
            <a:r>
              <a:rPr lang="en-US" b="1" dirty="0" smtClean="0"/>
              <a:t>right data and reports </a:t>
            </a:r>
            <a:r>
              <a:rPr lang="en-US" dirty="0" smtClean="0"/>
              <a:t>are available 2-4 days prior to the meeting for review by participants</a:t>
            </a:r>
          </a:p>
          <a:p>
            <a:pPr>
              <a:spcBef>
                <a:spcPts val="1200"/>
              </a:spcBef>
              <a:spcAft>
                <a:spcPts val="1200"/>
              </a:spcAft>
            </a:pPr>
            <a:r>
              <a:rPr lang="en-US" dirty="0" smtClean="0"/>
              <a:t>Take note of </a:t>
            </a:r>
            <a:r>
              <a:rPr lang="en-US" b="1" dirty="0" smtClean="0"/>
              <a:t>agreed upon action steps </a:t>
            </a:r>
            <a:r>
              <a:rPr lang="en-US" dirty="0" smtClean="0"/>
              <a:t>and circulate immediately after the meeting</a:t>
            </a:r>
          </a:p>
          <a:p>
            <a:pPr>
              <a:spcBef>
                <a:spcPts val="1200"/>
              </a:spcBef>
              <a:spcAft>
                <a:spcPts val="1200"/>
              </a:spcAft>
            </a:pPr>
            <a:endParaRPr lang="en-US" dirty="0"/>
          </a:p>
          <a:p>
            <a:pPr marL="0" indent="0">
              <a:spcBef>
                <a:spcPts val="1200"/>
              </a:spcBef>
              <a:spcAft>
                <a:spcPts val="1200"/>
              </a:spcAft>
              <a:buNone/>
            </a:pPr>
            <a:r>
              <a:rPr lang="en-US" dirty="0" smtClean="0"/>
              <a:t> </a:t>
            </a:r>
          </a:p>
          <a:p>
            <a:pPr>
              <a:buNone/>
            </a:pPr>
            <a:endParaRPr lang="en-US" dirty="0"/>
          </a:p>
        </p:txBody>
      </p:sp>
      <p:sp>
        <p:nvSpPr>
          <p:cNvPr id="4" name="Title 3"/>
          <p:cNvSpPr>
            <a:spLocks noGrp="1"/>
          </p:cNvSpPr>
          <p:nvPr>
            <p:ph type="title"/>
          </p:nvPr>
        </p:nvSpPr>
        <p:spPr/>
        <p:txBody>
          <a:bodyPr/>
          <a:lstStyle/>
          <a:p>
            <a:r>
              <a:rPr lang="en-US" dirty="0" smtClean="0"/>
              <a:t>Financial Monitoring for Camp Staff</a:t>
            </a:r>
            <a:endParaRPr lang="en-US" dirty="0"/>
          </a:p>
        </p:txBody>
      </p:sp>
    </p:spTree>
    <p:extLst>
      <p:ext uri="{BB962C8B-B14F-4D97-AF65-F5344CB8AC3E}">
        <p14:creationId xmlns:p14="http://schemas.microsoft.com/office/powerpoint/2010/main" val="2515435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181600" y="3505200"/>
            <a:ext cx="3801111" cy="3124200"/>
          </a:xfrm>
          <a:prstGeom prst="rect">
            <a:avLst/>
          </a:prstGeom>
        </p:spPr>
      </p:pic>
      <p:sp>
        <p:nvSpPr>
          <p:cNvPr id="4" name="Title 3"/>
          <p:cNvSpPr>
            <a:spLocks noGrp="1"/>
          </p:cNvSpPr>
          <p:nvPr>
            <p:ph type="title"/>
          </p:nvPr>
        </p:nvSpPr>
        <p:spPr/>
        <p:txBody>
          <a:bodyPr/>
          <a:lstStyle/>
          <a:p>
            <a:r>
              <a:rPr lang="en-US" dirty="0" smtClean="0"/>
              <a:t>Financial Monitoring for Camp Board</a:t>
            </a:r>
            <a:endParaRPr lang="en-US" dirty="0"/>
          </a:p>
        </p:txBody>
      </p:sp>
      <p:sp>
        <p:nvSpPr>
          <p:cNvPr id="3" name="Content Placeholder 2"/>
          <p:cNvSpPr>
            <a:spLocks noGrp="1"/>
          </p:cNvSpPr>
          <p:nvPr>
            <p:ph sz="half" idx="2"/>
          </p:nvPr>
        </p:nvSpPr>
        <p:spPr>
          <a:xfrm>
            <a:off x="228600" y="1371600"/>
            <a:ext cx="8229600" cy="4495800"/>
          </a:xfrm>
        </p:spPr>
        <p:txBody>
          <a:bodyPr/>
          <a:lstStyle/>
          <a:p>
            <a:pPr marL="0" indent="0">
              <a:buNone/>
            </a:pPr>
            <a:r>
              <a:rPr lang="en-US" b="1" u="sng" dirty="0" smtClean="0"/>
              <a:t>Strategic Financial Management</a:t>
            </a:r>
          </a:p>
          <a:p>
            <a:pPr marL="0" indent="0">
              <a:buNone/>
            </a:pPr>
            <a:r>
              <a:rPr lang="en-US" b="1" dirty="0" smtClean="0"/>
              <a:t>Lead and support organizational financial planning and monitoring</a:t>
            </a:r>
          </a:p>
          <a:p>
            <a:pPr marL="0" indent="0">
              <a:buNone/>
            </a:pPr>
            <a:endParaRPr lang="en-US" b="1" dirty="0"/>
          </a:p>
          <a:p>
            <a:r>
              <a:rPr lang="en-US" b="1" i="1" dirty="0" smtClean="0"/>
              <a:t>Planning</a:t>
            </a:r>
            <a:r>
              <a:rPr lang="en-US" b="1" dirty="0" smtClean="0"/>
              <a:t>  - </a:t>
            </a:r>
            <a:r>
              <a:rPr lang="en-US" dirty="0" smtClean="0"/>
              <a:t>starts with budget process</a:t>
            </a:r>
          </a:p>
          <a:p>
            <a:endParaRPr lang="en-US" b="1" dirty="0"/>
          </a:p>
          <a:p>
            <a:r>
              <a:rPr lang="en-US" b="1" i="1" dirty="0" smtClean="0"/>
              <a:t>Monitoring</a:t>
            </a:r>
            <a:r>
              <a:rPr lang="en-US" b="1" dirty="0" smtClean="0"/>
              <a:t> – </a:t>
            </a:r>
            <a:r>
              <a:rPr lang="en-US" dirty="0" smtClean="0"/>
              <a:t>continuous process to </a:t>
            </a:r>
            <a:endParaRPr lang="en-US" dirty="0" smtClean="0"/>
          </a:p>
          <a:p>
            <a:pPr marL="0" indent="0">
              <a:buNone/>
            </a:pPr>
            <a:r>
              <a:rPr lang="en-US" dirty="0" smtClean="0"/>
              <a:t>reality-test assumptions</a:t>
            </a:r>
          </a:p>
          <a:p>
            <a:pPr marL="0" indent="0">
              <a:buNone/>
            </a:pPr>
            <a:endParaRPr lang="en-US" b="1" i="1" dirty="0">
              <a:solidFill>
                <a:schemeClr val="accent1"/>
              </a:solidFill>
            </a:endParaRPr>
          </a:p>
          <a:p>
            <a:pPr marL="0" indent="0">
              <a:buNone/>
            </a:pPr>
            <a:r>
              <a:rPr lang="en-US" b="1" i="1" dirty="0" smtClean="0">
                <a:solidFill>
                  <a:schemeClr val="accent1"/>
                </a:solidFill>
              </a:rPr>
              <a:t>Board’s monitoring activities can START</a:t>
            </a:r>
          </a:p>
          <a:p>
            <a:pPr marL="0" indent="0">
              <a:buNone/>
            </a:pPr>
            <a:r>
              <a:rPr lang="en-US" b="1" i="1" dirty="0">
                <a:solidFill>
                  <a:schemeClr val="accent1"/>
                </a:solidFill>
              </a:rPr>
              <a:t>a</a:t>
            </a:r>
            <a:r>
              <a:rPr lang="en-US" b="1" i="1" dirty="0" smtClean="0">
                <a:solidFill>
                  <a:schemeClr val="accent1"/>
                </a:solidFill>
              </a:rPr>
              <a:t>t the Finance Committee level . . . </a:t>
            </a:r>
            <a:endParaRPr lang="en-US" b="1" i="1" dirty="0" smtClean="0">
              <a:solidFill>
                <a:schemeClr val="accent1"/>
              </a:solidFill>
            </a:endParaRPr>
          </a:p>
          <a:p>
            <a:endParaRPr lang="en-US" dirty="0"/>
          </a:p>
          <a:p>
            <a:pPr marL="0" indent="0">
              <a:buNone/>
            </a:pPr>
            <a:endParaRPr lang="en-US" dirty="0"/>
          </a:p>
        </p:txBody>
      </p:sp>
    </p:spTree>
    <p:extLst>
      <p:ext uri="{BB962C8B-B14F-4D97-AF65-F5344CB8AC3E}">
        <p14:creationId xmlns:p14="http://schemas.microsoft.com/office/powerpoint/2010/main" val="1095043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7" name="Rectangle 4"/>
          <p:cNvSpPr>
            <a:spLocks noChangeArrowheads="1"/>
          </p:cNvSpPr>
          <p:nvPr/>
        </p:nvSpPr>
        <p:spPr bwMode="auto">
          <a:xfrm>
            <a:off x="4495800" y="3124200"/>
            <a:ext cx="3733800" cy="3186112"/>
          </a:xfrm>
          <a:prstGeom prst="rect">
            <a:avLst/>
          </a:prstGeom>
          <a:noFill/>
          <a:ln w="9525">
            <a:noFill/>
            <a:miter lim="800000"/>
            <a:headEnd/>
            <a:tailEnd/>
          </a:ln>
        </p:spPr>
        <p:txBody>
          <a:bodyPr/>
          <a:lstStyle/>
          <a:p>
            <a:pPr marL="342900" indent="-342900" eaLnBrk="0" hangingPunct="0">
              <a:spcBef>
                <a:spcPct val="20000"/>
              </a:spcBef>
              <a:spcAft>
                <a:spcPct val="20000"/>
              </a:spcAft>
              <a:buClr>
                <a:schemeClr val="tx1"/>
              </a:buClr>
              <a:buFont typeface="Wingdings" pitchFamily="2" charset="2"/>
              <a:buChar char="§"/>
            </a:pPr>
            <a:r>
              <a:rPr lang="en-US" sz="2000" dirty="0" smtClean="0"/>
              <a:t>Fiduciary responsibility, which requires understanding overall financial position</a:t>
            </a:r>
          </a:p>
          <a:p>
            <a:pPr marL="342900" indent="-342900" eaLnBrk="0" hangingPunct="0">
              <a:spcBef>
                <a:spcPct val="20000"/>
              </a:spcBef>
              <a:spcAft>
                <a:spcPct val="20000"/>
              </a:spcAft>
              <a:buClr>
                <a:schemeClr val="tx1"/>
              </a:buClr>
              <a:buFont typeface="Wingdings" pitchFamily="2" charset="2"/>
              <a:buChar char="§"/>
            </a:pPr>
            <a:r>
              <a:rPr lang="en-US" sz="2000" dirty="0" smtClean="0"/>
              <a:t>Duty of care, which includes safeguarding assets</a:t>
            </a:r>
            <a:endParaRPr lang="en-US" sz="2000" dirty="0"/>
          </a:p>
          <a:p>
            <a:pPr marL="342900" indent="-342900" eaLnBrk="0" hangingPunct="0">
              <a:spcBef>
                <a:spcPct val="20000"/>
              </a:spcBef>
              <a:spcAft>
                <a:spcPct val="20000"/>
              </a:spcAft>
              <a:buClr>
                <a:schemeClr val="tx1"/>
              </a:buClr>
              <a:buFont typeface="Wingdings" pitchFamily="2" charset="2"/>
              <a:buChar char="§"/>
            </a:pPr>
            <a:r>
              <a:rPr lang="en-US" sz="2000" dirty="0" smtClean="0"/>
              <a:t>Cannot delegate responsibilities to a committee in place of individual responsibility </a:t>
            </a:r>
            <a:endParaRPr lang="en-US" sz="2000" dirty="0"/>
          </a:p>
        </p:txBody>
      </p:sp>
      <p:sp>
        <p:nvSpPr>
          <p:cNvPr id="1362948" name="Text Box 5"/>
          <p:cNvSpPr txBox="1">
            <a:spLocks noChangeArrowheads="1"/>
          </p:cNvSpPr>
          <p:nvPr/>
        </p:nvSpPr>
        <p:spPr bwMode="auto">
          <a:xfrm>
            <a:off x="4876800" y="2465388"/>
            <a:ext cx="3276600" cy="430212"/>
          </a:xfrm>
          <a:prstGeom prst="rect">
            <a:avLst/>
          </a:prstGeom>
          <a:noFill/>
          <a:ln w="9525">
            <a:noFill/>
            <a:miter lim="800000"/>
            <a:headEnd/>
            <a:tailEnd/>
          </a:ln>
        </p:spPr>
        <p:txBody>
          <a:bodyPr>
            <a:spAutoFit/>
          </a:bodyPr>
          <a:lstStyle/>
          <a:p>
            <a:pPr>
              <a:spcBef>
                <a:spcPct val="50000"/>
              </a:spcBef>
            </a:pPr>
            <a:r>
              <a:rPr lang="en-US" sz="2200" dirty="0"/>
              <a:t>  </a:t>
            </a:r>
            <a:r>
              <a:rPr lang="en-US" sz="2200" dirty="0" smtClean="0"/>
              <a:t>     </a:t>
            </a:r>
            <a:r>
              <a:rPr lang="en-US" sz="2200" b="1" dirty="0" smtClean="0"/>
              <a:t>Full Board</a:t>
            </a:r>
            <a:endParaRPr lang="en-US" sz="2200" b="1" dirty="0"/>
          </a:p>
        </p:txBody>
      </p:sp>
      <p:sp>
        <p:nvSpPr>
          <p:cNvPr id="23557" name="Line 6"/>
          <p:cNvSpPr>
            <a:spLocks noChangeShapeType="1"/>
          </p:cNvSpPr>
          <p:nvPr/>
        </p:nvSpPr>
        <p:spPr bwMode="auto">
          <a:xfrm>
            <a:off x="4267200" y="2362200"/>
            <a:ext cx="0" cy="2895600"/>
          </a:xfrm>
          <a:prstGeom prst="line">
            <a:avLst/>
          </a:prstGeom>
          <a:noFill/>
          <a:ln w="9525">
            <a:solidFill>
              <a:schemeClr val="tx1"/>
            </a:solidFill>
            <a:miter lim="800000"/>
            <a:headEnd/>
            <a:tailEnd/>
          </a:ln>
        </p:spPr>
        <p:txBody>
          <a:bodyPr wrap="none"/>
          <a:lstStyle/>
          <a:p>
            <a:endParaRPr lang="en-US"/>
          </a:p>
        </p:txBody>
      </p:sp>
      <p:sp>
        <p:nvSpPr>
          <p:cNvPr id="1362950" name="Rectangle 7"/>
          <p:cNvSpPr>
            <a:spLocks noChangeArrowheads="1"/>
          </p:cNvSpPr>
          <p:nvPr/>
        </p:nvSpPr>
        <p:spPr bwMode="auto">
          <a:xfrm>
            <a:off x="609600" y="3124200"/>
            <a:ext cx="3581400" cy="3505200"/>
          </a:xfrm>
          <a:prstGeom prst="rect">
            <a:avLst/>
          </a:prstGeom>
          <a:noFill/>
          <a:ln w="9525">
            <a:noFill/>
            <a:miter lim="800000"/>
            <a:headEnd/>
            <a:tailEnd/>
          </a:ln>
        </p:spPr>
        <p:txBody>
          <a:bodyPr/>
          <a:lstStyle/>
          <a:p>
            <a:pPr marL="342900" indent="-342900" eaLnBrk="0" hangingPunct="0">
              <a:spcBef>
                <a:spcPct val="20000"/>
              </a:spcBef>
              <a:spcAft>
                <a:spcPct val="20000"/>
              </a:spcAft>
              <a:buClr>
                <a:schemeClr val="tx1"/>
              </a:buClr>
              <a:buFont typeface="Wingdings" pitchFamily="2" charset="2"/>
              <a:buChar char="§"/>
            </a:pPr>
            <a:r>
              <a:rPr lang="en-US" sz="2000" dirty="0"/>
              <a:t>Monitors and responds to the financial realities of the organization as presented by the Executive Director/CFO, in cooperation with the </a:t>
            </a:r>
            <a:r>
              <a:rPr lang="en-US" sz="2000" dirty="0" smtClean="0"/>
              <a:t>Treasurer</a:t>
            </a:r>
          </a:p>
          <a:p>
            <a:pPr marL="342900" indent="-342900" eaLnBrk="0" hangingPunct="0">
              <a:spcBef>
                <a:spcPct val="20000"/>
              </a:spcBef>
              <a:spcAft>
                <a:spcPct val="20000"/>
              </a:spcAft>
              <a:buClr>
                <a:schemeClr val="tx1"/>
              </a:buClr>
              <a:buFont typeface="Wingdings" pitchFamily="2" charset="2"/>
              <a:buChar char="§"/>
            </a:pPr>
            <a:r>
              <a:rPr lang="en-US" sz="2000" dirty="0" smtClean="0"/>
              <a:t>Reviews financials in detail and meets frequently</a:t>
            </a:r>
            <a:endParaRPr lang="en-US" sz="2000" dirty="0"/>
          </a:p>
        </p:txBody>
      </p:sp>
      <p:sp>
        <p:nvSpPr>
          <p:cNvPr id="23559" name="Line 8"/>
          <p:cNvSpPr>
            <a:spLocks noChangeShapeType="1"/>
          </p:cNvSpPr>
          <p:nvPr/>
        </p:nvSpPr>
        <p:spPr bwMode="auto">
          <a:xfrm>
            <a:off x="609600" y="2971800"/>
            <a:ext cx="7467600" cy="0"/>
          </a:xfrm>
          <a:prstGeom prst="line">
            <a:avLst/>
          </a:prstGeom>
          <a:noFill/>
          <a:ln w="9525">
            <a:solidFill>
              <a:schemeClr val="tx1"/>
            </a:solidFill>
            <a:miter lim="800000"/>
            <a:headEnd/>
            <a:tailEnd/>
          </a:ln>
        </p:spPr>
        <p:txBody>
          <a:bodyPr wrap="none"/>
          <a:lstStyle/>
          <a:p>
            <a:endParaRPr lang="en-US"/>
          </a:p>
        </p:txBody>
      </p:sp>
      <p:sp>
        <p:nvSpPr>
          <p:cNvPr id="1362952" name="Text Box 9"/>
          <p:cNvSpPr txBox="1">
            <a:spLocks noChangeArrowheads="1"/>
          </p:cNvSpPr>
          <p:nvPr/>
        </p:nvSpPr>
        <p:spPr bwMode="auto">
          <a:xfrm>
            <a:off x="1066800" y="2514600"/>
            <a:ext cx="3352800" cy="430212"/>
          </a:xfrm>
          <a:prstGeom prst="rect">
            <a:avLst/>
          </a:prstGeom>
          <a:noFill/>
          <a:ln w="9525">
            <a:noFill/>
            <a:miter lim="800000"/>
            <a:headEnd/>
            <a:tailEnd/>
          </a:ln>
        </p:spPr>
        <p:txBody>
          <a:bodyPr>
            <a:spAutoFit/>
          </a:bodyPr>
          <a:lstStyle/>
          <a:p>
            <a:pPr>
              <a:spcBef>
                <a:spcPct val="50000"/>
              </a:spcBef>
            </a:pPr>
            <a:r>
              <a:rPr lang="en-US" sz="2200" dirty="0"/>
              <a:t>  </a:t>
            </a:r>
            <a:r>
              <a:rPr lang="en-US" sz="2200" b="1" dirty="0" smtClean="0"/>
              <a:t>Finance Committee</a:t>
            </a:r>
            <a:endParaRPr lang="en-US" sz="2200" b="1" dirty="0"/>
          </a:p>
        </p:txBody>
      </p:sp>
      <p:sp>
        <p:nvSpPr>
          <p:cNvPr id="14" name="Text Placeholder 13"/>
          <p:cNvSpPr>
            <a:spLocks noGrp="1"/>
          </p:cNvSpPr>
          <p:nvPr>
            <p:ph type="body" idx="1"/>
          </p:nvPr>
        </p:nvSpPr>
        <p:spPr/>
        <p:txBody>
          <a:bodyPr/>
          <a:lstStyle/>
          <a:p>
            <a:r>
              <a:rPr lang="en-US" dirty="0" smtClean="0"/>
              <a:t>Board </a:t>
            </a:r>
            <a:r>
              <a:rPr lang="en-US" dirty="0" smtClean="0"/>
              <a:t>Monitoring can START at Finance Committee:</a:t>
            </a:r>
            <a:r>
              <a:rPr lang="en-US" dirty="0" smtClean="0"/>
              <a:t> </a:t>
            </a:r>
            <a:endParaRPr lang="en-US" dirty="0"/>
          </a:p>
        </p:txBody>
      </p:sp>
      <p:sp>
        <p:nvSpPr>
          <p:cNvPr id="10" name="Title 9"/>
          <p:cNvSpPr>
            <a:spLocks noGrp="1"/>
          </p:cNvSpPr>
          <p:nvPr>
            <p:ph type="title"/>
          </p:nvPr>
        </p:nvSpPr>
        <p:spPr/>
        <p:txBody>
          <a:bodyPr/>
          <a:lstStyle/>
          <a:p>
            <a:r>
              <a:rPr lang="en-US" dirty="0" smtClean="0"/>
              <a:t>Financial Monitoring for Camp Board</a:t>
            </a:r>
            <a:endParaRPr lang="en-US" dirty="0"/>
          </a:p>
        </p:txBody>
      </p:sp>
    </p:spTree>
    <p:extLst>
      <p:ext uri="{BB962C8B-B14F-4D97-AF65-F5344CB8AC3E}">
        <p14:creationId xmlns:p14="http://schemas.microsoft.com/office/powerpoint/2010/main" val="7518940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62952"/>
                                        </p:tgtEl>
                                        <p:attrNameLst>
                                          <p:attrName>style.visibility</p:attrName>
                                        </p:attrNameLst>
                                      </p:cBhvr>
                                      <p:to>
                                        <p:strVal val="visible"/>
                                      </p:to>
                                    </p:set>
                                    <p:animEffect transition="in" filter="fade">
                                      <p:cBhvr>
                                        <p:cTn id="7" dur="500"/>
                                        <p:tgtEl>
                                          <p:spTgt spid="13629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62948"/>
                                        </p:tgtEl>
                                        <p:attrNameLst>
                                          <p:attrName>style.visibility</p:attrName>
                                        </p:attrNameLst>
                                      </p:cBhvr>
                                      <p:to>
                                        <p:strVal val="visible"/>
                                      </p:to>
                                    </p:set>
                                    <p:animEffect transition="in" filter="fade">
                                      <p:cBhvr>
                                        <p:cTn id="10" dur="500"/>
                                        <p:tgtEl>
                                          <p:spTgt spid="13629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559"/>
                                        </p:tgtEl>
                                        <p:attrNameLst>
                                          <p:attrName>style.visibility</p:attrName>
                                        </p:attrNameLst>
                                      </p:cBhvr>
                                      <p:to>
                                        <p:strVal val="visible"/>
                                      </p:to>
                                    </p:set>
                                    <p:animEffect transition="in" filter="fade">
                                      <p:cBhvr>
                                        <p:cTn id="15" dur="500"/>
                                        <p:tgtEl>
                                          <p:spTgt spid="2355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557"/>
                                        </p:tgtEl>
                                        <p:attrNameLst>
                                          <p:attrName>style.visibility</p:attrName>
                                        </p:attrNameLst>
                                      </p:cBhvr>
                                      <p:to>
                                        <p:strVal val="visible"/>
                                      </p:to>
                                    </p:set>
                                    <p:animEffect transition="in" filter="fade">
                                      <p:cBhvr>
                                        <p:cTn id="18" dur="500"/>
                                        <p:tgtEl>
                                          <p:spTgt spid="2355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362950">
                                            <p:txEl>
                                              <p:pRg st="0" end="0"/>
                                            </p:txEl>
                                          </p:spTgt>
                                        </p:tgtEl>
                                        <p:attrNameLst>
                                          <p:attrName>style.visibility</p:attrName>
                                        </p:attrNameLst>
                                      </p:cBhvr>
                                      <p:to>
                                        <p:strVal val="visible"/>
                                      </p:to>
                                    </p:set>
                                    <p:animEffect transition="in" filter="fade">
                                      <p:cBhvr>
                                        <p:cTn id="22" dur="1000"/>
                                        <p:tgtEl>
                                          <p:spTgt spid="1362950">
                                            <p:txEl>
                                              <p:pRg st="0" end="0"/>
                                            </p:txEl>
                                          </p:spTgt>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362950">
                                            <p:txEl>
                                              <p:pRg st="1" end="1"/>
                                            </p:txEl>
                                          </p:spTgt>
                                        </p:tgtEl>
                                        <p:attrNameLst>
                                          <p:attrName>style.visibility</p:attrName>
                                        </p:attrNameLst>
                                      </p:cBhvr>
                                      <p:to>
                                        <p:strVal val="visible"/>
                                      </p:to>
                                    </p:set>
                                    <p:animEffect transition="in" filter="fade">
                                      <p:cBhvr>
                                        <p:cTn id="26" dur="1000"/>
                                        <p:tgtEl>
                                          <p:spTgt spid="136295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62947"/>
                                        </p:tgtEl>
                                        <p:attrNameLst>
                                          <p:attrName>style.visibility</p:attrName>
                                        </p:attrNameLst>
                                      </p:cBhvr>
                                      <p:to>
                                        <p:strVal val="visible"/>
                                      </p:to>
                                    </p:set>
                                    <p:animEffect transition="in" filter="fade">
                                      <p:cBhvr>
                                        <p:cTn id="31" dur="500"/>
                                        <p:tgtEl>
                                          <p:spTgt spid="1362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947" grpId="0"/>
      <p:bldP spid="1362948" grpId="0"/>
      <p:bldP spid="23557" grpId="0" animBg="1"/>
      <p:bldP spid="23559" grpId="0" animBg="1"/>
      <p:bldP spid="13629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Where does the Board /Committees begin?</a:t>
            </a:r>
            <a:endParaRPr lang="en-US" dirty="0"/>
          </a:p>
        </p:txBody>
      </p:sp>
      <p:sp>
        <p:nvSpPr>
          <p:cNvPr id="3" name="Content Placeholder 2"/>
          <p:cNvSpPr>
            <a:spLocks noGrp="1"/>
          </p:cNvSpPr>
          <p:nvPr>
            <p:ph sz="half" idx="2"/>
          </p:nvPr>
        </p:nvSpPr>
        <p:spPr/>
        <p:txBody>
          <a:bodyPr/>
          <a:lstStyle/>
          <a:p>
            <a:endParaRPr lang="en-US" dirty="0" smtClean="0"/>
          </a:p>
          <a:p>
            <a:r>
              <a:rPr lang="en-US" sz="2800" dirty="0" smtClean="0"/>
              <a:t>Understand whether policies and procedures are documented and up-to-date</a:t>
            </a:r>
          </a:p>
          <a:p>
            <a:endParaRPr lang="en-US" dirty="0" smtClean="0"/>
          </a:p>
          <a:p>
            <a:endParaRPr lang="en-US" dirty="0"/>
          </a:p>
          <a:p>
            <a:r>
              <a:rPr lang="en-US" sz="2800" dirty="0" smtClean="0"/>
              <a:t>Inquire as to adequacy of controls . . .</a:t>
            </a:r>
          </a:p>
          <a:p>
            <a:endParaRPr lang="en-US" dirty="0"/>
          </a:p>
        </p:txBody>
      </p:sp>
      <p:sp>
        <p:nvSpPr>
          <p:cNvPr id="4" name="Title 3"/>
          <p:cNvSpPr>
            <a:spLocks noGrp="1"/>
          </p:cNvSpPr>
          <p:nvPr>
            <p:ph type="title"/>
          </p:nvPr>
        </p:nvSpPr>
        <p:spPr/>
        <p:txBody>
          <a:bodyPr/>
          <a:lstStyle/>
          <a:p>
            <a:r>
              <a:rPr lang="en-US" dirty="0" smtClean="0"/>
              <a:t>Financial Monitoring for Camp Board</a:t>
            </a:r>
            <a:endParaRPr lang="en-US" dirty="0"/>
          </a:p>
        </p:txBody>
      </p:sp>
    </p:spTree>
    <p:extLst>
      <p:ext uri="{BB962C8B-B14F-4D97-AF65-F5344CB8AC3E}">
        <p14:creationId xmlns:p14="http://schemas.microsoft.com/office/powerpoint/2010/main" val="110561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smtClean="0"/>
              <a:t>Control activities are achieved through:</a:t>
            </a:r>
            <a:endParaRPr lang="en-US" dirty="0"/>
          </a:p>
        </p:txBody>
      </p:sp>
      <p:sp>
        <p:nvSpPr>
          <p:cNvPr id="6" name="Title 5"/>
          <p:cNvSpPr>
            <a:spLocks noGrp="1"/>
          </p:cNvSpPr>
          <p:nvPr>
            <p:ph type="title"/>
          </p:nvPr>
        </p:nvSpPr>
        <p:spPr/>
        <p:txBody>
          <a:bodyPr/>
          <a:lstStyle/>
          <a:p>
            <a:r>
              <a:rPr lang="en-US" dirty="0" smtClean="0"/>
              <a:t>Financial Management- Internal Controls</a:t>
            </a:r>
            <a:endParaRPr lang="en-US" dirty="0"/>
          </a:p>
        </p:txBody>
      </p:sp>
      <p:sp>
        <p:nvSpPr>
          <p:cNvPr id="9" name="Rectangle 11"/>
          <p:cNvSpPr>
            <a:spLocks noChangeArrowheads="1"/>
          </p:cNvSpPr>
          <p:nvPr/>
        </p:nvSpPr>
        <p:spPr bwMode="auto">
          <a:xfrm>
            <a:off x="0" y="3001962"/>
            <a:ext cx="9144000" cy="427038"/>
          </a:xfrm>
          <a:prstGeom prst="rect">
            <a:avLst/>
          </a:prstGeom>
          <a:noFill/>
          <a:ln w="9525">
            <a:noFill/>
            <a:miter lim="800000"/>
            <a:headEnd/>
            <a:tailEnd/>
          </a:ln>
        </p:spPr>
        <p:txBody>
          <a:bodyPr>
            <a:spAutoFit/>
          </a:bodyPr>
          <a:lstStyle/>
          <a:p>
            <a:pPr lvl="1" algn="ctr"/>
            <a:r>
              <a:rPr lang="en-US" sz="2200" dirty="0"/>
              <a:t>Resolutions adopted by the Board</a:t>
            </a:r>
          </a:p>
        </p:txBody>
      </p:sp>
      <p:sp>
        <p:nvSpPr>
          <p:cNvPr id="10" name="Rectangle 12"/>
          <p:cNvSpPr>
            <a:spLocks noChangeArrowheads="1"/>
          </p:cNvSpPr>
          <p:nvPr/>
        </p:nvSpPr>
        <p:spPr bwMode="auto">
          <a:xfrm>
            <a:off x="0" y="4983162"/>
            <a:ext cx="9144000" cy="427038"/>
          </a:xfrm>
          <a:prstGeom prst="rect">
            <a:avLst/>
          </a:prstGeom>
          <a:noFill/>
          <a:ln w="9525">
            <a:noFill/>
            <a:miter lim="800000"/>
            <a:headEnd/>
            <a:tailEnd/>
          </a:ln>
        </p:spPr>
        <p:txBody>
          <a:bodyPr>
            <a:spAutoFit/>
          </a:bodyPr>
          <a:lstStyle/>
          <a:p>
            <a:pPr marL="114300" lvl="1" algn="ctr"/>
            <a:r>
              <a:rPr lang="en-US" sz="2200" dirty="0"/>
              <a:t> Specific tasks &amp; measures</a:t>
            </a:r>
          </a:p>
        </p:txBody>
      </p:sp>
      <p:sp>
        <p:nvSpPr>
          <p:cNvPr id="11" name="Text Box 5"/>
          <p:cNvSpPr txBox="1">
            <a:spLocks noChangeArrowheads="1"/>
          </p:cNvSpPr>
          <p:nvPr/>
        </p:nvSpPr>
        <p:spPr bwMode="auto">
          <a:xfrm>
            <a:off x="0" y="2438400"/>
            <a:ext cx="9144000" cy="584775"/>
          </a:xfrm>
          <a:prstGeom prst="rect">
            <a:avLst/>
          </a:prstGeom>
          <a:noFill/>
          <a:ln w="12700" cap="sq">
            <a:noFill/>
            <a:miter lim="800000"/>
            <a:headEnd type="none" w="sm" len="sm"/>
            <a:tailEnd type="none" w="sm" len="sm"/>
          </a:ln>
        </p:spPr>
        <p:txBody>
          <a:bodyPr>
            <a:spAutoFit/>
          </a:bodyPr>
          <a:lstStyle/>
          <a:p>
            <a:pPr algn="ctr">
              <a:spcBef>
                <a:spcPct val="50000"/>
              </a:spcBef>
            </a:pPr>
            <a:r>
              <a:rPr lang="en-US" sz="3200" b="1" dirty="0">
                <a:latin typeface="Franklin Gothic Book" pitchFamily="34" charset="0"/>
              </a:rPr>
              <a:t>Policies    </a:t>
            </a:r>
          </a:p>
        </p:txBody>
      </p:sp>
      <p:sp>
        <p:nvSpPr>
          <p:cNvPr id="12" name="Text Box 5"/>
          <p:cNvSpPr txBox="1">
            <a:spLocks noChangeArrowheads="1"/>
          </p:cNvSpPr>
          <p:nvPr/>
        </p:nvSpPr>
        <p:spPr bwMode="auto">
          <a:xfrm>
            <a:off x="0" y="4373562"/>
            <a:ext cx="9144000" cy="584775"/>
          </a:xfrm>
          <a:prstGeom prst="rect">
            <a:avLst/>
          </a:prstGeom>
          <a:noFill/>
          <a:ln w="12700" cap="sq">
            <a:noFill/>
            <a:miter lim="800000"/>
            <a:headEnd type="none" w="sm" len="sm"/>
            <a:tailEnd type="none" w="sm" len="sm"/>
          </a:ln>
        </p:spPr>
        <p:txBody>
          <a:bodyPr>
            <a:spAutoFit/>
          </a:bodyPr>
          <a:lstStyle/>
          <a:p>
            <a:pPr algn="ctr">
              <a:spcBef>
                <a:spcPct val="50000"/>
              </a:spcBef>
            </a:pPr>
            <a:r>
              <a:rPr lang="en-US" sz="3200" b="1" dirty="0">
                <a:latin typeface="Franklin Gothic Book" pitchFamily="34" charset="0"/>
              </a:rPr>
              <a:t>Procedures   </a:t>
            </a:r>
          </a:p>
        </p:txBody>
      </p:sp>
      <p:sp>
        <p:nvSpPr>
          <p:cNvPr id="13" name="AutoShape 19"/>
          <p:cNvSpPr>
            <a:spLocks noChangeArrowheads="1"/>
          </p:cNvSpPr>
          <p:nvPr/>
        </p:nvSpPr>
        <p:spPr bwMode="auto">
          <a:xfrm>
            <a:off x="4343400" y="3657600"/>
            <a:ext cx="533400" cy="533400"/>
          </a:xfrm>
          <a:prstGeom prst="downArrow">
            <a:avLst>
              <a:gd name="adj1" fmla="val 50000"/>
              <a:gd name="adj2" fmla="val 43750"/>
            </a:avLst>
          </a:prstGeom>
          <a:solidFill>
            <a:schemeClr val="accent2"/>
          </a:solidFill>
          <a:ln w="9525">
            <a:noFill/>
            <a:miter lim="800000"/>
            <a:headEnd/>
            <a:tailEnd/>
          </a:ln>
        </p:spPr>
        <p:txBody>
          <a:bodyPr vert="eaVert" wrap="none" anchor="ctr"/>
          <a:lstStyle/>
          <a:p>
            <a:pPr algn="ctr"/>
            <a:endParaRPr lang="en-US" b="1">
              <a:solidFill>
                <a:srgbClr val="005497"/>
              </a:solidFill>
            </a:endParaRPr>
          </a:p>
        </p:txBody>
      </p:sp>
      <p:sp>
        <p:nvSpPr>
          <p:cNvPr id="2" name="TextBox 1"/>
          <p:cNvSpPr txBox="1"/>
          <p:nvPr/>
        </p:nvSpPr>
        <p:spPr>
          <a:xfrm>
            <a:off x="914400" y="5791200"/>
            <a:ext cx="8001000" cy="584775"/>
          </a:xfrm>
          <a:prstGeom prst="rect">
            <a:avLst/>
          </a:prstGeom>
          <a:noFill/>
        </p:spPr>
        <p:txBody>
          <a:bodyPr wrap="square" rtlCol="0">
            <a:spAutoFit/>
          </a:bodyPr>
          <a:lstStyle/>
          <a:p>
            <a:pPr algn="ctr"/>
            <a:r>
              <a:rPr lang="en-US" sz="3200" i="1" dirty="0" smtClean="0"/>
              <a:t>Internal Controls are the culmination of both</a:t>
            </a:r>
            <a:endParaRPr lang="en-US" sz="3200" i="1" dirty="0"/>
          </a:p>
        </p:txBody>
      </p:sp>
    </p:spTree>
    <p:extLst>
      <p:ext uri="{BB962C8B-B14F-4D97-AF65-F5344CB8AC3E}">
        <p14:creationId xmlns:p14="http://schemas.microsoft.com/office/powerpoint/2010/main" val="1716173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Internal Controls are designed to prevent and detect:</a:t>
            </a:r>
            <a:endParaRPr lang="en-US" dirty="0"/>
          </a:p>
        </p:txBody>
      </p:sp>
      <p:sp>
        <p:nvSpPr>
          <p:cNvPr id="3" name="Content Placeholder 2"/>
          <p:cNvSpPr>
            <a:spLocks noGrp="1"/>
          </p:cNvSpPr>
          <p:nvPr>
            <p:ph sz="half" idx="2"/>
          </p:nvPr>
        </p:nvSpPr>
        <p:spPr/>
        <p:txBody>
          <a:bodyPr/>
          <a:lstStyle/>
          <a:p>
            <a:pPr marL="0" indent="0">
              <a:buNone/>
            </a:pPr>
            <a:endParaRPr lang="en-US" dirty="0" smtClean="0"/>
          </a:p>
          <a:p>
            <a:endParaRPr lang="en-US" dirty="0"/>
          </a:p>
          <a:p>
            <a:pPr marL="0" indent="0">
              <a:buNone/>
            </a:pPr>
            <a:endParaRPr lang="en-US" i="1" dirty="0" smtClean="0"/>
          </a:p>
          <a:p>
            <a:pPr marL="0" indent="0">
              <a:buNone/>
            </a:pPr>
            <a:r>
              <a:rPr lang="en-US" i="1" dirty="0" smtClean="0"/>
              <a:t>(2 main types of fraud)</a:t>
            </a:r>
          </a:p>
          <a:p>
            <a:endParaRPr lang="en-US" dirty="0" smtClean="0"/>
          </a:p>
          <a:p>
            <a:pPr marL="0" indent="0">
              <a:buNone/>
            </a:pPr>
            <a:r>
              <a:rPr lang="en-US" sz="2800" b="1" i="1" dirty="0" smtClean="0">
                <a:solidFill>
                  <a:schemeClr val="accent2">
                    <a:lumMod val="75000"/>
                  </a:schemeClr>
                </a:solidFill>
              </a:rPr>
              <a:t>Good controls </a:t>
            </a:r>
          </a:p>
          <a:p>
            <a:pPr marL="0" indent="0">
              <a:buNone/>
            </a:pPr>
            <a:r>
              <a:rPr lang="en-US" dirty="0"/>
              <a:t>	</a:t>
            </a:r>
            <a:r>
              <a:rPr lang="en-US" dirty="0" smtClean="0"/>
              <a:t>								</a:t>
            </a:r>
          </a:p>
          <a:p>
            <a:pPr marL="0" indent="0">
              <a:buNone/>
            </a:pPr>
            <a:r>
              <a:rPr lang="en-US" dirty="0"/>
              <a:t>	</a:t>
            </a:r>
            <a:r>
              <a:rPr lang="en-US" dirty="0" smtClean="0"/>
              <a:t>						</a:t>
            </a:r>
          </a:p>
          <a:p>
            <a:pPr marL="0" indent="0">
              <a:buNone/>
            </a:pPr>
            <a:r>
              <a:rPr lang="en-US" dirty="0"/>
              <a:t>	</a:t>
            </a:r>
            <a:r>
              <a:rPr lang="en-US" dirty="0" smtClean="0"/>
              <a:t>					</a:t>
            </a:r>
            <a:r>
              <a:rPr lang="en-US" sz="2800" b="1" i="1" dirty="0" smtClean="0">
                <a:solidFill>
                  <a:schemeClr val="accent2">
                    <a:lumMod val="75000"/>
                  </a:schemeClr>
                </a:solidFill>
              </a:rPr>
              <a:t>Timely</a:t>
            </a:r>
            <a:r>
              <a:rPr lang="en-US" sz="2800" b="1" i="1" dirty="0">
                <a:solidFill>
                  <a:schemeClr val="accent2">
                    <a:lumMod val="75000"/>
                  </a:schemeClr>
                </a:solidFill>
              </a:rPr>
              <a:t>, Accurate Financial Reports</a:t>
            </a:r>
          </a:p>
        </p:txBody>
      </p:sp>
      <p:sp>
        <p:nvSpPr>
          <p:cNvPr id="4" name="Title 3"/>
          <p:cNvSpPr>
            <a:spLocks noGrp="1"/>
          </p:cNvSpPr>
          <p:nvPr>
            <p:ph type="title"/>
          </p:nvPr>
        </p:nvSpPr>
        <p:spPr/>
        <p:txBody>
          <a:bodyPr/>
          <a:lstStyle/>
          <a:p>
            <a:r>
              <a:rPr lang="en-US" dirty="0" smtClean="0"/>
              <a:t>Financial Management-Internal Controls</a:t>
            </a:r>
            <a:endParaRPr lang="en-US" dirty="0"/>
          </a:p>
        </p:txBody>
      </p:sp>
      <p:sp>
        <p:nvSpPr>
          <p:cNvPr id="5" name="Right Arrow 4"/>
          <p:cNvSpPr/>
          <p:nvPr/>
        </p:nvSpPr>
        <p:spPr>
          <a:xfrm>
            <a:off x="2286000" y="4495800"/>
            <a:ext cx="2057400" cy="76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571500" y="2258377"/>
            <a:ext cx="38100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2000" y="2478473"/>
            <a:ext cx="3581400" cy="400110"/>
          </a:xfrm>
          <a:prstGeom prst="rect">
            <a:avLst/>
          </a:prstGeom>
          <a:noFill/>
        </p:spPr>
        <p:txBody>
          <a:bodyPr wrap="square" rtlCol="0">
            <a:spAutoFit/>
          </a:bodyPr>
          <a:lstStyle/>
          <a:p>
            <a:r>
              <a:rPr lang="en-US" sz="2000" b="1" dirty="0" smtClean="0">
                <a:solidFill>
                  <a:schemeClr val="bg1"/>
                </a:solidFill>
              </a:rPr>
              <a:t>Fraudulent Financial Reporting</a:t>
            </a:r>
            <a:endParaRPr lang="en-US" sz="2000" b="1" dirty="0">
              <a:solidFill>
                <a:schemeClr val="bg1"/>
              </a:solidFill>
            </a:endParaRPr>
          </a:p>
        </p:txBody>
      </p:sp>
      <p:sp>
        <p:nvSpPr>
          <p:cNvPr id="8" name="Rounded Rectangle 7"/>
          <p:cNvSpPr/>
          <p:nvPr/>
        </p:nvSpPr>
        <p:spPr>
          <a:xfrm>
            <a:off x="4572000" y="2258377"/>
            <a:ext cx="38100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686300" y="2478473"/>
            <a:ext cx="3581400" cy="400110"/>
          </a:xfrm>
          <a:prstGeom prst="rect">
            <a:avLst/>
          </a:prstGeom>
          <a:noFill/>
        </p:spPr>
        <p:txBody>
          <a:bodyPr wrap="square" rtlCol="0">
            <a:spAutoFit/>
          </a:bodyPr>
          <a:lstStyle/>
          <a:p>
            <a:r>
              <a:rPr lang="en-US" sz="2000" b="1" dirty="0" smtClean="0">
                <a:solidFill>
                  <a:schemeClr val="bg1"/>
                </a:solidFill>
              </a:rPr>
              <a:t>Misappropriation of Assets</a:t>
            </a:r>
            <a:endParaRPr lang="en-US" sz="2000" b="1" dirty="0">
              <a:solidFill>
                <a:schemeClr val="bg1"/>
              </a:solidFill>
            </a:endParaRPr>
          </a:p>
        </p:txBody>
      </p:sp>
    </p:spTree>
    <p:extLst>
      <p:ext uri="{BB962C8B-B14F-4D97-AF65-F5344CB8AC3E}">
        <p14:creationId xmlns:p14="http://schemas.microsoft.com/office/powerpoint/2010/main" val="354385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Identity risk specific to your Camp</a:t>
            </a:r>
            <a:endParaRPr lang="en-US" dirty="0"/>
          </a:p>
        </p:txBody>
      </p:sp>
      <p:sp>
        <p:nvSpPr>
          <p:cNvPr id="4" name="Title 3"/>
          <p:cNvSpPr>
            <a:spLocks noGrp="1"/>
          </p:cNvSpPr>
          <p:nvPr>
            <p:ph type="title"/>
          </p:nvPr>
        </p:nvSpPr>
        <p:spPr/>
        <p:txBody>
          <a:bodyPr/>
          <a:lstStyle/>
          <a:p>
            <a:r>
              <a:rPr lang="en-US" dirty="0"/>
              <a:t>Financial Management-Internal Controls</a:t>
            </a:r>
            <a:endParaRPr lang="en-US" dirty="0"/>
          </a:p>
        </p:txBody>
      </p:sp>
      <p:graphicFrame>
        <p:nvGraphicFramePr>
          <p:cNvPr id="6" name="Diagram 5"/>
          <p:cNvGraphicFramePr/>
          <p:nvPr>
            <p:extLst>
              <p:ext uri="{D42A27DB-BD31-4B8C-83A1-F6EECF244321}">
                <p14:modId xmlns:p14="http://schemas.microsoft.com/office/powerpoint/2010/main" val="1460220326"/>
              </p:ext>
            </p:extLst>
          </p:nvPr>
        </p:nvGraphicFramePr>
        <p:xfrm>
          <a:off x="1524000" y="2362200"/>
          <a:ext cx="7010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8140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Policies, Procedures and Controls</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391366122"/>
              </p:ext>
            </p:extLst>
          </p:nvPr>
        </p:nvGraphicFramePr>
        <p:xfrm>
          <a:off x="-1600200" y="2087562"/>
          <a:ext cx="8686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dirty="0" smtClean="0"/>
              <a:t>Financial Management-Internal Controls</a:t>
            </a:r>
            <a:endParaRPr lang="en-US" dirty="0"/>
          </a:p>
        </p:txBody>
      </p:sp>
      <p:sp>
        <p:nvSpPr>
          <p:cNvPr id="7" name="Right Arrow 6"/>
          <p:cNvSpPr/>
          <p:nvPr/>
        </p:nvSpPr>
        <p:spPr>
          <a:xfrm rot="10800000">
            <a:off x="4800600" y="2819400"/>
            <a:ext cx="3886200" cy="2514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486400" y="3476535"/>
            <a:ext cx="3048000" cy="1200329"/>
          </a:xfrm>
          <a:prstGeom prst="rect">
            <a:avLst/>
          </a:prstGeom>
          <a:noFill/>
        </p:spPr>
        <p:txBody>
          <a:bodyPr wrap="square" rtlCol="0">
            <a:spAutoFit/>
          </a:bodyPr>
          <a:lstStyle/>
          <a:p>
            <a:r>
              <a:rPr lang="en-US" dirty="0" smtClean="0">
                <a:solidFill>
                  <a:schemeClr val="bg1"/>
                </a:solidFill>
              </a:rPr>
              <a:t>Control – periodic random selection of invoices over $10K to ensure procedure is followed</a:t>
            </a:r>
            <a:endParaRPr lang="en-US" dirty="0">
              <a:solidFill>
                <a:schemeClr val="bg1"/>
              </a:solidFill>
            </a:endParaRPr>
          </a:p>
        </p:txBody>
      </p:sp>
    </p:spTree>
    <p:extLst>
      <p:ext uri="{BB962C8B-B14F-4D97-AF65-F5344CB8AC3E}">
        <p14:creationId xmlns:p14="http://schemas.microsoft.com/office/powerpoint/2010/main" val="4153251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extLst>
              <p:ext uri="{D42A27DB-BD31-4B8C-83A1-F6EECF244321}">
                <p14:modId xmlns:p14="http://schemas.microsoft.com/office/powerpoint/2010/main" val="3410693491"/>
              </p:ext>
            </p:extLst>
          </p:nvPr>
        </p:nvGraphicFramePr>
        <p:xfrm>
          <a:off x="457200" y="1143000"/>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Goals – Internal Controls</a:t>
            </a:r>
            <a:endParaRPr lang="en-US" dirty="0"/>
          </a:p>
        </p:txBody>
      </p:sp>
    </p:spTree>
    <p:extLst>
      <p:ext uri="{BB962C8B-B14F-4D97-AF65-F5344CB8AC3E}">
        <p14:creationId xmlns:p14="http://schemas.microsoft.com/office/powerpoint/2010/main" val="2818056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r>
            <a:br>
              <a:rPr lang="en-US" dirty="0" smtClean="0"/>
            </a:br>
            <a:r>
              <a:rPr lang="en-US" b="0" dirty="0" smtClean="0"/>
              <a:t>Question BREAK</a:t>
            </a:r>
            <a:endParaRPr lang="en-US" b="0" dirty="0"/>
          </a:p>
        </p:txBody>
      </p:sp>
    </p:spTree>
    <p:extLst>
      <p:ext uri="{BB962C8B-B14F-4D97-AF65-F5344CB8AC3E}">
        <p14:creationId xmlns:p14="http://schemas.microsoft.com/office/powerpoint/2010/main" val="2914036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0" dirty="0" smtClean="0"/>
              <a:t>“RE”-Introductions &amp; </a:t>
            </a:r>
            <a:br>
              <a:rPr lang="en-US" b="0" dirty="0" smtClean="0"/>
            </a:br>
            <a:r>
              <a:rPr lang="en-US" b="0" dirty="0" smtClean="0"/>
              <a:t>initiative overview</a:t>
            </a:r>
            <a:endParaRPr lang="en-US" b="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0" dirty="0" smtClean="0"/>
              <a:t>Dashboards &amp; Performance Management</a:t>
            </a:r>
            <a:endParaRPr lang="en-US" b="0" dirty="0"/>
          </a:p>
        </p:txBody>
      </p:sp>
    </p:spTree>
    <p:extLst>
      <p:ext uri="{BB962C8B-B14F-4D97-AF65-F5344CB8AC3E}">
        <p14:creationId xmlns:p14="http://schemas.microsoft.com/office/powerpoint/2010/main" val="37840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74667" y="1524000"/>
            <a:ext cx="8312133" cy="411162"/>
          </a:xfrm>
        </p:spPr>
        <p:txBody>
          <a:bodyPr/>
          <a:lstStyle/>
          <a:p>
            <a:r>
              <a:rPr lang="en-US" dirty="0" smtClean="0"/>
              <a:t>Performance Measurement definitions from the experts:</a:t>
            </a:r>
            <a:endParaRPr lang="en-US" dirty="0"/>
          </a:p>
        </p:txBody>
      </p:sp>
      <p:sp>
        <p:nvSpPr>
          <p:cNvPr id="4" name="Title 3"/>
          <p:cNvSpPr>
            <a:spLocks noGrp="1"/>
          </p:cNvSpPr>
          <p:nvPr>
            <p:ph type="title"/>
          </p:nvPr>
        </p:nvSpPr>
        <p:spPr/>
        <p:txBody>
          <a:bodyPr/>
          <a:lstStyle/>
          <a:p>
            <a:r>
              <a:rPr lang="en-US" dirty="0" smtClean="0"/>
              <a:t>What is Performance Measurement?</a:t>
            </a:r>
            <a:endParaRPr lang="en-US" dirty="0"/>
          </a:p>
        </p:txBody>
      </p:sp>
      <p:sp>
        <p:nvSpPr>
          <p:cNvPr id="5" name="TextBox 4"/>
          <p:cNvSpPr txBox="1"/>
          <p:nvPr/>
        </p:nvSpPr>
        <p:spPr>
          <a:xfrm>
            <a:off x="623888" y="2209800"/>
            <a:ext cx="7848599" cy="830997"/>
          </a:xfrm>
          <a:prstGeom prst="rect">
            <a:avLst/>
          </a:prstGeom>
          <a:noFill/>
          <a:ln w="635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1">
              <a:spcBef>
                <a:spcPts val="600"/>
              </a:spcBef>
              <a:spcAft>
                <a:spcPts val="600"/>
              </a:spcAft>
            </a:pPr>
            <a:r>
              <a:rPr lang="en-US" sz="2400" i="1" dirty="0" smtClean="0">
                <a:solidFill>
                  <a:schemeClr val="tx1"/>
                </a:solidFill>
                <a:latin typeface="+mj-lt"/>
              </a:rPr>
              <a:t>Continuous tracking of data with the objectives of learning, accountability and continuous improvement</a:t>
            </a:r>
            <a:endParaRPr lang="en-US" sz="2400" i="1" dirty="0" smtClean="0">
              <a:solidFill>
                <a:srgbClr val="FF0000"/>
              </a:solidFill>
              <a:latin typeface="+mj-lt"/>
            </a:endParaRPr>
          </a:p>
        </p:txBody>
      </p:sp>
      <p:sp>
        <p:nvSpPr>
          <p:cNvPr id="9" name="TextBox 8"/>
          <p:cNvSpPr txBox="1"/>
          <p:nvPr/>
        </p:nvSpPr>
        <p:spPr>
          <a:xfrm>
            <a:off x="1447800" y="4781341"/>
            <a:ext cx="6705600" cy="830997"/>
          </a:xfrm>
          <a:prstGeom prst="rect">
            <a:avLst/>
          </a:prstGeom>
          <a:noFill/>
          <a:ln w="6350">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i="1" dirty="0" smtClean="0">
                <a:solidFill>
                  <a:schemeClr val="tx1"/>
                </a:solidFill>
                <a:latin typeface="+mj-lt"/>
              </a:rPr>
              <a:t>Regular measurement of the results (outcomes) and efficiency of services or programs</a:t>
            </a:r>
            <a:endParaRPr lang="en-US" sz="2400" i="1" dirty="0">
              <a:solidFill>
                <a:srgbClr val="FF0000"/>
              </a:solidFill>
              <a:latin typeface="+mj-lt"/>
            </a:endParaRPr>
          </a:p>
        </p:txBody>
      </p:sp>
      <p:sp>
        <p:nvSpPr>
          <p:cNvPr id="11" name="TextBox 10"/>
          <p:cNvSpPr txBox="1"/>
          <p:nvPr/>
        </p:nvSpPr>
        <p:spPr>
          <a:xfrm>
            <a:off x="374667" y="3367832"/>
            <a:ext cx="8312133" cy="1015663"/>
          </a:xfrm>
          <a:prstGeom prst="rect">
            <a:avLst/>
          </a:prstGeom>
          <a:noFill/>
          <a:ln w="635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i="1" dirty="0" smtClean="0">
                <a:solidFill>
                  <a:schemeClr val="tx1"/>
                </a:solidFill>
                <a:latin typeface="Franklin Gothic Medium (Headings)"/>
              </a:rPr>
              <a:t>Key Performing Indicators (KPI)</a:t>
            </a:r>
            <a:r>
              <a:rPr lang="en-US" sz="2000" i="1" dirty="0" smtClean="0">
                <a:solidFill>
                  <a:schemeClr val="tx1"/>
                </a:solidFill>
                <a:latin typeface="Franklin Gothic Medium (Headings)"/>
              </a:rPr>
              <a:t> involve </a:t>
            </a:r>
            <a:r>
              <a:rPr lang="en-US" sz="2000" i="1" dirty="0" smtClean="0">
                <a:solidFill>
                  <a:schemeClr val="tx1"/>
                </a:solidFill>
                <a:latin typeface="Franklin Gothic Medium (Headings)"/>
              </a:rPr>
              <a:t>articulating what an organization is trying to accomplish and then identifying the most meaningful and useful indicators of success. </a:t>
            </a:r>
            <a:endParaRPr lang="en-US" sz="2000" i="1" dirty="0">
              <a:solidFill>
                <a:schemeClr val="tx1"/>
              </a:solidFill>
              <a:latin typeface="Franklin Gothic Medium (Headings)"/>
            </a:endParaRPr>
          </a:p>
        </p:txBody>
      </p:sp>
      <p:sp>
        <p:nvSpPr>
          <p:cNvPr id="12" name="TextBox 11"/>
          <p:cNvSpPr txBox="1"/>
          <p:nvPr/>
        </p:nvSpPr>
        <p:spPr>
          <a:xfrm>
            <a:off x="374667" y="5943600"/>
            <a:ext cx="8312133" cy="600164"/>
          </a:xfrm>
          <a:prstGeom prst="rect">
            <a:avLst/>
          </a:prstGeom>
          <a:noFill/>
        </p:spPr>
        <p:txBody>
          <a:bodyPr wrap="square" rtlCol="0">
            <a:spAutoFit/>
          </a:bodyPr>
          <a:lstStyle/>
          <a:p>
            <a:r>
              <a:rPr lang="en-US" sz="1100" dirty="0" smtClean="0"/>
              <a:t>Sources (from top to bottom): </a:t>
            </a:r>
            <a:r>
              <a:rPr lang="en-US" sz="1100" i="1" kern="0" dirty="0" smtClean="0"/>
              <a:t>Measurement as Learning: What Nonprofit CEOs, Board Members, and Philanthropists Need to Know to Keep Learning,</a:t>
            </a:r>
            <a:r>
              <a:rPr lang="en-US" sz="1100" kern="0" dirty="0" smtClean="0"/>
              <a:t> The Bridgespan Group, April 2011; </a:t>
            </a:r>
            <a:r>
              <a:rPr lang="en-US" sz="1100" dirty="0" smtClean="0"/>
              <a:t> The Balanced Scorecard (www.balancedscorecard.org); </a:t>
            </a:r>
            <a:r>
              <a:rPr lang="en-US" sz="1100" i="1" dirty="0" smtClean="0"/>
              <a:t>Performance Measurement: Getting Results</a:t>
            </a:r>
            <a:r>
              <a:rPr lang="en-US" sz="1100" dirty="0" smtClean="0"/>
              <a:t>, Harry Hatry, The Urban Institute Press, 2006</a:t>
            </a:r>
            <a:endParaRPr lang="en-US" sz="1100" dirty="0"/>
          </a:p>
        </p:txBody>
      </p:sp>
      <p:sp>
        <p:nvSpPr>
          <p:cNvPr id="3" name="Rounded Rectangle 2"/>
          <p:cNvSpPr/>
          <p:nvPr/>
        </p:nvSpPr>
        <p:spPr>
          <a:xfrm>
            <a:off x="374667" y="3315435"/>
            <a:ext cx="8540733" cy="106806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246764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9"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E74DC34-AA7F-534A-9086-6E85837D99CA}" type="slidenum">
              <a:rPr lang="en-US" smtClean="0"/>
              <a:pPr/>
              <a:t>22</a:t>
            </a:fld>
            <a:endParaRPr lang="en-US" dirty="0"/>
          </a:p>
        </p:txBody>
      </p:sp>
      <p:sp>
        <p:nvSpPr>
          <p:cNvPr id="3" name="Title 2"/>
          <p:cNvSpPr>
            <a:spLocks noGrp="1"/>
          </p:cNvSpPr>
          <p:nvPr>
            <p:ph type="title"/>
          </p:nvPr>
        </p:nvSpPr>
        <p:spPr/>
        <p:txBody>
          <a:bodyPr/>
          <a:lstStyle/>
          <a:p>
            <a:r>
              <a:rPr lang="en-US" dirty="0"/>
              <a:t>What is Performance Measurement?</a:t>
            </a:r>
          </a:p>
        </p:txBody>
      </p:sp>
      <p:graphicFrame>
        <p:nvGraphicFramePr>
          <p:cNvPr id="4" name="Diagram 3"/>
          <p:cNvGraphicFramePr/>
          <p:nvPr/>
        </p:nvGraphicFramePr>
        <p:xfrm>
          <a:off x="685800" y="1828800"/>
          <a:ext cx="749808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1"/>
          <p:cNvSpPr txBox="1">
            <a:spLocks/>
          </p:cNvSpPr>
          <p:nvPr/>
        </p:nvSpPr>
        <p:spPr>
          <a:xfrm>
            <a:off x="457200" y="1417638"/>
            <a:ext cx="8229600" cy="639762"/>
          </a:xfrm>
          <a:prstGeom prst="rect">
            <a:avLst/>
          </a:prstGeom>
        </p:spPr>
        <p:txBody>
          <a:bodyPr vert="horz"/>
          <a:lstStyle/>
          <a:p>
            <a:pPr marR="0" lvl="0" fontAlgn="auto">
              <a:lnSpc>
                <a:spcPct val="100000"/>
              </a:lnSpc>
              <a:spcBef>
                <a:spcPct val="20000"/>
              </a:spcBef>
              <a:spcAft>
                <a:spcPts val="600"/>
              </a:spcAft>
              <a:buClr>
                <a:schemeClr val="accent2"/>
              </a:buClr>
              <a:buSzPct val="100000"/>
              <a:tabLst/>
              <a:defRPr/>
            </a:pPr>
            <a:r>
              <a:rPr lang="en-US" sz="2400" b="1" dirty="0" smtClean="0">
                <a:solidFill>
                  <a:schemeClr val="accent2"/>
                </a:solidFill>
              </a:rPr>
              <a:t>The Performance Measurement Cycle:</a:t>
            </a:r>
            <a:endParaRPr lang="en-US" sz="2400" b="1" dirty="0">
              <a:solidFill>
                <a:schemeClr val="accent2"/>
              </a:solidFill>
            </a:endParaRPr>
          </a:p>
        </p:txBody>
      </p:sp>
      <p:sp>
        <p:nvSpPr>
          <p:cNvPr id="6" name="TextBox 5"/>
          <p:cNvSpPr txBox="1"/>
          <p:nvPr/>
        </p:nvSpPr>
        <p:spPr>
          <a:xfrm>
            <a:off x="5410200" y="1905000"/>
            <a:ext cx="2057400" cy="553998"/>
          </a:xfrm>
          <a:prstGeom prst="rect">
            <a:avLst/>
          </a:prstGeom>
          <a:noFill/>
          <a:ln>
            <a:solidFill>
              <a:schemeClr val="bg1">
                <a:lumMod val="50000"/>
              </a:schemeClr>
            </a:solidFill>
            <a:prstDash val="dash"/>
          </a:ln>
        </p:spPr>
        <p:txBody>
          <a:bodyPr wrap="square" rtlCol="0">
            <a:spAutoFit/>
          </a:bodyPr>
          <a:lstStyle/>
          <a:p>
            <a:r>
              <a:rPr lang="en-US" sz="1500" dirty="0" smtClean="0"/>
              <a:t>Tie what you measure to intended impact</a:t>
            </a:r>
            <a:endParaRPr lang="en-US" sz="1500" dirty="0"/>
          </a:p>
        </p:txBody>
      </p:sp>
      <p:sp>
        <p:nvSpPr>
          <p:cNvPr id="8" name="TextBox 7"/>
          <p:cNvSpPr txBox="1"/>
          <p:nvPr/>
        </p:nvSpPr>
        <p:spPr>
          <a:xfrm>
            <a:off x="7078980" y="3288014"/>
            <a:ext cx="1836420" cy="784830"/>
          </a:xfrm>
          <a:prstGeom prst="rect">
            <a:avLst/>
          </a:prstGeom>
          <a:noFill/>
          <a:ln>
            <a:solidFill>
              <a:schemeClr val="bg1">
                <a:lumMod val="50000"/>
              </a:schemeClr>
            </a:solidFill>
            <a:prstDash val="dash"/>
          </a:ln>
        </p:spPr>
        <p:txBody>
          <a:bodyPr wrap="square" rtlCol="0">
            <a:spAutoFit/>
          </a:bodyPr>
          <a:lstStyle/>
          <a:p>
            <a:r>
              <a:rPr lang="en-US" sz="1500" dirty="0" smtClean="0"/>
              <a:t>Be consistent in data entry and interpretation</a:t>
            </a:r>
            <a:endParaRPr lang="en-US" sz="1500" dirty="0"/>
          </a:p>
        </p:txBody>
      </p:sp>
      <p:sp>
        <p:nvSpPr>
          <p:cNvPr id="9" name="TextBox 8"/>
          <p:cNvSpPr txBox="1"/>
          <p:nvPr/>
        </p:nvSpPr>
        <p:spPr>
          <a:xfrm>
            <a:off x="6549390" y="5334000"/>
            <a:ext cx="1634490" cy="784830"/>
          </a:xfrm>
          <a:prstGeom prst="rect">
            <a:avLst/>
          </a:prstGeom>
          <a:noFill/>
          <a:ln>
            <a:solidFill>
              <a:schemeClr val="bg1">
                <a:lumMod val="50000"/>
              </a:schemeClr>
            </a:solidFill>
            <a:prstDash val="dash"/>
          </a:ln>
        </p:spPr>
        <p:txBody>
          <a:bodyPr wrap="square" rtlCol="0">
            <a:spAutoFit/>
          </a:bodyPr>
          <a:lstStyle/>
          <a:p>
            <a:r>
              <a:rPr lang="en-US" sz="1500" dirty="0" smtClean="0"/>
              <a:t>Track trends in metrics as well as process </a:t>
            </a:r>
            <a:endParaRPr lang="en-US" sz="1500" dirty="0"/>
          </a:p>
        </p:txBody>
      </p:sp>
      <p:sp>
        <p:nvSpPr>
          <p:cNvPr id="10" name="TextBox 9"/>
          <p:cNvSpPr txBox="1"/>
          <p:nvPr/>
        </p:nvSpPr>
        <p:spPr>
          <a:xfrm>
            <a:off x="685800" y="5334000"/>
            <a:ext cx="1634490" cy="1246495"/>
          </a:xfrm>
          <a:prstGeom prst="rect">
            <a:avLst/>
          </a:prstGeom>
          <a:noFill/>
          <a:ln>
            <a:solidFill>
              <a:schemeClr val="bg1">
                <a:lumMod val="50000"/>
              </a:schemeClr>
            </a:solidFill>
            <a:prstDash val="dash"/>
          </a:ln>
        </p:spPr>
        <p:txBody>
          <a:bodyPr wrap="square" rtlCol="0">
            <a:spAutoFit/>
          </a:bodyPr>
          <a:lstStyle/>
          <a:p>
            <a:r>
              <a:rPr lang="en-US" sz="1500" dirty="0" smtClean="0"/>
              <a:t>Establish mechanisms to understand what is working and what isn’t </a:t>
            </a:r>
            <a:endParaRPr lang="en-US" sz="1500" dirty="0"/>
          </a:p>
        </p:txBody>
      </p:sp>
      <p:sp>
        <p:nvSpPr>
          <p:cNvPr id="11" name="TextBox 10"/>
          <p:cNvSpPr txBox="1"/>
          <p:nvPr/>
        </p:nvSpPr>
        <p:spPr>
          <a:xfrm>
            <a:off x="651510" y="2272351"/>
            <a:ext cx="1634490" cy="784830"/>
          </a:xfrm>
          <a:prstGeom prst="rect">
            <a:avLst/>
          </a:prstGeom>
          <a:noFill/>
          <a:ln>
            <a:solidFill>
              <a:schemeClr val="bg1">
                <a:lumMod val="50000"/>
              </a:schemeClr>
            </a:solidFill>
            <a:prstDash val="dash"/>
          </a:ln>
        </p:spPr>
        <p:txBody>
          <a:bodyPr wrap="square" rtlCol="0">
            <a:spAutoFit/>
          </a:bodyPr>
          <a:lstStyle/>
          <a:p>
            <a:r>
              <a:rPr lang="en-US" sz="1500" dirty="0" smtClean="0"/>
              <a:t>Identify areas for improvement and develop a plan</a:t>
            </a:r>
            <a:endParaRPr lang="en-US" sz="1500" dirty="0"/>
          </a:p>
        </p:txBody>
      </p:sp>
    </p:spTree>
    <p:extLst>
      <p:ext uri="{BB962C8B-B14F-4D97-AF65-F5344CB8AC3E}">
        <p14:creationId xmlns:p14="http://schemas.microsoft.com/office/powerpoint/2010/main" val="398400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586E8CA-46E3-4615-849C-648A09263782}"/>
                                            </p:graphicEl>
                                          </p:spTgt>
                                        </p:tgtEl>
                                        <p:attrNameLst>
                                          <p:attrName>style.visibility</p:attrName>
                                        </p:attrNameLst>
                                      </p:cBhvr>
                                      <p:to>
                                        <p:strVal val="visible"/>
                                      </p:to>
                                    </p:set>
                                    <p:animEffect transition="in" filter="fade">
                                      <p:cBhvr>
                                        <p:cTn id="7" dur="500"/>
                                        <p:tgtEl>
                                          <p:spTgt spid="4">
                                            <p:graphicEl>
                                              <a:dgm id="{1586E8CA-46E3-4615-849C-648A0926378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A66B0E10-FF87-4231-916F-3B0D3B0B817B}"/>
                                            </p:graphic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250"/>
                                  </p:stCondLst>
                                  <p:childTnLst>
                                    <p:set>
                                      <p:cBhvr>
                                        <p:cTn id="17" dur="1" fill="hold">
                                          <p:stCondLst>
                                            <p:cond delay="0"/>
                                          </p:stCondLst>
                                        </p:cTn>
                                        <p:tgtEl>
                                          <p:spTgt spid="4">
                                            <p:graphicEl>
                                              <a:dgm id="{272B9EA1-331C-4583-B692-5C81C20DEC7E}"/>
                                            </p:graphicEl>
                                          </p:spTgt>
                                        </p:tgtEl>
                                        <p:attrNameLst>
                                          <p:attrName>style.visibility</p:attrName>
                                        </p:attrNameLst>
                                      </p:cBhvr>
                                      <p:to>
                                        <p:strVal val="visible"/>
                                      </p:to>
                                    </p:set>
                                    <p:animEffect transition="in" filter="fade">
                                      <p:cBhvr>
                                        <p:cTn id="18" dur="500"/>
                                        <p:tgtEl>
                                          <p:spTgt spid="4">
                                            <p:graphicEl>
                                              <a:dgm id="{272B9EA1-331C-4583-B692-5C81C20DEC7E}"/>
                                            </p:graphicEl>
                                          </p:spTgt>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graphicEl>
                                              <a:dgm id="{499A713E-33A8-4BAA-A2D3-F7AFEB52C1BA}"/>
                                            </p:graphicEl>
                                          </p:spTgt>
                                        </p:tgtEl>
                                        <p:attrNameLst>
                                          <p:attrName>style.visibility</p:attrName>
                                        </p:attrNameLst>
                                      </p:cBhvr>
                                      <p:to>
                                        <p:strVal val="visible"/>
                                      </p:to>
                                    </p:set>
                                  </p:childTnLst>
                                </p:cTn>
                              </p:par>
                            </p:childTnLst>
                          </p:cTn>
                        </p:par>
                        <p:par>
                          <p:cTn id="26" fill="hold">
                            <p:stCondLst>
                              <p:cond delay="0"/>
                            </p:stCondLst>
                            <p:childTnLst>
                              <p:par>
                                <p:cTn id="27" presetID="10" presetClass="entr" presetSubtype="0" fill="hold" grpId="0" nodeType="afterEffect">
                                  <p:stCondLst>
                                    <p:cond delay="250"/>
                                  </p:stCondLst>
                                  <p:childTnLst>
                                    <p:set>
                                      <p:cBhvr>
                                        <p:cTn id="28" dur="1" fill="hold">
                                          <p:stCondLst>
                                            <p:cond delay="0"/>
                                          </p:stCondLst>
                                        </p:cTn>
                                        <p:tgtEl>
                                          <p:spTgt spid="4">
                                            <p:graphicEl>
                                              <a:dgm id="{538E8FDE-A8D7-4329-87B2-E2978A2CE231}"/>
                                            </p:graphicEl>
                                          </p:spTgt>
                                        </p:tgtEl>
                                        <p:attrNameLst>
                                          <p:attrName>style.visibility</p:attrName>
                                        </p:attrNameLst>
                                      </p:cBhvr>
                                      <p:to>
                                        <p:strVal val="visible"/>
                                      </p:to>
                                    </p:set>
                                    <p:animEffect transition="in" filter="fade">
                                      <p:cBhvr>
                                        <p:cTn id="29" dur="500"/>
                                        <p:tgtEl>
                                          <p:spTgt spid="4">
                                            <p:graphicEl>
                                              <a:dgm id="{538E8FDE-A8D7-4329-87B2-E2978A2CE231}"/>
                                            </p:graphicEl>
                                          </p:spTgt>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DB2E2CE6-FD6B-40EA-9AA5-361ABF6D4732}"/>
                                            </p:graphicEl>
                                          </p:spTgt>
                                        </p:tgtEl>
                                        <p:attrNameLst>
                                          <p:attrName>style.visibility</p:attrName>
                                        </p:attrNameLst>
                                      </p:cBhvr>
                                      <p:to>
                                        <p:strVal val="visible"/>
                                      </p:to>
                                    </p:set>
                                  </p:childTnLst>
                                </p:cTn>
                              </p:par>
                            </p:childTnLst>
                          </p:cTn>
                        </p:par>
                        <p:par>
                          <p:cTn id="37" fill="hold">
                            <p:stCondLst>
                              <p:cond delay="0"/>
                            </p:stCondLst>
                            <p:childTnLst>
                              <p:par>
                                <p:cTn id="38" presetID="10" presetClass="entr" presetSubtype="0" fill="hold" grpId="0" nodeType="afterEffect">
                                  <p:stCondLst>
                                    <p:cond delay="250"/>
                                  </p:stCondLst>
                                  <p:childTnLst>
                                    <p:set>
                                      <p:cBhvr>
                                        <p:cTn id="39" dur="1" fill="hold">
                                          <p:stCondLst>
                                            <p:cond delay="0"/>
                                          </p:stCondLst>
                                        </p:cTn>
                                        <p:tgtEl>
                                          <p:spTgt spid="4">
                                            <p:graphicEl>
                                              <a:dgm id="{F91B3CA1-E68F-4FF6-B0E1-FF1F91827214}"/>
                                            </p:graphicEl>
                                          </p:spTgt>
                                        </p:tgtEl>
                                        <p:attrNameLst>
                                          <p:attrName>style.visibility</p:attrName>
                                        </p:attrNameLst>
                                      </p:cBhvr>
                                      <p:to>
                                        <p:strVal val="visible"/>
                                      </p:to>
                                    </p:set>
                                    <p:animEffect transition="in" filter="fade">
                                      <p:cBhvr>
                                        <p:cTn id="40" dur="500"/>
                                        <p:tgtEl>
                                          <p:spTgt spid="4">
                                            <p:graphicEl>
                                              <a:dgm id="{F91B3CA1-E68F-4FF6-B0E1-FF1F91827214}"/>
                                            </p:graphicEl>
                                          </p:spTgt>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
                                            <p:graphicEl>
                                              <a:dgm id="{6C9BF3A1-79EF-414E-A62B-EE78DBC97AC6}"/>
                                            </p:graphicEl>
                                          </p:spTgt>
                                        </p:tgtEl>
                                        <p:attrNameLst>
                                          <p:attrName>style.visibility</p:attrName>
                                        </p:attrNameLst>
                                      </p:cBhvr>
                                      <p:to>
                                        <p:strVal val="visible"/>
                                      </p:to>
                                    </p:set>
                                  </p:childTnLst>
                                </p:cTn>
                              </p:par>
                            </p:childTnLst>
                          </p:cTn>
                        </p:par>
                        <p:par>
                          <p:cTn id="48" fill="hold">
                            <p:stCondLst>
                              <p:cond delay="0"/>
                            </p:stCondLst>
                            <p:childTnLst>
                              <p:par>
                                <p:cTn id="49" presetID="10" presetClass="entr" presetSubtype="0" fill="hold" grpId="0" nodeType="afterEffect">
                                  <p:stCondLst>
                                    <p:cond delay="250"/>
                                  </p:stCondLst>
                                  <p:childTnLst>
                                    <p:set>
                                      <p:cBhvr>
                                        <p:cTn id="50" dur="1" fill="hold">
                                          <p:stCondLst>
                                            <p:cond delay="0"/>
                                          </p:stCondLst>
                                        </p:cTn>
                                        <p:tgtEl>
                                          <p:spTgt spid="4">
                                            <p:graphicEl>
                                              <a:dgm id="{41005D0C-AE50-40FA-A180-0A22ACD69AF7}"/>
                                            </p:graphicEl>
                                          </p:spTgt>
                                        </p:tgtEl>
                                        <p:attrNameLst>
                                          <p:attrName>style.visibility</p:attrName>
                                        </p:attrNameLst>
                                      </p:cBhvr>
                                      <p:to>
                                        <p:strVal val="visible"/>
                                      </p:to>
                                    </p:set>
                                    <p:animEffect transition="in" filter="fade">
                                      <p:cBhvr>
                                        <p:cTn id="51" dur="500"/>
                                        <p:tgtEl>
                                          <p:spTgt spid="4">
                                            <p:graphicEl>
                                              <a:dgm id="{41005D0C-AE50-40FA-A180-0A22ACD69AF7}"/>
                                            </p:graphicEl>
                                          </p:spTgt>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par>
                          <p:cTn id="55" fill="hold">
                            <p:stCondLst>
                              <p:cond delay="750"/>
                            </p:stCondLst>
                            <p:childTnLst>
                              <p:par>
                                <p:cTn id="56" presetID="1" presetClass="entr" presetSubtype="0" fill="hold" grpId="0" nodeType="afterEffect">
                                  <p:stCondLst>
                                    <p:cond delay="250"/>
                                  </p:stCondLst>
                                  <p:childTnLst>
                                    <p:set>
                                      <p:cBhvr>
                                        <p:cTn id="57" dur="1" fill="hold">
                                          <p:stCondLst>
                                            <p:cond delay="0"/>
                                          </p:stCondLst>
                                        </p:cTn>
                                        <p:tgtEl>
                                          <p:spTgt spid="4">
                                            <p:graphicEl>
                                              <a:dgm id="{6A3157D5-9EC3-4FE7-B056-99257DE4E37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28171" y="1440339"/>
            <a:ext cx="8229600" cy="639762"/>
          </a:xfrm>
        </p:spPr>
        <p:txBody>
          <a:bodyPr/>
          <a:lstStyle/>
          <a:p>
            <a:r>
              <a:rPr lang="en-US" dirty="0" smtClean="0"/>
              <a:t>KPI’s - metrics </a:t>
            </a:r>
            <a:r>
              <a:rPr lang="en-US" dirty="0" smtClean="0"/>
              <a:t>used to assess performance</a:t>
            </a:r>
            <a:endParaRPr lang="en-US" dirty="0"/>
          </a:p>
        </p:txBody>
      </p:sp>
      <p:sp>
        <p:nvSpPr>
          <p:cNvPr id="3" name="Content Placeholder 2"/>
          <p:cNvSpPr>
            <a:spLocks noGrp="1"/>
          </p:cNvSpPr>
          <p:nvPr>
            <p:ph sz="half" idx="2"/>
          </p:nvPr>
        </p:nvSpPr>
        <p:spPr>
          <a:xfrm>
            <a:off x="457200" y="2286000"/>
            <a:ext cx="8229600" cy="3810000"/>
          </a:xfrm>
        </p:spPr>
        <p:txBody>
          <a:bodyPr/>
          <a:lstStyle/>
          <a:p>
            <a:pPr>
              <a:spcBef>
                <a:spcPts val="600"/>
              </a:spcBef>
              <a:spcAft>
                <a:spcPts val="600"/>
              </a:spcAft>
            </a:pPr>
            <a:r>
              <a:rPr lang="en-US" dirty="0" smtClean="0"/>
              <a:t>Successful Key Performance Indicators (KPIs) will: </a:t>
            </a:r>
          </a:p>
          <a:p>
            <a:pPr lvl="1">
              <a:spcBef>
                <a:spcPts val="600"/>
              </a:spcBef>
              <a:spcAft>
                <a:spcPts val="600"/>
              </a:spcAft>
            </a:pPr>
            <a:r>
              <a:rPr lang="en-US" dirty="0" smtClean="0"/>
              <a:t>Represent business model drivers</a:t>
            </a:r>
          </a:p>
          <a:p>
            <a:pPr lvl="1">
              <a:spcBef>
                <a:spcPts val="600"/>
              </a:spcBef>
              <a:spcAft>
                <a:spcPts val="600"/>
              </a:spcAft>
            </a:pPr>
            <a:r>
              <a:rPr lang="en-US" dirty="0" smtClean="0"/>
              <a:t>Reflect progress toward intended outcomes</a:t>
            </a:r>
            <a:endParaRPr lang="en-US" b="1" dirty="0" smtClean="0"/>
          </a:p>
          <a:p>
            <a:pPr lvl="1">
              <a:spcBef>
                <a:spcPts val="600"/>
              </a:spcBef>
              <a:spcAft>
                <a:spcPts val="600"/>
              </a:spcAft>
            </a:pPr>
            <a:r>
              <a:rPr lang="en-US" dirty="0" smtClean="0"/>
              <a:t>Guide priorities and decisions (“what gets measured gets done”)</a:t>
            </a:r>
          </a:p>
          <a:p>
            <a:pPr>
              <a:spcBef>
                <a:spcPts val="1200"/>
              </a:spcBef>
              <a:spcAft>
                <a:spcPts val="1200"/>
              </a:spcAft>
            </a:pPr>
            <a:r>
              <a:rPr lang="en-US" dirty="0" smtClean="0"/>
              <a:t>The “Key” in KPIs is important: </a:t>
            </a:r>
            <a:r>
              <a:rPr lang="en-US" b="1" dirty="0" smtClean="0"/>
              <a:t>limit total KPIs to a number that can realistically be monitored </a:t>
            </a:r>
            <a:endParaRPr lang="en-US" dirty="0" smtClean="0"/>
          </a:p>
          <a:p>
            <a:pPr>
              <a:spcBef>
                <a:spcPts val="1200"/>
              </a:spcBef>
              <a:spcAft>
                <a:spcPts val="600"/>
              </a:spcAft>
            </a:pPr>
            <a:r>
              <a:rPr lang="en-US" b="1" dirty="0" smtClean="0"/>
              <a:t>A set of KPIs isn’t forever: </a:t>
            </a:r>
            <a:r>
              <a:rPr lang="en-US" dirty="0" smtClean="0"/>
              <a:t>metrics should be periodically reassessed for efficacy and organizational alignment</a:t>
            </a:r>
            <a:endParaRPr lang="en-US" sz="2200" dirty="0"/>
          </a:p>
        </p:txBody>
      </p:sp>
      <p:sp>
        <p:nvSpPr>
          <p:cNvPr id="2" name="Title 1"/>
          <p:cNvSpPr>
            <a:spLocks noGrp="1"/>
          </p:cNvSpPr>
          <p:nvPr>
            <p:ph type="title"/>
          </p:nvPr>
        </p:nvSpPr>
        <p:spPr/>
        <p:txBody>
          <a:bodyPr/>
          <a:lstStyle/>
          <a:p>
            <a:r>
              <a:rPr lang="en-US" dirty="0" smtClean="0"/>
              <a:t>What should we measure?</a:t>
            </a:r>
            <a:endParaRPr lang="en-US" dirty="0"/>
          </a:p>
        </p:txBody>
      </p:sp>
    </p:spTree>
    <p:extLst>
      <p:ext uri="{BB962C8B-B14F-4D97-AF65-F5344CB8AC3E}">
        <p14:creationId xmlns:p14="http://schemas.microsoft.com/office/powerpoint/2010/main" val="235209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we measure?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2529521"/>
              </p:ext>
            </p:extLst>
          </p:nvPr>
        </p:nvGraphicFramePr>
        <p:xfrm>
          <a:off x="228600" y="1981200"/>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990600" y="1181100"/>
            <a:ext cx="7239000" cy="533400"/>
          </a:xfrm>
          <a:prstGeom prst="roundRect">
            <a:avLst/>
          </a:prstGeom>
          <a:solidFill>
            <a:schemeClr val="bg1">
              <a:lumMod val="95000"/>
            </a:schemeClr>
          </a:solidFill>
          <a:ln>
            <a:solidFill>
              <a:schemeClr val="accent2">
                <a:shade val="80000"/>
                <a:hueOff val="0"/>
                <a:satOff val="0"/>
                <a:lumOff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lumMod val="50000"/>
                  </a:schemeClr>
                </a:solidFill>
              </a:rPr>
              <a:t>KPIs can be defined across all areas of your Camp</a:t>
            </a:r>
            <a:endParaRPr lang="en-US" sz="2200" b="1" dirty="0">
              <a:solidFill>
                <a:schemeClr val="tx1">
                  <a:lumMod val="50000"/>
                </a:schemeClr>
              </a:solidFill>
            </a:endParaRPr>
          </a:p>
        </p:txBody>
      </p:sp>
    </p:spTree>
    <p:extLst>
      <p:ext uri="{BB962C8B-B14F-4D97-AF65-F5344CB8AC3E}">
        <p14:creationId xmlns:p14="http://schemas.microsoft.com/office/powerpoint/2010/main" val="38369851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103B6AB9-5677-4B6C-ABE6-4E23D4EF74A2}"/>
                                            </p:graphicEl>
                                          </p:spTgt>
                                        </p:tgtEl>
                                        <p:attrNameLst>
                                          <p:attrName>style.visibility</p:attrName>
                                        </p:attrNameLst>
                                      </p:cBhvr>
                                      <p:to>
                                        <p:strVal val="visible"/>
                                      </p:to>
                                    </p:set>
                                    <p:animEffect transition="in" filter="wipe(up)">
                                      <p:cBhvr>
                                        <p:cTn id="7" dur="500"/>
                                        <p:tgtEl>
                                          <p:spTgt spid="6">
                                            <p:graphicEl>
                                              <a:dgm id="{103B6AB9-5677-4B6C-ABE6-4E23D4EF74A2}"/>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graphicEl>
                                              <a:dgm id="{CC0B24EF-C369-4711-8CC8-EC5E12F3A1A1}"/>
                                            </p:graphicEl>
                                          </p:spTgt>
                                        </p:tgtEl>
                                        <p:attrNameLst>
                                          <p:attrName>style.visibility</p:attrName>
                                        </p:attrNameLst>
                                      </p:cBhvr>
                                      <p:to>
                                        <p:strVal val="visible"/>
                                      </p:to>
                                    </p:set>
                                    <p:animEffect transition="in" filter="wipe(up)">
                                      <p:cBhvr>
                                        <p:cTn id="10" dur="500"/>
                                        <p:tgtEl>
                                          <p:spTgt spid="6">
                                            <p:graphicEl>
                                              <a:dgm id="{CC0B24EF-C369-4711-8CC8-EC5E12F3A1A1}"/>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graphicEl>
                                              <a:dgm id="{9DAD1044-1AEC-4C58-9384-0A6B05EA4FAD}"/>
                                            </p:graphicEl>
                                          </p:spTgt>
                                        </p:tgtEl>
                                        <p:attrNameLst>
                                          <p:attrName>style.visibility</p:attrName>
                                        </p:attrNameLst>
                                      </p:cBhvr>
                                      <p:to>
                                        <p:strVal val="visible"/>
                                      </p:to>
                                    </p:set>
                                    <p:animEffect transition="in" filter="wipe(up)">
                                      <p:cBhvr>
                                        <p:cTn id="13" dur="500"/>
                                        <p:tgtEl>
                                          <p:spTgt spid="6">
                                            <p:graphicEl>
                                              <a:dgm id="{9DAD1044-1AEC-4C58-9384-0A6B05EA4FAD}"/>
                                            </p:graphic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graphicEl>
                                              <a:dgm id="{C8368E61-CAF3-4B18-A0AE-CB0CBFF175B4}"/>
                                            </p:graphicEl>
                                          </p:spTgt>
                                        </p:tgtEl>
                                        <p:attrNameLst>
                                          <p:attrName>style.visibility</p:attrName>
                                        </p:attrNameLst>
                                      </p:cBhvr>
                                      <p:to>
                                        <p:strVal val="visible"/>
                                      </p:to>
                                    </p:set>
                                    <p:animEffect transition="in" filter="wipe(up)">
                                      <p:cBhvr>
                                        <p:cTn id="16" dur="500"/>
                                        <p:tgtEl>
                                          <p:spTgt spid="6">
                                            <p:graphicEl>
                                              <a:dgm id="{C8368E61-CAF3-4B18-A0AE-CB0CBFF175B4}"/>
                                            </p:graphic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6">
                                            <p:graphicEl>
                                              <a:dgm id="{C30C0415-1EFE-455E-810F-F731F5184531}"/>
                                            </p:graphicEl>
                                          </p:spTgt>
                                        </p:tgtEl>
                                        <p:attrNameLst>
                                          <p:attrName>style.visibility</p:attrName>
                                        </p:attrNameLst>
                                      </p:cBhvr>
                                      <p:to>
                                        <p:strVal val="visible"/>
                                      </p:to>
                                    </p:set>
                                    <p:animEffect transition="in" filter="wipe(up)">
                                      <p:cBhvr>
                                        <p:cTn id="19" dur="500"/>
                                        <p:tgtEl>
                                          <p:spTgt spid="6">
                                            <p:graphicEl>
                                              <a:dgm id="{C30C0415-1EFE-455E-810F-F731F5184531}"/>
                                            </p:graphic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
                                            <p:graphicEl>
                                              <a:dgm id="{D7239608-36C5-46C2-9F34-E8C9C621AC60}"/>
                                            </p:graphicEl>
                                          </p:spTgt>
                                        </p:tgtEl>
                                        <p:attrNameLst>
                                          <p:attrName>style.visibility</p:attrName>
                                        </p:attrNameLst>
                                      </p:cBhvr>
                                      <p:to>
                                        <p:strVal val="visible"/>
                                      </p:to>
                                    </p:set>
                                    <p:animEffect transition="in" filter="wipe(up)">
                                      <p:cBhvr>
                                        <p:cTn id="22" dur="500"/>
                                        <p:tgtEl>
                                          <p:spTgt spid="6">
                                            <p:graphicEl>
                                              <a:dgm id="{D7239608-36C5-46C2-9F34-E8C9C621AC60}"/>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bg/>
                                          </p:spTgt>
                                        </p:tgtEl>
                                        <p:attrNameLst>
                                          <p:attrName>style.visibility</p:attrName>
                                        </p:attrNameLst>
                                      </p:cBhvr>
                                      <p:to>
                                        <p:strVal val="visible"/>
                                      </p:to>
                                    </p:set>
                                    <p:animEffect transition="in" filter="fade">
                                      <p:cBhvr>
                                        <p:cTn id="25" dur="1000"/>
                                        <p:tgtEl>
                                          <p:spTgt spid="7">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P spid="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412480" cy="639762"/>
          </a:xfrm>
        </p:spPr>
        <p:txBody>
          <a:bodyPr/>
          <a:lstStyle/>
          <a:p>
            <a:pPr>
              <a:spcBef>
                <a:spcPts val="600"/>
              </a:spcBef>
              <a:spcAft>
                <a:spcPts val="600"/>
              </a:spcAft>
            </a:pPr>
            <a:r>
              <a:rPr lang="en-US" smtClean="0"/>
              <a:t>Dashboards should be presented in a user-friendly format:</a:t>
            </a:r>
            <a:endParaRPr lang="en-US" dirty="0" smtClean="0"/>
          </a:p>
        </p:txBody>
      </p:sp>
      <p:sp>
        <p:nvSpPr>
          <p:cNvPr id="3" name="Content Placeholder 2"/>
          <p:cNvSpPr>
            <a:spLocks noGrp="1"/>
          </p:cNvSpPr>
          <p:nvPr>
            <p:ph sz="half" idx="2"/>
          </p:nvPr>
        </p:nvSpPr>
        <p:spPr>
          <a:xfrm>
            <a:off x="457200" y="2286000"/>
            <a:ext cx="8229600" cy="3733800"/>
          </a:xfrm>
        </p:spPr>
        <p:txBody>
          <a:bodyPr/>
          <a:lstStyle/>
          <a:p>
            <a:pPr marL="177800" lvl="1" indent="-177800">
              <a:spcBef>
                <a:spcPts val="1200"/>
              </a:spcBef>
              <a:spcAft>
                <a:spcPts val="1200"/>
              </a:spcAft>
              <a:buFont typeface="Arial"/>
              <a:buChar char="•"/>
            </a:pPr>
            <a:r>
              <a:rPr lang="en-US" sz="2200" dirty="0" smtClean="0"/>
              <a:t>Create a </a:t>
            </a:r>
            <a:r>
              <a:rPr lang="en-US" sz="2200" b="1" dirty="0" smtClean="0"/>
              <a:t>“snapshot” </a:t>
            </a:r>
            <a:r>
              <a:rPr lang="en-US" sz="2200" dirty="0" smtClean="0"/>
              <a:t>of organization performance</a:t>
            </a:r>
          </a:p>
          <a:p>
            <a:pPr marL="177800" lvl="1" indent="-177800">
              <a:spcBef>
                <a:spcPts val="1200"/>
              </a:spcBef>
              <a:spcAft>
                <a:spcPts val="1200"/>
              </a:spcAft>
              <a:buFont typeface="Arial"/>
              <a:buChar char="•"/>
            </a:pPr>
            <a:r>
              <a:rPr lang="en-US" sz="2200" dirty="0" smtClean="0"/>
              <a:t>Display </a:t>
            </a:r>
            <a:r>
              <a:rPr lang="en-US" sz="2200" b="1" dirty="0" smtClean="0"/>
              <a:t>current status and trends</a:t>
            </a:r>
          </a:p>
          <a:p>
            <a:pPr marL="177800" lvl="1" indent="-177800">
              <a:spcBef>
                <a:spcPts val="1200"/>
              </a:spcBef>
              <a:spcAft>
                <a:spcPts val="1200"/>
              </a:spcAft>
              <a:buFont typeface="Arial"/>
              <a:buChar char="•"/>
            </a:pPr>
            <a:r>
              <a:rPr lang="en-US" sz="2200" dirty="0" smtClean="0"/>
              <a:t>Clearly show </a:t>
            </a:r>
            <a:r>
              <a:rPr lang="en-US" sz="2200" b="1" dirty="0" smtClean="0"/>
              <a:t>performance against  defined targets</a:t>
            </a:r>
          </a:p>
          <a:p>
            <a:pPr marL="177800" lvl="1" indent="-177800">
              <a:spcBef>
                <a:spcPts val="1200"/>
              </a:spcBef>
              <a:spcAft>
                <a:spcPts val="1200"/>
              </a:spcAft>
              <a:buFont typeface="Arial"/>
              <a:buChar char="•"/>
            </a:pPr>
            <a:r>
              <a:rPr lang="en-US" sz="2200" dirty="0" smtClean="0"/>
              <a:t>Highlight </a:t>
            </a:r>
            <a:r>
              <a:rPr lang="en-US" sz="2200" b="1" dirty="0" smtClean="0"/>
              <a:t>out-of-the-ordinary results</a:t>
            </a:r>
          </a:p>
          <a:p>
            <a:pPr>
              <a:spcBef>
                <a:spcPts val="600"/>
              </a:spcBef>
              <a:spcAft>
                <a:spcPts val="600"/>
              </a:spcAft>
            </a:pPr>
            <a:endParaRPr lang="en-US" dirty="0" smtClean="0"/>
          </a:p>
        </p:txBody>
      </p:sp>
      <p:sp>
        <p:nvSpPr>
          <p:cNvPr id="4" name="Title 3"/>
          <p:cNvSpPr>
            <a:spLocks noGrp="1"/>
          </p:cNvSpPr>
          <p:nvPr>
            <p:ph type="title"/>
          </p:nvPr>
        </p:nvSpPr>
        <p:spPr/>
        <p:txBody>
          <a:bodyPr/>
          <a:lstStyle/>
          <a:p>
            <a:r>
              <a:rPr lang="en-US" smtClean="0"/>
              <a:t>What will your Dashboard look like?</a:t>
            </a:r>
            <a:endParaRPr lang="en-US" dirty="0"/>
          </a:p>
        </p:txBody>
      </p:sp>
    </p:spTree>
    <p:extLst>
      <p:ext uri="{BB962C8B-B14F-4D97-AF65-F5344CB8AC3E}">
        <p14:creationId xmlns:p14="http://schemas.microsoft.com/office/powerpoint/2010/main" val="3664996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Dashboard: Sample 1 </a:t>
            </a:r>
            <a:endParaRPr lang="en-US" dirty="0"/>
          </a:p>
        </p:txBody>
      </p:sp>
      <p:sp>
        <p:nvSpPr>
          <p:cNvPr id="4" name="Slide Number Placeholder 3"/>
          <p:cNvSpPr>
            <a:spLocks noGrp="1"/>
          </p:cNvSpPr>
          <p:nvPr>
            <p:ph type="sldNum" sz="quarter" idx="4"/>
          </p:nvPr>
        </p:nvSpPr>
        <p:spPr/>
        <p:txBody>
          <a:bodyPr/>
          <a:lstStyle/>
          <a:p>
            <a:fld id="{5E74DC34-AA7F-534A-9086-6E85837D99CA}" type="slidenum">
              <a:rPr lang="en-US" smtClean="0"/>
              <a:pPr/>
              <a:t>26</a:t>
            </a:fld>
            <a:endParaRPr lang="en-US" dirty="0"/>
          </a:p>
        </p:txBody>
      </p:sp>
      <p:pic>
        <p:nvPicPr>
          <p:cNvPr id="2053" name="Picture 5"/>
          <p:cNvPicPr>
            <a:picLocks noChangeAspect="1" noChangeArrowheads="1"/>
          </p:cNvPicPr>
          <p:nvPr/>
        </p:nvPicPr>
        <p:blipFill>
          <a:blip r:embed="rId3"/>
          <a:srcRect l="3485" t="22222" r="23920" b="6667"/>
          <a:stretch>
            <a:fillRect/>
          </a:stretch>
        </p:blipFill>
        <p:spPr bwMode="auto">
          <a:xfrm>
            <a:off x="304800" y="1216152"/>
            <a:ext cx="8458200" cy="5413248"/>
          </a:xfrm>
          <a:prstGeom prst="rect">
            <a:avLst/>
          </a:prstGeom>
          <a:noFill/>
          <a:ln w="9525">
            <a:noFill/>
            <a:miter lim="800000"/>
            <a:headEnd/>
            <a:tailEnd/>
          </a:ln>
        </p:spPr>
      </p:pic>
    </p:spTree>
    <p:extLst>
      <p:ext uri="{BB962C8B-B14F-4D97-AF65-F5344CB8AC3E}">
        <p14:creationId xmlns:p14="http://schemas.microsoft.com/office/powerpoint/2010/main" val="1569450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Performance Dashboard: Sample 2</a:t>
            </a:r>
            <a:endParaRPr lang="en-US" dirty="0"/>
          </a:p>
        </p:txBody>
      </p:sp>
      <p:pic>
        <p:nvPicPr>
          <p:cNvPr id="3076" name="Picture 4"/>
          <p:cNvPicPr>
            <a:picLocks noChangeAspect="1" noChangeArrowheads="1"/>
          </p:cNvPicPr>
          <p:nvPr/>
        </p:nvPicPr>
        <p:blipFill>
          <a:blip r:embed="rId3"/>
          <a:srcRect l="6969" t="23111" r="32632" b="21778"/>
          <a:stretch>
            <a:fillRect/>
          </a:stretch>
        </p:blipFill>
        <p:spPr bwMode="auto">
          <a:xfrm>
            <a:off x="304800" y="1447800"/>
            <a:ext cx="8463116" cy="5045319"/>
          </a:xfrm>
          <a:prstGeom prst="rect">
            <a:avLst/>
          </a:prstGeom>
          <a:noFill/>
          <a:ln w="9525">
            <a:noFill/>
            <a:miter lim="800000"/>
            <a:headEnd/>
            <a:tailEnd/>
          </a:ln>
        </p:spPr>
      </p:pic>
    </p:spTree>
    <p:extLst>
      <p:ext uri="{BB962C8B-B14F-4D97-AF65-F5344CB8AC3E}">
        <p14:creationId xmlns:p14="http://schemas.microsoft.com/office/powerpoint/2010/main" val="2166646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54457"/>
            <a:ext cx="8991600" cy="7108343"/>
          </a:xfrm>
          <a:prstGeom prst="rect">
            <a:avLst/>
          </a:prstGeom>
        </p:spPr>
      </p:pic>
    </p:spTree>
    <p:extLst>
      <p:ext uri="{BB962C8B-B14F-4D97-AF65-F5344CB8AC3E}">
        <p14:creationId xmlns:p14="http://schemas.microsoft.com/office/powerpoint/2010/main" val="2471707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0"/>
            <a:ext cx="8937192" cy="6705600"/>
          </a:xfrm>
          <a:prstGeom prst="rect">
            <a:avLst/>
          </a:prstGeom>
        </p:spPr>
      </p:pic>
    </p:spTree>
    <p:extLst>
      <p:ext uri="{BB962C8B-B14F-4D97-AF65-F5344CB8AC3E}">
        <p14:creationId xmlns:p14="http://schemas.microsoft.com/office/powerpoint/2010/main" val="2849537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637130"/>
          </a:xfrm>
          <a:prstGeom prst="rect">
            <a:avLst/>
          </a:prstGeom>
        </p:spPr>
      </p:pic>
      <p:pic>
        <p:nvPicPr>
          <p:cNvPr id="11" name="Picture 10"/>
          <p:cNvPicPr>
            <a:picLocks noChangeAspect="1"/>
          </p:cNvPicPr>
          <p:nvPr/>
        </p:nvPicPr>
        <p:blipFill>
          <a:blip r:embed="rId4"/>
          <a:stretch>
            <a:fillRect/>
          </a:stretch>
        </p:blipFill>
        <p:spPr>
          <a:xfrm>
            <a:off x="-1" y="6509031"/>
            <a:ext cx="1838759" cy="355600"/>
          </a:xfrm>
          <a:prstGeom prst="rect">
            <a:avLst/>
          </a:prstGeom>
        </p:spPr>
      </p:pic>
      <p:pic>
        <p:nvPicPr>
          <p:cNvPr id="12" name="Picture 11"/>
          <p:cNvPicPr>
            <a:picLocks noChangeAspect="1"/>
          </p:cNvPicPr>
          <p:nvPr/>
        </p:nvPicPr>
        <p:blipFill>
          <a:blip r:embed="rId5"/>
          <a:stretch>
            <a:fillRect/>
          </a:stretch>
        </p:blipFill>
        <p:spPr>
          <a:xfrm>
            <a:off x="1827154" y="6513443"/>
            <a:ext cx="1903332" cy="355600"/>
          </a:xfrm>
          <a:prstGeom prst="rect">
            <a:avLst/>
          </a:prstGeom>
        </p:spPr>
      </p:pic>
      <p:pic>
        <p:nvPicPr>
          <p:cNvPr id="13" name="Picture 12"/>
          <p:cNvPicPr>
            <a:picLocks noChangeAspect="1"/>
          </p:cNvPicPr>
          <p:nvPr/>
        </p:nvPicPr>
        <p:blipFill>
          <a:blip r:embed="rId6"/>
          <a:stretch>
            <a:fillRect/>
          </a:stretch>
        </p:blipFill>
        <p:spPr>
          <a:xfrm>
            <a:off x="3719999" y="6509853"/>
            <a:ext cx="1903332" cy="355600"/>
          </a:xfrm>
          <a:prstGeom prst="rect">
            <a:avLst/>
          </a:prstGeom>
        </p:spPr>
      </p:pic>
      <p:pic>
        <p:nvPicPr>
          <p:cNvPr id="14" name="Picture 13"/>
          <p:cNvPicPr>
            <a:picLocks noChangeAspect="1"/>
          </p:cNvPicPr>
          <p:nvPr/>
        </p:nvPicPr>
        <p:blipFill>
          <a:blip r:embed="rId7"/>
          <a:stretch>
            <a:fillRect/>
          </a:stretch>
        </p:blipFill>
        <p:spPr>
          <a:xfrm>
            <a:off x="5617817" y="6513442"/>
            <a:ext cx="1903332" cy="355600"/>
          </a:xfrm>
          <a:prstGeom prst="rect">
            <a:avLst/>
          </a:prstGeom>
        </p:spPr>
      </p:pic>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16743" y="6513443"/>
            <a:ext cx="1638300" cy="355600"/>
          </a:xfrm>
          <a:prstGeom prst="rect">
            <a:avLst/>
          </a:prstGeom>
        </p:spPr>
      </p:pic>
      <p:pic>
        <p:nvPicPr>
          <p:cNvPr id="23" name="Picture 22"/>
          <p:cNvPicPr>
            <a:picLocks noChangeAspect="1"/>
          </p:cNvPicPr>
          <p:nvPr/>
        </p:nvPicPr>
        <p:blipFill>
          <a:blip r:embed="rId9">
            <a:alphaModFix amt="50000"/>
          </a:blip>
          <a:stretch>
            <a:fillRect/>
          </a:stretch>
        </p:blipFill>
        <p:spPr>
          <a:xfrm>
            <a:off x="3267641" y="-288212"/>
            <a:ext cx="6416398" cy="7052877"/>
          </a:xfrm>
          <a:prstGeom prst="rect">
            <a:avLst/>
          </a:prstGeom>
          <a:noFill/>
        </p:spPr>
      </p:pic>
      <p:pic>
        <p:nvPicPr>
          <p:cNvPr id="25" name="Picture 24"/>
          <p:cNvPicPr>
            <a:picLocks noChangeAspect="1"/>
          </p:cNvPicPr>
          <p:nvPr/>
        </p:nvPicPr>
        <p:blipFill>
          <a:blip r:embed="rId10"/>
          <a:stretch>
            <a:fillRect/>
          </a:stretch>
        </p:blipFill>
        <p:spPr>
          <a:xfrm>
            <a:off x="5619689" y="6275702"/>
            <a:ext cx="3147955" cy="146417"/>
          </a:xfrm>
          <a:prstGeom prst="rect">
            <a:avLst/>
          </a:prstGeom>
        </p:spPr>
      </p:pic>
      <p:sp>
        <p:nvSpPr>
          <p:cNvPr id="29" name="Subtitle 2"/>
          <p:cNvSpPr>
            <a:spLocks noGrp="1"/>
          </p:cNvSpPr>
          <p:nvPr>
            <p:ph type="subTitle" idx="1"/>
          </p:nvPr>
        </p:nvSpPr>
        <p:spPr>
          <a:xfrm>
            <a:off x="1752600" y="1953901"/>
            <a:ext cx="6781800" cy="4142099"/>
          </a:xfrm>
        </p:spPr>
        <p:txBody>
          <a:bodyPr>
            <a:noAutofit/>
          </a:bodyPr>
          <a:lstStyle/>
          <a:p>
            <a:pPr algn="l">
              <a:lnSpc>
                <a:spcPct val="130000"/>
              </a:lnSpc>
            </a:pPr>
            <a:r>
              <a:rPr lang="en-US" sz="1900" b="1" dirty="0" smtClean="0">
                <a:solidFill>
                  <a:schemeClr val="accent2">
                    <a:lumMod val="75000"/>
                  </a:schemeClr>
                </a:solidFill>
                <a:latin typeface="Helvetica 65 Medium"/>
                <a:cs typeface="Aharoni" pitchFamily="2" charset="-79"/>
              </a:rPr>
              <a:t>Part 1: Understanding Financial Statements and Reports</a:t>
            </a:r>
          </a:p>
          <a:p>
            <a:pPr algn="l">
              <a:lnSpc>
                <a:spcPct val="130000"/>
              </a:lnSpc>
            </a:pPr>
            <a:r>
              <a:rPr lang="en-US" sz="1400" b="1" dirty="0" smtClean="0">
                <a:solidFill>
                  <a:schemeClr val="accent2">
                    <a:lumMod val="75000"/>
                  </a:schemeClr>
                </a:solidFill>
                <a:latin typeface="Helvetica 65 Medium"/>
                <a:cs typeface="Aharoni" pitchFamily="2" charset="-79"/>
              </a:rPr>
              <a:t>March 20, 2018</a:t>
            </a:r>
            <a:endParaRPr lang="en-US" sz="1400" b="1" dirty="0">
              <a:solidFill>
                <a:schemeClr val="accent2">
                  <a:lumMod val="75000"/>
                </a:schemeClr>
              </a:solidFill>
              <a:latin typeface="Helvetica 65 Medium"/>
              <a:cs typeface="Aharoni" pitchFamily="2" charset="-79"/>
            </a:endParaRPr>
          </a:p>
          <a:p>
            <a:pPr algn="l">
              <a:lnSpc>
                <a:spcPct val="130000"/>
              </a:lnSpc>
            </a:pPr>
            <a:endParaRPr lang="en-US" sz="2000" b="1" dirty="0" smtClean="0">
              <a:solidFill>
                <a:schemeClr val="accent2">
                  <a:lumMod val="75000"/>
                </a:schemeClr>
              </a:solidFill>
              <a:latin typeface="Helvetica 65 Medium"/>
              <a:cs typeface="Aharoni" pitchFamily="2" charset="-79"/>
            </a:endParaRPr>
          </a:p>
          <a:p>
            <a:pPr algn="l">
              <a:lnSpc>
                <a:spcPct val="130000"/>
              </a:lnSpc>
              <a:spcBef>
                <a:spcPts val="0"/>
              </a:spcBef>
            </a:pPr>
            <a:r>
              <a:rPr lang="en-US" sz="1400" b="1" dirty="0" smtClean="0">
                <a:solidFill>
                  <a:schemeClr val="accent2">
                    <a:lumMod val="75000"/>
                  </a:schemeClr>
                </a:solidFill>
                <a:latin typeface="Helvetica 65 Medium"/>
                <a:cs typeface="Aharoni" pitchFamily="2" charset="-79"/>
              </a:rPr>
              <a:t>Tara Acker</a:t>
            </a:r>
          </a:p>
          <a:p>
            <a:pPr algn="l">
              <a:lnSpc>
                <a:spcPct val="130000"/>
              </a:lnSpc>
              <a:spcBef>
                <a:spcPts val="0"/>
              </a:spcBef>
            </a:pPr>
            <a:r>
              <a:rPr lang="en-US" sz="1400" b="1" dirty="0" smtClean="0">
                <a:solidFill>
                  <a:schemeClr val="accent2">
                    <a:lumMod val="75000"/>
                  </a:schemeClr>
                </a:solidFill>
                <a:latin typeface="Helvetica 65 Medium"/>
                <a:cs typeface="Aharoni" pitchFamily="2" charset="-79"/>
              </a:rPr>
              <a:t>Mentor</a:t>
            </a:r>
          </a:p>
          <a:p>
            <a:pPr algn="l">
              <a:lnSpc>
                <a:spcPct val="130000"/>
              </a:lnSpc>
              <a:spcBef>
                <a:spcPts val="0"/>
              </a:spcBef>
            </a:pPr>
            <a:r>
              <a:rPr lang="en-US" sz="1400" b="1" dirty="0" smtClean="0">
                <a:solidFill>
                  <a:srgbClr val="090809"/>
                </a:solidFill>
                <a:latin typeface="Helvetica 65 Medium"/>
                <a:cs typeface="Aharoni" pitchFamily="2" charset="-79"/>
                <a:hlinkClick r:id="rId11"/>
              </a:rPr>
              <a:t>tacker@hgf.org</a:t>
            </a:r>
            <a:endParaRPr lang="en-US" sz="1400" b="1" dirty="0" smtClean="0">
              <a:solidFill>
                <a:srgbClr val="090809"/>
              </a:solidFill>
              <a:latin typeface="Helvetica 65 Medium"/>
              <a:cs typeface="Aharoni" pitchFamily="2" charset="-79"/>
            </a:endParaRPr>
          </a:p>
          <a:p>
            <a:pPr algn="l">
              <a:lnSpc>
                <a:spcPct val="130000"/>
              </a:lnSpc>
              <a:spcBef>
                <a:spcPts val="0"/>
              </a:spcBef>
            </a:pPr>
            <a:endParaRPr lang="en-US" sz="1400" b="1" dirty="0" smtClean="0">
              <a:solidFill>
                <a:srgbClr val="090809"/>
              </a:solidFill>
              <a:latin typeface="Helvetica 65 Medium"/>
              <a:cs typeface="Aharoni" pitchFamily="2" charset="-79"/>
            </a:endParaRPr>
          </a:p>
          <a:p>
            <a:pPr algn="l">
              <a:lnSpc>
                <a:spcPct val="130000"/>
              </a:lnSpc>
            </a:pPr>
            <a:endParaRPr lang="en-US" sz="2000" b="1" dirty="0" smtClean="0">
              <a:solidFill>
                <a:srgbClr val="090809"/>
              </a:solidFill>
              <a:latin typeface="Helvetica 65 Medium"/>
              <a:cs typeface="Aharoni" pitchFamily="2" charset="-79"/>
            </a:endParaRPr>
          </a:p>
        </p:txBody>
      </p:sp>
      <p:pic>
        <p:nvPicPr>
          <p:cNvPr id="2" name="Picture 1"/>
          <p:cNvPicPr>
            <a:picLocks noChangeAspect="1"/>
          </p:cNvPicPr>
          <p:nvPr/>
        </p:nvPicPr>
        <p:blipFill>
          <a:blip r:embed="rId12"/>
          <a:stretch>
            <a:fillRect/>
          </a:stretch>
        </p:blipFill>
        <p:spPr>
          <a:xfrm>
            <a:off x="-1" y="1272789"/>
            <a:ext cx="4800601" cy="681112"/>
          </a:xfrm>
          <a:prstGeom prst="rect">
            <a:avLst/>
          </a:prstGeom>
        </p:spPr>
      </p:pic>
      <p:sp>
        <p:nvSpPr>
          <p:cNvPr id="31" name="Subtitle 2"/>
          <p:cNvSpPr txBox="1">
            <a:spLocks/>
          </p:cNvSpPr>
          <p:nvPr/>
        </p:nvSpPr>
        <p:spPr>
          <a:xfrm>
            <a:off x="228600" y="1369869"/>
            <a:ext cx="4572000" cy="559649"/>
          </a:xfrm>
          <a:prstGeom prst="rect">
            <a:avLst/>
          </a:prstGeom>
        </p:spPr>
        <p:txBody>
          <a:bodyPr vert="horz" lIns="91440" tIns="45720" rIns="91440" bIns="45720" rtlCol="0">
            <a:normAutofit fontScale="4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3800" b="1" spc="300" dirty="0" smtClean="0">
                <a:solidFill>
                  <a:schemeClr val="bg2"/>
                </a:solidFill>
                <a:latin typeface="Gill Sans MT"/>
                <a:cs typeface="Gill Sans MT"/>
              </a:rPr>
              <a:t>Financial Literacy Webinar Series</a:t>
            </a:r>
          </a:p>
          <a:p>
            <a:pPr algn="l"/>
            <a:endParaRPr lang="en-US" sz="1400" spc="300" dirty="0">
              <a:solidFill>
                <a:schemeClr val="bg2"/>
              </a:solidFill>
              <a:latin typeface="Arial"/>
              <a:cs typeface="Arial"/>
            </a:endParaRPr>
          </a:p>
        </p:txBody>
      </p:sp>
      <p:pic>
        <p:nvPicPr>
          <p:cNvPr id="24" name="Picture 2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902773" y="304800"/>
            <a:ext cx="3864871" cy="1204523"/>
          </a:xfrm>
          <a:prstGeom prst="rect">
            <a:avLst/>
          </a:prstGeom>
        </p:spPr>
      </p:pic>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05200" y="2630802"/>
            <a:ext cx="4506937" cy="2550798"/>
          </a:xfrm>
          <a:prstGeom prst="rect">
            <a:avLst/>
          </a:prstGeom>
        </p:spPr>
      </p:pic>
    </p:spTree>
    <p:extLst>
      <p:ext uri="{BB962C8B-B14F-4D97-AF65-F5344CB8AC3E}">
        <p14:creationId xmlns:p14="http://schemas.microsoft.com/office/powerpoint/2010/main" val="2129149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143364" name="AutoShape 4" descr="Image result for Elephant Rider Pa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366" name="AutoShape 6" descr="Image result for Elephant Rider Pa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7" name="Diagram 6"/>
          <p:cNvGraphicFramePr/>
          <p:nvPr/>
        </p:nvGraphicFramePr>
        <p:xfrm>
          <a:off x="460375" y="1676400"/>
          <a:ext cx="8378825"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8877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D29A2983-12F5-4DD1-BB65-2D8AD2FE89D1}"/>
                                            </p:graphicEl>
                                          </p:spTgt>
                                        </p:tgtEl>
                                        <p:attrNameLst>
                                          <p:attrName>style.visibility</p:attrName>
                                        </p:attrNameLst>
                                      </p:cBhvr>
                                      <p:to>
                                        <p:strVal val="visible"/>
                                      </p:to>
                                    </p:set>
                                    <p:animEffect transition="in" filter="wipe(down)">
                                      <p:cBhvr>
                                        <p:cTn id="7" dur="500"/>
                                        <p:tgtEl>
                                          <p:spTgt spid="7">
                                            <p:graphicEl>
                                              <a:dgm id="{D29A2983-12F5-4DD1-BB65-2D8AD2FE89D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A67D71D6-04B0-4140-914A-CE0A5340E43D}"/>
                                            </p:graphicEl>
                                          </p:spTgt>
                                        </p:tgtEl>
                                        <p:attrNameLst>
                                          <p:attrName>style.visibility</p:attrName>
                                        </p:attrNameLst>
                                      </p:cBhvr>
                                      <p:to>
                                        <p:strVal val="visible"/>
                                      </p:to>
                                    </p:set>
                                    <p:animEffect transition="in" filter="wipe(down)">
                                      <p:cBhvr>
                                        <p:cTn id="12" dur="500"/>
                                        <p:tgtEl>
                                          <p:spTgt spid="7">
                                            <p:graphicEl>
                                              <a:dgm id="{A67D71D6-04B0-4140-914A-CE0A5340E43D}"/>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graphicEl>
                                              <a:dgm id="{B3BCF9DB-F345-4E9A-AB4C-E83796ADCD66}"/>
                                            </p:graphicEl>
                                          </p:spTgt>
                                        </p:tgtEl>
                                        <p:attrNameLst>
                                          <p:attrName>style.visibility</p:attrName>
                                        </p:attrNameLst>
                                      </p:cBhvr>
                                      <p:to>
                                        <p:strVal val="visible"/>
                                      </p:to>
                                    </p:set>
                                    <p:animEffect transition="in" filter="wipe(down)">
                                      <p:cBhvr>
                                        <p:cTn id="15" dur="500"/>
                                        <p:tgtEl>
                                          <p:spTgt spid="7">
                                            <p:graphicEl>
                                              <a:dgm id="{B3BCF9DB-F345-4E9A-AB4C-E83796ADCD6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graphicEl>
                                              <a:dgm id="{3ED27A3A-D2CF-4F10-BE0C-DFB050EAA41A}"/>
                                            </p:graphicEl>
                                          </p:spTgt>
                                        </p:tgtEl>
                                        <p:attrNameLst>
                                          <p:attrName>style.visibility</p:attrName>
                                        </p:attrNameLst>
                                      </p:cBhvr>
                                      <p:to>
                                        <p:strVal val="visible"/>
                                      </p:to>
                                    </p:set>
                                    <p:animEffect transition="in" filter="wipe(down)">
                                      <p:cBhvr>
                                        <p:cTn id="20" dur="500"/>
                                        <p:tgtEl>
                                          <p:spTgt spid="7">
                                            <p:graphicEl>
                                              <a:dgm id="{3ED27A3A-D2CF-4F10-BE0C-DFB050EAA41A}"/>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graphicEl>
                                              <a:dgm id="{FE098252-A9E6-4FFC-B152-C3EF9EE149B8}"/>
                                            </p:graphicEl>
                                          </p:spTgt>
                                        </p:tgtEl>
                                        <p:attrNameLst>
                                          <p:attrName>style.visibility</p:attrName>
                                        </p:attrNameLst>
                                      </p:cBhvr>
                                      <p:to>
                                        <p:strVal val="visible"/>
                                      </p:to>
                                    </p:set>
                                    <p:animEffect transition="in" filter="wipe(down)">
                                      <p:cBhvr>
                                        <p:cTn id="23" dur="500"/>
                                        <p:tgtEl>
                                          <p:spTgt spid="7">
                                            <p:graphicEl>
                                              <a:dgm id="{FE098252-A9E6-4FFC-B152-C3EF9EE149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r>
            <a:br>
              <a:rPr lang="en-US" dirty="0" smtClean="0"/>
            </a:br>
            <a:r>
              <a:rPr lang="en-US" b="0" dirty="0" smtClean="0"/>
              <a:t>Questions?</a:t>
            </a:r>
            <a:endParaRPr lang="en-US" b="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36896" y="3407392"/>
            <a:ext cx="7883856" cy="103154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2"/>
          </p:nvPr>
        </p:nvSpPr>
        <p:spPr>
          <a:xfrm>
            <a:off x="457200" y="1371600"/>
            <a:ext cx="8229600" cy="4495800"/>
          </a:xfrm>
        </p:spPr>
        <p:txBody>
          <a:bodyPr/>
          <a:lstStyle/>
          <a:p>
            <a:pPr>
              <a:spcBef>
                <a:spcPts val="800"/>
              </a:spcBef>
              <a:spcAft>
                <a:spcPts val="800"/>
              </a:spcAft>
            </a:pPr>
            <a:r>
              <a:rPr lang="en-US" sz="1800" dirty="0" smtClean="0"/>
              <a:t>Established in 1999 to serve not-for-profit organizations around the country</a:t>
            </a:r>
          </a:p>
          <a:p>
            <a:pPr>
              <a:spcBef>
                <a:spcPts val="800"/>
              </a:spcBef>
              <a:spcAft>
                <a:spcPts val="800"/>
              </a:spcAft>
            </a:pPr>
            <a:r>
              <a:rPr lang="en-US" sz="1800" dirty="0" smtClean="0"/>
              <a:t>Provides customized financial management, accounting, software, organizational development, human resources, and other consulting services</a:t>
            </a:r>
          </a:p>
          <a:p>
            <a:pPr>
              <a:spcBef>
                <a:spcPts val="800"/>
              </a:spcBef>
              <a:spcAft>
                <a:spcPts val="800"/>
              </a:spcAft>
            </a:pPr>
            <a:r>
              <a:rPr lang="en-US" sz="1800" dirty="0" smtClean="0"/>
              <a:t>Works directly with organizations or through funder-supported management and technical assistance programs</a:t>
            </a:r>
            <a:endParaRPr lang="en-US" sz="1800" dirty="0"/>
          </a:p>
        </p:txBody>
      </p:sp>
      <p:sp>
        <p:nvSpPr>
          <p:cNvPr id="5" name="Title 4"/>
          <p:cNvSpPr>
            <a:spLocks noGrp="1"/>
          </p:cNvSpPr>
          <p:nvPr>
            <p:ph type="title"/>
          </p:nvPr>
        </p:nvSpPr>
        <p:spPr/>
        <p:txBody>
          <a:bodyPr/>
          <a:lstStyle/>
          <a:p>
            <a:r>
              <a:rPr lang="en-US" dirty="0" smtClean="0"/>
              <a:t>Fiscal Management Associates, LLC </a:t>
            </a:r>
            <a:endParaRPr lang="en-US" dirty="0"/>
          </a:p>
        </p:txBody>
      </p:sp>
      <p:sp>
        <p:nvSpPr>
          <p:cNvPr id="10" name="Rectangle 5"/>
          <p:cNvSpPr>
            <a:spLocks noChangeArrowheads="1"/>
          </p:cNvSpPr>
          <p:nvPr/>
        </p:nvSpPr>
        <p:spPr bwMode="auto">
          <a:xfrm>
            <a:off x="636896" y="3581400"/>
            <a:ext cx="7848600" cy="685800"/>
          </a:xfrm>
          <a:prstGeom prst="rect">
            <a:avLst/>
          </a:prstGeom>
          <a:noFill/>
          <a:ln w="9525">
            <a:noFill/>
            <a:miter lim="800000"/>
            <a:headEnd/>
            <a:tailEnd/>
          </a:ln>
        </p:spPr>
        <p:txBody>
          <a:bodyPr/>
          <a:lstStyle/>
          <a:p>
            <a:pPr algn="ctr">
              <a:lnSpc>
                <a:spcPts val="2400"/>
              </a:lnSpc>
              <a:spcBef>
                <a:spcPts val="600"/>
              </a:spcBef>
              <a:spcAft>
                <a:spcPts val="600"/>
              </a:spcAft>
              <a:buClr>
                <a:schemeClr val="tx1"/>
              </a:buClr>
              <a:buFont typeface="Courier New" pitchFamily="49" charset="0"/>
              <a:buNone/>
            </a:pPr>
            <a:r>
              <a:rPr lang="en-US" b="1" i="1" dirty="0" smtClean="0">
                <a:solidFill>
                  <a:schemeClr val="accent1"/>
                </a:solidFill>
              </a:rPr>
              <a:t>FMA's </a:t>
            </a:r>
            <a:r>
              <a:rPr lang="en-US" b="1" i="1" dirty="0">
                <a:solidFill>
                  <a:schemeClr val="accent1"/>
                </a:solidFill>
              </a:rPr>
              <a:t>mission is to empower not-for-profit organizations with the </a:t>
            </a:r>
            <a:r>
              <a:rPr lang="en-US" b="1" i="1" dirty="0" smtClean="0">
                <a:solidFill>
                  <a:schemeClr val="accent1"/>
                </a:solidFill>
              </a:rPr>
              <a:t>knowledge and </a:t>
            </a:r>
            <a:r>
              <a:rPr lang="en-US" b="1" i="1" dirty="0">
                <a:solidFill>
                  <a:schemeClr val="accent1"/>
                </a:solidFill>
              </a:rPr>
              <a:t>skills to successfully serve their constituents and fulfill their </a:t>
            </a:r>
            <a:r>
              <a:rPr lang="en-US" b="1" i="1" dirty="0" smtClean="0">
                <a:solidFill>
                  <a:schemeClr val="accent1"/>
                </a:solidFill>
              </a:rPr>
              <a:t>missions</a:t>
            </a:r>
            <a:r>
              <a:rPr lang="en-US" b="1" dirty="0" smtClean="0">
                <a:solidFill>
                  <a:schemeClr val="accent1"/>
                </a:solidFill>
              </a:rPr>
              <a:t> </a:t>
            </a:r>
            <a:r>
              <a:rPr lang="en-US" b="1" dirty="0"/>
              <a:t/>
            </a:r>
            <a:br>
              <a:rPr lang="en-US" b="1" dirty="0"/>
            </a:br>
            <a:r>
              <a:rPr lang="en-US" sz="2000" b="1" dirty="0"/>
              <a:t/>
            </a:r>
            <a:br>
              <a:rPr lang="en-US" sz="2000" b="1" dirty="0"/>
            </a:br>
            <a:endParaRPr lang="en-US" sz="1300" b="1" dirty="0"/>
          </a:p>
          <a:p>
            <a:pPr marL="342900" indent="-342900" algn="ctr">
              <a:lnSpc>
                <a:spcPct val="30000"/>
              </a:lnSpc>
              <a:spcBef>
                <a:spcPts val="600"/>
              </a:spcBef>
              <a:spcAft>
                <a:spcPts val="600"/>
              </a:spcAft>
              <a:buClr>
                <a:schemeClr val="tx1"/>
              </a:buClr>
              <a:buFont typeface="Courier New" pitchFamily="49" charset="0"/>
              <a:buNone/>
            </a:pPr>
            <a:endParaRPr lang="en-US" sz="1300" b="1" dirty="0"/>
          </a:p>
          <a:p>
            <a:pPr marL="342900" indent="-342900">
              <a:lnSpc>
                <a:spcPct val="80000"/>
              </a:lnSpc>
              <a:spcBef>
                <a:spcPct val="20000"/>
              </a:spcBef>
              <a:spcAft>
                <a:spcPct val="20000"/>
              </a:spcAft>
              <a:buClr>
                <a:schemeClr val="tx1"/>
              </a:buClr>
              <a:buFont typeface="Courier New" pitchFamily="49" charset="0"/>
              <a:buNone/>
            </a:pPr>
            <a:endParaRPr lang="en-US" sz="1300" b="1" u="sng" dirty="0">
              <a:solidFill>
                <a:srgbClr val="3333CC"/>
              </a:solidFill>
            </a:endParaRPr>
          </a:p>
        </p:txBody>
      </p:sp>
      <p:pic>
        <p:nvPicPr>
          <p:cNvPr id="9" name="Picture 8" descr="twitter32.png">
            <a:hlinkClick r:id="rId3"/>
          </p:cNvPr>
          <p:cNvPicPr/>
          <p:nvPr/>
        </p:nvPicPr>
        <p:blipFill>
          <a:blip r:embed="rId4"/>
          <a:srcRect/>
          <a:stretch>
            <a:fillRect/>
          </a:stretch>
        </p:blipFill>
        <p:spPr bwMode="auto">
          <a:xfrm>
            <a:off x="4920016" y="4865348"/>
            <a:ext cx="454223" cy="454223"/>
          </a:xfrm>
          <a:prstGeom prst="rect">
            <a:avLst/>
          </a:prstGeom>
          <a:noFill/>
          <a:ln w="9525">
            <a:noFill/>
            <a:miter lim="800000"/>
            <a:headEnd/>
            <a:tailEnd/>
          </a:ln>
        </p:spPr>
      </p:pic>
      <p:pic>
        <p:nvPicPr>
          <p:cNvPr id="13" name="Picture 12" descr="linkedin32.png">
            <a:hlinkClick r:id="rId5"/>
          </p:cNvPr>
          <p:cNvPicPr/>
          <p:nvPr/>
        </p:nvPicPr>
        <p:blipFill>
          <a:blip r:embed="rId6"/>
          <a:srcRect/>
          <a:stretch>
            <a:fillRect/>
          </a:stretch>
        </p:blipFill>
        <p:spPr bwMode="auto">
          <a:xfrm>
            <a:off x="4920016" y="6143758"/>
            <a:ext cx="454223" cy="454223"/>
          </a:xfrm>
          <a:prstGeom prst="rect">
            <a:avLst/>
          </a:prstGeom>
          <a:noFill/>
          <a:ln w="9525">
            <a:noFill/>
            <a:miter lim="800000"/>
            <a:headEnd/>
            <a:tailEnd/>
          </a:ln>
        </p:spPr>
      </p:pic>
      <p:pic>
        <p:nvPicPr>
          <p:cNvPr id="14" name="Picture 13" descr="cid:image003.png@01CD6E58.FADC9570">
            <a:hlinkClick r:id="rId7"/>
          </p:cNvPr>
          <p:cNvPicPr/>
          <p:nvPr/>
        </p:nvPicPr>
        <p:blipFill>
          <a:blip r:embed="rId8"/>
          <a:srcRect/>
          <a:stretch>
            <a:fillRect/>
          </a:stretch>
        </p:blipFill>
        <p:spPr bwMode="auto">
          <a:xfrm>
            <a:off x="4920016" y="5503025"/>
            <a:ext cx="454223" cy="454223"/>
          </a:xfrm>
          <a:prstGeom prst="rect">
            <a:avLst/>
          </a:prstGeom>
          <a:noFill/>
          <a:ln w="9525">
            <a:noFill/>
            <a:miter lim="800000"/>
            <a:headEnd/>
            <a:tailEnd/>
          </a:ln>
        </p:spPr>
      </p:pic>
      <p:sp>
        <p:nvSpPr>
          <p:cNvPr id="18" name="TextBox 17"/>
          <p:cNvSpPr txBox="1"/>
          <p:nvPr/>
        </p:nvSpPr>
        <p:spPr>
          <a:xfrm>
            <a:off x="5403624" y="4892644"/>
            <a:ext cx="3092992" cy="369332"/>
          </a:xfrm>
          <a:prstGeom prst="rect">
            <a:avLst/>
          </a:prstGeom>
          <a:noFill/>
        </p:spPr>
        <p:txBody>
          <a:bodyPr wrap="square" rtlCol="0">
            <a:spAutoFit/>
          </a:bodyPr>
          <a:lstStyle/>
          <a:p>
            <a:r>
              <a:rPr lang="en-US" dirty="0" smtClean="0"/>
              <a:t>@FMA4Nonprofits</a:t>
            </a:r>
            <a:endParaRPr lang="en-US" dirty="0"/>
          </a:p>
        </p:txBody>
      </p:sp>
      <p:sp>
        <p:nvSpPr>
          <p:cNvPr id="19" name="TextBox 18"/>
          <p:cNvSpPr txBox="1"/>
          <p:nvPr/>
        </p:nvSpPr>
        <p:spPr>
          <a:xfrm>
            <a:off x="5403624" y="5542494"/>
            <a:ext cx="4426176" cy="353943"/>
          </a:xfrm>
          <a:prstGeom prst="rect">
            <a:avLst/>
          </a:prstGeom>
          <a:noFill/>
        </p:spPr>
        <p:txBody>
          <a:bodyPr wrap="square" rtlCol="0">
            <a:spAutoFit/>
          </a:bodyPr>
          <a:lstStyle/>
          <a:p>
            <a:r>
              <a:rPr lang="en-US" sz="1700" dirty="0" smtClean="0"/>
              <a:t>/</a:t>
            </a:r>
            <a:r>
              <a:rPr lang="en-US" sz="1700" dirty="0" err="1" smtClean="0"/>
              <a:t>FiscalManagementAssociates</a:t>
            </a:r>
            <a:endParaRPr lang="en-US" sz="1700" dirty="0"/>
          </a:p>
        </p:txBody>
      </p:sp>
      <p:sp>
        <p:nvSpPr>
          <p:cNvPr id="20" name="TextBox 19"/>
          <p:cNvSpPr txBox="1"/>
          <p:nvPr/>
        </p:nvSpPr>
        <p:spPr>
          <a:xfrm>
            <a:off x="5399712" y="6151521"/>
            <a:ext cx="3896688" cy="485839"/>
          </a:xfrm>
          <a:prstGeom prst="rect">
            <a:avLst/>
          </a:prstGeom>
          <a:noFill/>
        </p:spPr>
        <p:txBody>
          <a:bodyPr wrap="square" rtlCol="0">
            <a:spAutoFit/>
          </a:bodyPr>
          <a:lstStyle/>
          <a:p>
            <a:pPr>
              <a:lnSpc>
                <a:spcPct val="75000"/>
              </a:lnSpc>
            </a:pPr>
            <a:r>
              <a:rPr lang="en-US" sz="1600" dirty="0" smtClean="0"/>
              <a:t>l</a:t>
            </a:r>
            <a:r>
              <a:rPr lang="en-US" sz="1700" dirty="0" smtClean="0"/>
              <a:t>inkedin.com/company/fiscal-management-associates-</a:t>
            </a:r>
            <a:r>
              <a:rPr lang="en-US" sz="1700" dirty="0" err="1" smtClean="0"/>
              <a:t>llc</a:t>
            </a:r>
            <a:endParaRPr lang="en-US" sz="1700" dirty="0"/>
          </a:p>
        </p:txBody>
      </p:sp>
      <p:sp>
        <p:nvSpPr>
          <p:cNvPr id="22" name="Rectangle 21"/>
          <p:cNvSpPr/>
          <p:nvPr/>
        </p:nvSpPr>
        <p:spPr>
          <a:xfrm>
            <a:off x="1180372" y="5342439"/>
            <a:ext cx="2248628" cy="400110"/>
          </a:xfrm>
          <a:prstGeom prst="rect">
            <a:avLst/>
          </a:prstGeom>
        </p:spPr>
        <p:txBody>
          <a:bodyPr wrap="none">
            <a:spAutoFit/>
          </a:bodyPr>
          <a:lstStyle/>
          <a:p>
            <a:pPr algn="ctr"/>
            <a:r>
              <a:rPr lang="en-US" sz="2000" b="1" dirty="0" smtClean="0">
                <a:solidFill>
                  <a:srgbClr val="0061B2"/>
                </a:solidFill>
              </a:rPr>
              <a:t>www.fmaonline.net</a:t>
            </a:r>
            <a:endParaRPr lang="en-US" sz="2000" b="1" dirty="0">
              <a:solidFill>
                <a:srgbClr val="0061B2"/>
              </a:solidFill>
            </a:endParaRPr>
          </a:p>
        </p:txBody>
      </p:sp>
      <p:sp>
        <p:nvSpPr>
          <p:cNvPr id="17" name="TextBox 16"/>
          <p:cNvSpPr txBox="1"/>
          <p:nvPr/>
        </p:nvSpPr>
        <p:spPr>
          <a:xfrm>
            <a:off x="381000" y="4723150"/>
            <a:ext cx="4114800" cy="507831"/>
          </a:xfrm>
          <a:prstGeom prst="rect">
            <a:avLst/>
          </a:prstGeom>
          <a:noFill/>
        </p:spPr>
        <p:txBody>
          <a:bodyPr wrap="square" rtlCol="0">
            <a:spAutoFit/>
          </a:bodyPr>
          <a:lstStyle/>
          <a:p>
            <a:pPr marL="342900" indent="-342900" algn="ctr">
              <a:lnSpc>
                <a:spcPct val="50000"/>
              </a:lnSpc>
              <a:spcBef>
                <a:spcPts val="600"/>
              </a:spcBef>
              <a:spcAft>
                <a:spcPts val="600"/>
              </a:spcAft>
              <a:buClr>
                <a:schemeClr val="tx1"/>
              </a:buClr>
              <a:buFont typeface="Wingdings" pitchFamily="2" charset="2"/>
              <a:buNone/>
            </a:pPr>
            <a:endParaRPr lang="en-US" sz="1600" dirty="0" smtClean="0">
              <a:solidFill>
                <a:srgbClr val="0070C0"/>
              </a:solidFill>
              <a:hlinkClick r:id="rId9"/>
            </a:endParaRPr>
          </a:p>
          <a:p>
            <a:pPr marL="342900" indent="-342900" algn="ctr">
              <a:lnSpc>
                <a:spcPct val="50000"/>
              </a:lnSpc>
              <a:spcBef>
                <a:spcPts val="600"/>
              </a:spcBef>
              <a:spcAft>
                <a:spcPts val="600"/>
              </a:spcAft>
              <a:buClr>
                <a:schemeClr val="tx1"/>
              </a:buClr>
              <a:buFont typeface="Wingdings" pitchFamily="2" charset="2"/>
              <a:buNone/>
            </a:pPr>
            <a:r>
              <a:rPr lang="en-US" b="1" dirty="0" smtClean="0">
                <a:solidFill>
                  <a:srgbClr val="0061B2"/>
                </a:solidFill>
              </a:rPr>
              <a:t>New York | Chicago | Oakland | LA</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Welcome &amp; Introductions</a:t>
            </a:r>
          </a:p>
        </p:txBody>
      </p:sp>
      <p:sp>
        <p:nvSpPr>
          <p:cNvPr id="4" name="Slide Number Placeholder 3"/>
          <p:cNvSpPr>
            <a:spLocks noGrp="1"/>
          </p:cNvSpPr>
          <p:nvPr>
            <p:ph type="sldNum" sz="quarter" idx="4"/>
          </p:nvPr>
        </p:nvSpPr>
        <p:spPr/>
        <p:txBody>
          <a:bodyPr/>
          <a:lstStyle/>
          <a:p>
            <a:fld id="{5E74DC34-AA7F-534A-9086-6E85837D99CA}" type="slidenum">
              <a:rPr lang="en-US" smtClean="0"/>
              <a:pPr/>
              <a:t>4</a:t>
            </a:fld>
            <a:endParaRPr lang="en-US" dirty="0"/>
          </a:p>
        </p:txBody>
      </p:sp>
      <p:sp>
        <p:nvSpPr>
          <p:cNvPr id="13" name="Rectangle 12"/>
          <p:cNvSpPr/>
          <p:nvPr/>
        </p:nvSpPr>
        <p:spPr>
          <a:xfrm>
            <a:off x="20782" y="100584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0" y="-13798"/>
            <a:ext cx="9164782" cy="1456056"/>
          </a:xfrm>
          <a:prstGeom prst="rect">
            <a:avLst/>
          </a:prstGeom>
          <a:solidFill>
            <a:srgbClr val="0061B2"/>
          </a:solidFill>
          <a:ln>
            <a:solidFill>
              <a:srgbClr val="0075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smtClean="0">
                <a:solidFill>
                  <a:schemeClr val="bg1"/>
                </a:solidFill>
                <a:latin typeface="+mj-lt"/>
              </a:rPr>
              <a:t>Today’s Presenter</a:t>
            </a:r>
            <a:endParaRPr lang="en-US" sz="4800" b="1" dirty="0">
              <a:solidFill>
                <a:schemeClr val="bg1"/>
              </a:solidFill>
              <a:latin typeface="+mj-lt"/>
            </a:endParaRPr>
          </a:p>
        </p:txBody>
      </p:sp>
      <p:pic>
        <p:nvPicPr>
          <p:cNvPr id="9" name="Picture 2" descr="http://learnphilanthropy.org/wp-content/uploads/2014/08/FM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046" y="3095490"/>
            <a:ext cx="2495816" cy="12479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207479" y="4852191"/>
            <a:ext cx="2610091" cy="707886"/>
          </a:xfrm>
          <a:prstGeom prst="rect">
            <a:avLst/>
          </a:prstGeom>
          <a:noFill/>
        </p:spPr>
        <p:txBody>
          <a:bodyPr wrap="square" rtlCol="0">
            <a:spAutoFit/>
          </a:bodyPr>
          <a:lstStyle/>
          <a:p>
            <a:pPr algn="ctr"/>
            <a:r>
              <a:rPr lang="en-US" sz="2000" b="1" dirty="0" smtClean="0"/>
              <a:t>Gina McDonald</a:t>
            </a:r>
            <a:endParaRPr lang="en-US" sz="2000" b="1" dirty="0"/>
          </a:p>
          <a:p>
            <a:pPr algn="ctr"/>
            <a:r>
              <a:rPr lang="en-US" sz="2000" dirty="0" smtClean="0"/>
              <a:t>Lead Consultant, FMA</a:t>
            </a:r>
            <a:endParaRPr lang="en-US" sz="2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2121" y="2106521"/>
            <a:ext cx="2694079" cy="2694079"/>
          </a:xfrm>
          <a:prstGeom prst="rect">
            <a:avLst/>
          </a:prstGeom>
        </p:spPr>
      </p:pic>
    </p:spTree>
    <p:extLst>
      <p:ext uri="{BB962C8B-B14F-4D97-AF65-F5344CB8AC3E}">
        <p14:creationId xmlns:p14="http://schemas.microsoft.com/office/powerpoint/2010/main" val="319286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Welcome &amp; Introductions</a:t>
            </a:r>
          </a:p>
        </p:txBody>
      </p:sp>
      <p:sp>
        <p:nvSpPr>
          <p:cNvPr id="4" name="Slide Number Placeholder 3"/>
          <p:cNvSpPr>
            <a:spLocks noGrp="1"/>
          </p:cNvSpPr>
          <p:nvPr>
            <p:ph type="sldNum" sz="quarter" idx="4"/>
          </p:nvPr>
        </p:nvSpPr>
        <p:spPr/>
        <p:txBody>
          <a:bodyPr/>
          <a:lstStyle/>
          <a:p>
            <a:fld id="{5E74DC34-AA7F-534A-9086-6E85837D99CA}" type="slidenum">
              <a:rPr lang="en-US" smtClean="0"/>
              <a:pPr/>
              <a:t>5</a:t>
            </a:fld>
            <a:endParaRPr lang="en-US" dirty="0"/>
          </a:p>
        </p:txBody>
      </p:sp>
      <p:sp>
        <p:nvSpPr>
          <p:cNvPr id="13" name="Rectangle 12"/>
          <p:cNvSpPr/>
          <p:nvPr/>
        </p:nvSpPr>
        <p:spPr>
          <a:xfrm>
            <a:off x="20782" y="100584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0" y="-13798"/>
            <a:ext cx="9164782" cy="1456056"/>
          </a:xfrm>
          <a:prstGeom prst="rect">
            <a:avLst/>
          </a:prstGeom>
          <a:solidFill>
            <a:srgbClr val="0061B2"/>
          </a:solidFill>
          <a:ln>
            <a:solidFill>
              <a:srgbClr val="0075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smtClean="0">
                <a:solidFill>
                  <a:schemeClr val="bg1"/>
                </a:solidFill>
                <a:latin typeface="+mj-lt"/>
              </a:rPr>
              <a:t>If you missed Parts 1 &amp; 2 …</a:t>
            </a:r>
            <a:endParaRPr lang="en-US" sz="4800" b="1" dirty="0">
              <a:solidFill>
                <a:schemeClr val="bg1"/>
              </a:solidFill>
              <a:latin typeface="+mj-lt"/>
            </a:endParaRPr>
          </a:p>
        </p:txBody>
      </p:sp>
      <p:pic>
        <p:nvPicPr>
          <p:cNvPr id="2" name="Picture 1"/>
          <p:cNvPicPr>
            <a:picLocks noChangeAspect="1"/>
          </p:cNvPicPr>
          <p:nvPr/>
        </p:nvPicPr>
        <p:blipFill>
          <a:blip r:embed="rId3"/>
          <a:stretch>
            <a:fillRect/>
          </a:stretch>
        </p:blipFill>
        <p:spPr>
          <a:xfrm>
            <a:off x="1295400" y="2239865"/>
            <a:ext cx="6831334" cy="5200564"/>
          </a:xfrm>
          <a:prstGeom prst="rect">
            <a:avLst/>
          </a:prstGeom>
        </p:spPr>
      </p:pic>
      <p:sp>
        <p:nvSpPr>
          <p:cNvPr id="6" name="TextBox 5"/>
          <p:cNvSpPr txBox="1"/>
          <p:nvPr/>
        </p:nvSpPr>
        <p:spPr>
          <a:xfrm>
            <a:off x="533400" y="1593534"/>
            <a:ext cx="7848600" cy="646331"/>
          </a:xfrm>
          <a:prstGeom prst="rect">
            <a:avLst/>
          </a:prstGeom>
          <a:noFill/>
        </p:spPr>
        <p:txBody>
          <a:bodyPr wrap="square" rtlCol="0">
            <a:spAutoFit/>
          </a:bodyPr>
          <a:lstStyle/>
          <a:p>
            <a:r>
              <a:rPr lang="en-US" dirty="0">
                <a:hlinkClick r:id="rId4"/>
              </a:rPr>
              <a:t>https://</a:t>
            </a:r>
            <a:r>
              <a:rPr lang="en-US" dirty="0" smtClean="0">
                <a:hlinkClick r:id="rId4"/>
              </a:rPr>
              <a:t>jcamp180.org/professional-development/financial-literacy</a:t>
            </a:r>
            <a:endParaRPr lang="en-US" dirty="0" smtClean="0"/>
          </a:p>
          <a:p>
            <a:endParaRPr lang="en-US" dirty="0"/>
          </a:p>
        </p:txBody>
      </p:sp>
    </p:spTree>
    <p:extLst>
      <p:ext uri="{BB962C8B-B14F-4D97-AF65-F5344CB8AC3E}">
        <p14:creationId xmlns:p14="http://schemas.microsoft.com/office/powerpoint/2010/main" val="2212444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5746" y="1676400"/>
            <a:ext cx="7672507" cy="4876800"/>
          </a:xfrm>
        </p:spPr>
        <p:txBody>
          <a:bodyPr>
            <a:normAutofit/>
          </a:bodyPr>
          <a:lstStyle/>
          <a:p>
            <a:pPr marL="342900" indent="-342900">
              <a:buClr>
                <a:schemeClr val="accent1">
                  <a:lumMod val="75000"/>
                </a:schemeClr>
              </a:buClr>
            </a:pPr>
            <a:r>
              <a:rPr lang="en-US" sz="2100" dirty="0" smtClean="0"/>
              <a:t>Strategic </a:t>
            </a:r>
            <a:r>
              <a:rPr lang="en-US" sz="2100" dirty="0" smtClean="0"/>
              <a:t>Fi</a:t>
            </a:r>
            <a:r>
              <a:rPr lang="en-US" sz="2100" dirty="0" smtClean="0"/>
              <a:t>nancial </a:t>
            </a:r>
            <a:r>
              <a:rPr lang="en-US" sz="2100" dirty="0"/>
              <a:t>M</a:t>
            </a:r>
            <a:r>
              <a:rPr lang="en-US" sz="2100" dirty="0" smtClean="0"/>
              <a:t>anagement Overview</a:t>
            </a:r>
            <a:endParaRPr lang="en-US" sz="2100" dirty="0" smtClean="0"/>
          </a:p>
          <a:p>
            <a:pPr marL="850900" lvl="1" indent="-342900">
              <a:buClr>
                <a:schemeClr val="accent1">
                  <a:lumMod val="75000"/>
                </a:schemeClr>
              </a:buClr>
            </a:pPr>
            <a:r>
              <a:rPr lang="en-US" sz="2100" dirty="0" smtClean="0"/>
              <a:t>Levels of Financial Management </a:t>
            </a:r>
          </a:p>
          <a:p>
            <a:pPr marL="850900" lvl="1" indent="-342900">
              <a:buClr>
                <a:schemeClr val="accent1">
                  <a:lumMod val="75000"/>
                </a:schemeClr>
              </a:buClr>
            </a:pPr>
            <a:r>
              <a:rPr lang="en-US" sz="2100" dirty="0" smtClean="0"/>
              <a:t>Board’s Role </a:t>
            </a:r>
          </a:p>
          <a:p>
            <a:pPr marL="850900" lvl="1" indent="-342900">
              <a:buClr>
                <a:schemeClr val="accent1">
                  <a:lumMod val="75000"/>
                </a:schemeClr>
              </a:buClr>
            </a:pPr>
            <a:r>
              <a:rPr lang="en-US" sz="2100" dirty="0" smtClean="0"/>
              <a:t>Policies </a:t>
            </a:r>
            <a:r>
              <a:rPr lang="en-US" sz="2100" dirty="0" smtClean="0"/>
              <a:t>and </a:t>
            </a:r>
            <a:r>
              <a:rPr lang="en-US" sz="2100" dirty="0" smtClean="0"/>
              <a:t>Procedures and Internal Controls</a:t>
            </a:r>
            <a:endParaRPr lang="en-US" sz="2100" dirty="0" smtClean="0"/>
          </a:p>
          <a:p>
            <a:pPr marL="508000" lvl="1" indent="0">
              <a:buClr>
                <a:schemeClr val="accent1">
                  <a:lumMod val="75000"/>
                </a:schemeClr>
              </a:buClr>
              <a:buNone/>
            </a:pPr>
            <a:endParaRPr lang="en-US" sz="2100" dirty="0"/>
          </a:p>
          <a:p>
            <a:pPr marL="342900" indent="-342900">
              <a:buClr>
                <a:schemeClr val="accent1">
                  <a:lumMod val="75000"/>
                </a:schemeClr>
              </a:buClr>
            </a:pPr>
            <a:r>
              <a:rPr lang="en-US" sz="2300" dirty="0" smtClean="0"/>
              <a:t>Effective </a:t>
            </a:r>
            <a:r>
              <a:rPr lang="en-US" sz="2300" dirty="0"/>
              <a:t>Dashboards for Performance </a:t>
            </a:r>
            <a:r>
              <a:rPr lang="en-US" sz="2300" dirty="0" smtClean="0"/>
              <a:t>Management</a:t>
            </a:r>
          </a:p>
          <a:p>
            <a:pPr marL="342900" indent="-342900">
              <a:buClr>
                <a:schemeClr val="accent1">
                  <a:lumMod val="75000"/>
                </a:schemeClr>
              </a:buClr>
            </a:pPr>
            <a:endParaRPr lang="en-US" sz="2300" dirty="0"/>
          </a:p>
          <a:p>
            <a:pPr marL="342900" indent="-342900">
              <a:buClr>
                <a:schemeClr val="accent1">
                  <a:lumMod val="75000"/>
                </a:schemeClr>
              </a:buClr>
            </a:pPr>
            <a:r>
              <a:rPr lang="en-US" sz="2100" dirty="0" smtClean="0"/>
              <a:t>Q&amp;A</a:t>
            </a:r>
            <a:endParaRPr lang="en-US" dirty="0" smtClean="0"/>
          </a:p>
          <a:p>
            <a:pPr marL="342900" indent="-342900">
              <a:buClr>
                <a:schemeClr val="accent1">
                  <a:lumMod val="75000"/>
                </a:schemeClr>
              </a:buClr>
            </a:pPr>
            <a:endParaRPr lang="en-US" sz="2000" dirty="0" smtClean="0"/>
          </a:p>
          <a:p>
            <a:pPr lvl="1"/>
            <a:endParaRPr lang="en-US" dirty="0"/>
          </a:p>
          <a:p>
            <a:pPr lvl="1"/>
            <a:endParaRPr lang="en-US" sz="1800" dirty="0"/>
          </a:p>
        </p:txBody>
      </p:sp>
      <p:sp>
        <p:nvSpPr>
          <p:cNvPr id="36" name="Text Placeholder 2"/>
          <p:cNvSpPr txBox="1">
            <a:spLocks/>
          </p:cNvSpPr>
          <p:nvPr/>
        </p:nvSpPr>
        <p:spPr>
          <a:xfrm>
            <a:off x="565098" y="2537134"/>
            <a:ext cx="1873302" cy="881102"/>
          </a:xfrm>
          <a:prstGeom prst="rect">
            <a:avLst/>
          </a:prstGeom>
        </p:spPr>
        <p:txBody>
          <a:bodyPr lIns="68580" tIns="34290" rIns="68580" bIns="34290">
            <a:normAutofit/>
          </a:bodyPr>
          <a:lstStyle>
            <a:lvl1pPr marL="439529" indent="-439529" algn="l" defTabSz="1172078"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2313" indent="-366274" algn="l" defTabSz="1172078"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5097" indent="-293019" algn="l" defTabSz="1172078"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1136" indent="-293019" algn="l" defTabSz="1172078"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37175" indent="-293019" algn="l" defTabSz="1172078"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23214" indent="-293019" algn="l" defTabSz="1172078"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253" indent="-293019" algn="l" defTabSz="1172078"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292" indent="-293019" algn="l" defTabSz="1172078"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1331" indent="-293019" algn="l" defTabSz="1172078"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marL="0" indent="0">
              <a:lnSpc>
                <a:spcPct val="110000"/>
              </a:lnSpc>
              <a:spcBef>
                <a:spcPts val="3375"/>
              </a:spcBef>
              <a:buNone/>
            </a:pPr>
            <a:endParaRPr lang="sv-SE" sz="9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8" name="Title 1"/>
          <p:cNvSpPr txBox="1">
            <a:spLocks/>
          </p:cNvSpPr>
          <p:nvPr/>
        </p:nvSpPr>
        <p:spPr>
          <a:xfrm>
            <a:off x="245209" y="2501100"/>
            <a:ext cx="388084" cy="476585"/>
          </a:xfrm>
          <a:prstGeom prst="rect">
            <a:avLst/>
          </a:prstGeom>
        </p:spPr>
        <p:txBody>
          <a:bodyPr vert="horz" lIns="68580" tIns="34290" rIns="68580" bIns="34290" rtlCol="0" anchor="ctr">
            <a:noAutofit/>
          </a:bodyPr>
          <a:lstStyle>
            <a:lvl1pPr algn="ctr" defTabSz="914400" rtl="0" eaLnBrk="1" latinLnBrk="0" hangingPunct="1">
              <a:lnSpc>
                <a:spcPts val="4800"/>
              </a:lnSpc>
              <a:spcBef>
                <a:spcPct val="0"/>
              </a:spcBef>
              <a:buNone/>
              <a:defRPr sz="2700" b="0" kern="1200">
                <a:solidFill>
                  <a:schemeClr val="tx1">
                    <a:lumMod val="65000"/>
                    <a:lumOff val="35000"/>
                  </a:schemeClr>
                </a:solidFill>
                <a:latin typeface="Source Sans Pro Light"/>
                <a:ea typeface="+mj-ea"/>
                <a:cs typeface="+mj-cs"/>
              </a:defRPr>
            </a:lvl1pPr>
          </a:lstStyle>
          <a:p>
            <a:r>
              <a:rPr lang="en-US" sz="1700" b="1"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p:txBody>
      </p:sp>
      <p:sp>
        <p:nvSpPr>
          <p:cNvPr id="7" name="Slide Number Placeholder 6"/>
          <p:cNvSpPr>
            <a:spLocks noGrp="1"/>
          </p:cNvSpPr>
          <p:nvPr>
            <p:ph type="sldNum" sz="quarter" idx="4294967295"/>
          </p:nvPr>
        </p:nvSpPr>
        <p:spPr>
          <a:xfrm>
            <a:off x="3505200" y="6343650"/>
            <a:ext cx="2133600" cy="365125"/>
          </a:xfrm>
          <a:prstGeom prst="rect">
            <a:avLst/>
          </a:prstGeom>
        </p:spPr>
        <p:txBody>
          <a:bodyPr/>
          <a:lstStyle/>
          <a:p>
            <a:pPr algn="ctr"/>
            <a:fld id="{8CFD8621-B51F-4E22-A242-4C78A911EC9C}" type="slidenum">
              <a:rPr lang="en-US" smtClean="0">
                <a:latin typeface="Segoe UI" panose="020B0502040204020203" pitchFamily="34" charset="0"/>
                <a:ea typeface="Segoe UI" panose="020B0502040204020203" pitchFamily="34" charset="0"/>
                <a:cs typeface="Segoe UI" panose="020B0502040204020203" pitchFamily="34" charset="0"/>
              </a:rPr>
              <a:pPr algn="ctr"/>
              <a:t>6</a:t>
            </a:fld>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4" name="Title 3"/>
          <p:cNvSpPr txBox="1">
            <a:spLocks/>
          </p:cNvSpPr>
          <p:nvPr/>
        </p:nvSpPr>
        <p:spPr>
          <a:xfrm>
            <a:off x="2286000" y="137478"/>
            <a:ext cx="6400800" cy="868362"/>
          </a:xfrm>
          <a:prstGeom prst="rect">
            <a:avLst/>
          </a:prstGeom>
          <a:solidFill>
            <a:schemeClr val="accent1"/>
          </a:solidFill>
          <a:ln w="425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ctr"/>
          <a:lstStyle>
            <a:lvl1pPr algn="l" defTabSz="457200" rtl="0" eaLnBrk="1" latinLnBrk="0" hangingPunct="1">
              <a:spcBef>
                <a:spcPct val="0"/>
              </a:spcBef>
              <a:buNone/>
              <a:defRPr sz="28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r>
              <a:rPr lang="en-US" dirty="0" smtClean="0"/>
              <a:t>Essential IRS Classifications</a:t>
            </a:r>
            <a:endParaRPr lang="en-US" dirty="0"/>
          </a:p>
        </p:txBody>
      </p:sp>
      <p:sp>
        <p:nvSpPr>
          <p:cNvPr id="2" name="Title 1"/>
          <p:cNvSpPr>
            <a:spLocks noGrp="1"/>
          </p:cNvSpPr>
          <p:nvPr>
            <p:ph type="title"/>
          </p:nvPr>
        </p:nvSpPr>
        <p:spPr>
          <a:xfrm>
            <a:off x="2286000" y="136229"/>
            <a:ext cx="6400800" cy="868362"/>
          </a:xfrm>
        </p:spPr>
        <p:txBody>
          <a:bodyPr/>
          <a:lstStyle/>
          <a:p>
            <a:r>
              <a:rPr lang="en-US" dirty="0" smtClean="0"/>
              <a:t>Agenda</a:t>
            </a:r>
            <a:endParaRPr lang="en-US" dirty="0"/>
          </a:p>
        </p:txBody>
      </p:sp>
      <p:sp>
        <p:nvSpPr>
          <p:cNvPr id="3" name="AutoShape 2" descr="Image result for mission statement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8381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36">
                                            <p:txEl>
                                              <p:pRg st="0" end="0"/>
                                            </p:txEl>
                                          </p:spTgt>
                                        </p:tgtEl>
                                        <p:attrNameLst>
                                          <p:attrName>style.visibility</p:attrName>
                                        </p:attrNameLst>
                                      </p:cBhvr>
                                      <p:to>
                                        <p:strVal val="visible"/>
                                      </p:to>
                                    </p:set>
                                    <p:animEffect transition="in" filter="fade">
                                      <p:cBhvr>
                                        <p:cTn id="10"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Strategic Financial Management</a:t>
            </a:r>
            <a:endParaRPr lang="en-US" dirty="0"/>
          </a:p>
        </p:txBody>
      </p:sp>
      <p:pic>
        <p:nvPicPr>
          <p:cNvPr id="1026" name="Picture 2"/>
          <p:cNvPicPr>
            <a:picLocks noChangeAspect="1" noChangeArrowheads="1"/>
          </p:cNvPicPr>
          <p:nvPr/>
        </p:nvPicPr>
        <p:blipFill>
          <a:blip r:embed="rId3"/>
          <a:srcRect/>
          <a:stretch>
            <a:fillRect/>
          </a:stretch>
        </p:blipFill>
        <p:spPr bwMode="auto">
          <a:xfrm>
            <a:off x="1768955" y="1371600"/>
            <a:ext cx="5470045" cy="5120028"/>
          </a:xfrm>
          <a:prstGeom prst="rect">
            <a:avLst/>
          </a:prstGeom>
          <a:noFill/>
          <a:ln w="9525">
            <a:noFill/>
            <a:miter lim="800000"/>
            <a:headEnd/>
            <a:tailEnd/>
          </a:ln>
          <a:effectLst/>
        </p:spPr>
      </p:pic>
      <p:sp>
        <p:nvSpPr>
          <p:cNvPr id="2" name="Oval 1"/>
          <p:cNvSpPr/>
          <p:nvPr/>
        </p:nvSpPr>
        <p:spPr>
          <a:xfrm rot="5400000">
            <a:off x="4021775" y="8335"/>
            <a:ext cx="964403" cy="3386137"/>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2066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6125" y="1143000"/>
            <a:ext cx="7772400" cy="1362075"/>
          </a:xfrm>
        </p:spPr>
        <p:txBody>
          <a:bodyPr/>
          <a:lstStyle/>
          <a:p>
            <a:r>
              <a:rPr lang="en-US" dirty="0" smtClean="0"/>
              <a:t/>
            </a:r>
            <a:br>
              <a:rPr lang="en-US" dirty="0" smtClean="0"/>
            </a:br>
            <a:r>
              <a:rPr lang="en-US" dirty="0" smtClean="0"/>
              <a:t>financial management</a:t>
            </a:r>
            <a:br>
              <a:rPr lang="en-US" dirty="0" smtClean="0"/>
            </a:br>
            <a:r>
              <a:rPr lang="en-US" dirty="0" smtClean="0"/>
              <a:t>overview</a:t>
            </a:r>
            <a:endParaRPr lang="en-US" b="0" dirty="0"/>
          </a:p>
        </p:txBody>
      </p:sp>
    </p:spTree>
    <p:extLst>
      <p:ext uri="{BB962C8B-B14F-4D97-AF65-F5344CB8AC3E}">
        <p14:creationId xmlns:p14="http://schemas.microsoft.com/office/powerpoint/2010/main" val="134796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8"/>
          <p:cNvGraphicFramePr>
            <a:graphicFrameLocks noGrp="1"/>
          </p:cNvGraphicFramePr>
          <p:nvPr>
            <p:ph sz="half" idx="2"/>
          </p:nvPr>
        </p:nvGraphicFramePr>
        <p:xfrm>
          <a:off x="457200" y="1447800"/>
          <a:ext cx="8153400" cy="4572000"/>
        </p:xfrm>
        <a:graphic>
          <a:graphicData uri="http://schemas.openxmlformats.org/drawingml/2006/table">
            <a:tbl>
              <a:tblPr/>
              <a:tblGrid>
                <a:gridCol w="1863306"/>
                <a:gridCol w="6290094"/>
              </a:tblGrid>
              <a:tr h="475417">
                <a:tc>
                  <a:txBody>
                    <a:bodyPr/>
                    <a:lstStyle/>
                    <a:p>
                      <a:pPr marL="0" marR="0" lvl="0" indent="0" algn="ctr" defTabSz="914400" rtl="0" eaLnBrk="1" fontAlgn="base" latinLnBrk="0" hangingPunct="1">
                        <a:lnSpc>
                          <a:spcPct val="100000"/>
                        </a:lnSpc>
                        <a:spcBef>
                          <a:spcPct val="20000"/>
                        </a:spcBef>
                        <a:spcAft>
                          <a:spcPct val="20000"/>
                        </a:spcAft>
                        <a:buClr>
                          <a:schemeClr val="tx1"/>
                        </a:buClr>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Level</a:t>
                      </a:r>
                    </a:p>
                  </a:txBody>
                  <a:tcPr marL="93165" marR="931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20000"/>
                        </a:spcAft>
                        <a:buClr>
                          <a:schemeClr val="tx1"/>
                        </a:buClr>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Function</a:t>
                      </a:r>
                    </a:p>
                  </a:txBody>
                  <a:tcPr marL="93165" marR="931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353383">
                <a:tc>
                  <a:txBody>
                    <a:bodyPr/>
                    <a:lstStyle/>
                    <a:p>
                      <a:pPr marL="0" marR="0" lvl="0" indent="0" algn="l" defTabSz="914400" rtl="0" eaLnBrk="1" fontAlgn="base" latinLnBrk="0" hangingPunct="1">
                        <a:lnSpc>
                          <a:spcPct val="100000"/>
                        </a:lnSpc>
                        <a:spcBef>
                          <a:spcPts val="0"/>
                        </a:spcBef>
                        <a:spcAft>
                          <a:spcPts val="0"/>
                        </a:spcAft>
                        <a:buClr>
                          <a:schemeClr val="tx1"/>
                        </a:buClr>
                        <a:buSzTx/>
                        <a:buFont typeface="Wingdings" pitchFamily="2" charset="2"/>
                        <a:buNone/>
                        <a:tabLst/>
                      </a:pPr>
                      <a:r>
                        <a:rPr kumimoji="0" lang="en-US" sz="2200" b="1" i="0" u="none" strike="noStrike" cap="none" normalizeH="0" baseline="0" dirty="0" smtClean="0">
                          <a:ln>
                            <a:noFill/>
                          </a:ln>
                          <a:solidFill>
                            <a:schemeClr val="bg1"/>
                          </a:solidFill>
                          <a:effectLst/>
                          <a:latin typeface="+mn-lt"/>
                        </a:rPr>
                        <a:t>Strategic</a:t>
                      </a:r>
                    </a:p>
                  </a:txBody>
                  <a:tcPr marL="93165" marR="9316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tcPr>
                </a:tc>
                <a:tc>
                  <a:txBody>
                    <a:bodyPr/>
                    <a:lstStyle/>
                    <a:p>
                      <a:pPr marL="109538" marR="0" lvl="0" indent="0" algn="l" defTabSz="914400" rtl="0" eaLnBrk="1" fontAlgn="base" latinLnBrk="0" hangingPunct="1">
                        <a:lnSpc>
                          <a:spcPct val="100000"/>
                        </a:lnSpc>
                        <a:spcBef>
                          <a:spcPct val="20000"/>
                        </a:spcBef>
                        <a:spcAft>
                          <a:spcPct val="20000"/>
                        </a:spcAft>
                        <a:buClr>
                          <a:schemeClr val="tx1"/>
                        </a:buClr>
                        <a:buSzTx/>
                        <a:buFont typeface="Wingdings" pitchFamily="2" charset="2"/>
                        <a:buNone/>
                        <a:tabLst/>
                        <a:defRPr/>
                      </a:pPr>
                      <a:r>
                        <a:rPr lang="en-US" sz="2000" i="0" kern="1200" dirty="0" smtClean="0">
                          <a:solidFill>
                            <a:schemeClr val="tx1"/>
                          </a:solidFill>
                          <a:latin typeface="+mn-lt"/>
                          <a:ea typeface="+mn-ea"/>
                          <a:cs typeface="+mn-cs"/>
                        </a:rPr>
                        <a:t>Lead and support organizational financial planning and monitoring</a:t>
                      </a:r>
                    </a:p>
                  </a:txBody>
                  <a:tcPr marL="93165" marR="931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400">
                <a:tc>
                  <a:txBody>
                    <a:bodyPr/>
                    <a:lstStyle/>
                    <a:p>
                      <a:pPr marL="0" marR="0" lvl="0" indent="0" algn="l" defTabSz="914400" rtl="0" eaLnBrk="1" fontAlgn="base" latinLnBrk="0" hangingPunct="1">
                        <a:lnSpc>
                          <a:spcPct val="100000"/>
                        </a:lnSpc>
                        <a:spcBef>
                          <a:spcPts val="0"/>
                        </a:spcBef>
                        <a:spcAft>
                          <a:spcPts val="0"/>
                        </a:spcAft>
                        <a:buClr>
                          <a:schemeClr val="tx1"/>
                        </a:buClr>
                        <a:buSzTx/>
                        <a:buFont typeface="Wingdings" pitchFamily="2" charset="2"/>
                        <a:buNone/>
                        <a:tabLst/>
                      </a:pPr>
                      <a:r>
                        <a:rPr kumimoji="0" lang="en-US" sz="2200" b="1" i="0" u="none" strike="noStrike" cap="none" normalizeH="0" baseline="0" dirty="0" smtClean="0">
                          <a:ln>
                            <a:noFill/>
                          </a:ln>
                          <a:solidFill>
                            <a:schemeClr val="bg1"/>
                          </a:solidFill>
                          <a:effectLst/>
                          <a:latin typeface="+mn-lt"/>
                        </a:rPr>
                        <a:t>Managerial</a:t>
                      </a:r>
                    </a:p>
                  </a:txBody>
                  <a:tcPr marL="93165" marR="9316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tcPr>
                </a:tc>
                <a:tc>
                  <a:txBody>
                    <a:bodyPr/>
                    <a:lstStyle/>
                    <a:p>
                      <a:pPr marL="0" marR="0" lvl="0" indent="0" algn="l" defTabSz="914400" rtl="0" eaLnBrk="1" fontAlgn="base" latinLnBrk="0" hangingPunct="1">
                        <a:lnSpc>
                          <a:spcPct val="100000"/>
                        </a:lnSpc>
                        <a:spcBef>
                          <a:spcPct val="20000"/>
                        </a:spcBef>
                        <a:spcAft>
                          <a:spcPct val="20000"/>
                        </a:spcAft>
                        <a:buClr>
                          <a:schemeClr val="tx1"/>
                        </a:buClr>
                        <a:buSzTx/>
                        <a:buFont typeface="Wingdings" pitchFamily="2" charset="2"/>
                        <a:buNone/>
                        <a:tabLst/>
                      </a:pPr>
                      <a:r>
                        <a:rPr lang="en-US" sz="2000" i="0" kern="1200" dirty="0" smtClean="0">
                          <a:solidFill>
                            <a:schemeClr val="tx1"/>
                          </a:solidFill>
                          <a:latin typeface="+mn-lt"/>
                          <a:ea typeface="+mn-ea"/>
                          <a:cs typeface="+mn-cs"/>
                        </a:rPr>
                        <a:t>Ensure that the finance office is effectively carrying out its operational responsibilities</a:t>
                      </a:r>
                    </a:p>
                  </a:txBody>
                  <a:tcPr marL="93165" marR="9316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7800">
                <a:tc>
                  <a:txBody>
                    <a:bodyPr/>
                    <a:lstStyle/>
                    <a:p>
                      <a:r>
                        <a:rPr lang="en-US" sz="2200" b="1" dirty="0" smtClean="0">
                          <a:solidFill>
                            <a:schemeClr val="bg1"/>
                          </a:solidFill>
                        </a:rPr>
                        <a:t>Transactional</a:t>
                      </a:r>
                      <a:endParaRPr lang="en-US" sz="2200" b="1" dirty="0">
                        <a:solidFill>
                          <a:schemeClr val="bg1"/>
                        </a:solidFill>
                      </a:endParaRPr>
                    </a:p>
                  </a:txBody>
                  <a:tcPr marL="93165" marR="9316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tcPr>
                </a:tc>
                <a:tc>
                  <a:txBody>
                    <a:bodyPr/>
                    <a:lstStyle/>
                    <a:p>
                      <a:pPr marL="0" marR="0" lvl="0" indent="0" algn="l" defTabSz="914400" rtl="0" eaLnBrk="1" fontAlgn="base" latinLnBrk="0" hangingPunct="1">
                        <a:lnSpc>
                          <a:spcPct val="100000"/>
                        </a:lnSpc>
                        <a:spcBef>
                          <a:spcPct val="20000"/>
                        </a:spcBef>
                        <a:spcAft>
                          <a:spcPct val="20000"/>
                        </a:spcAft>
                        <a:buClr>
                          <a:schemeClr val="tx1"/>
                        </a:buClr>
                        <a:buSzTx/>
                        <a:buFont typeface="Wingdings" pitchFamily="2" charset="2"/>
                        <a:buNone/>
                        <a:tabLst>
                          <a:tab pos="53975" algn="l"/>
                        </a:tabLst>
                        <a:defRPr/>
                      </a:pPr>
                      <a:r>
                        <a:rPr lang="en-US" sz="2000" i="0" kern="1200" dirty="0" smtClean="0">
                          <a:solidFill>
                            <a:schemeClr val="tx1"/>
                          </a:solidFill>
                          <a:latin typeface="+mn-lt"/>
                          <a:ea typeface="+mn-ea"/>
                          <a:cs typeface="+mn-cs"/>
                        </a:rPr>
                        <a:t>Perform day-to-day accounting functions,</a:t>
                      </a:r>
                      <a:r>
                        <a:rPr lang="en-US" sz="2000" i="0" kern="1200" baseline="0" dirty="0" smtClean="0">
                          <a:solidFill>
                            <a:schemeClr val="tx1"/>
                          </a:solidFill>
                          <a:latin typeface="+mn-lt"/>
                          <a:ea typeface="+mn-ea"/>
                          <a:cs typeface="+mn-cs"/>
                        </a:rPr>
                        <a:t> data entry, and</a:t>
                      </a:r>
                      <a:r>
                        <a:rPr lang="en-US" sz="2000" i="0" kern="1200" dirty="0" smtClean="0">
                          <a:solidFill>
                            <a:schemeClr val="tx1"/>
                          </a:solidFill>
                          <a:latin typeface="+mn-lt"/>
                          <a:ea typeface="+mn-ea"/>
                          <a:cs typeface="+mn-cs"/>
                        </a:rPr>
                        <a:t> administrative tasks.</a:t>
                      </a:r>
                    </a:p>
                  </a:txBody>
                  <a:tcPr marL="93165" marR="9316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itle 3"/>
          <p:cNvSpPr>
            <a:spLocks noGrp="1"/>
          </p:cNvSpPr>
          <p:nvPr>
            <p:ph type="title"/>
          </p:nvPr>
        </p:nvSpPr>
        <p:spPr/>
        <p:txBody>
          <a:bodyPr/>
          <a:lstStyle/>
          <a:p>
            <a:r>
              <a:rPr lang="en-US" dirty="0" smtClean="0"/>
              <a:t>Levels of Financial Management</a:t>
            </a:r>
            <a:endParaRPr lang="en-US" dirty="0"/>
          </a:p>
        </p:txBody>
      </p:sp>
      <p:sp>
        <p:nvSpPr>
          <p:cNvPr id="7" name="Rectangle 1"/>
          <p:cNvSpPr>
            <a:spLocks noChangeArrowheads="1"/>
          </p:cNvSpPr>
          <p:nvPr/>
        </p:nvSpPr>
        <p:spPr bwMode="auto">
          <a:xfrm>
            <a:off x="457200" y="6324600"/>
            <a:ext cx="83058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429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rPr>
              <a:t>Adapted from Jeanne Bell Peters and Elizabeth Schaffer, </a:t>
            </a:r>
            <a:r>
              <a:rPr kumimoji="0" lang="en-US" sz="1000" b="0" i="1" u="none" strike="noStrike" cap="none" normalizeH="0" baseline="0" dirty="0" smtClean="0">
                <a:ln>
                  <a:noFill/>
                </a:ln>
                <a:solidFill>
                  <a:schemeClr val="tx1"/>
                </a:solidFill>
                <a:effectLst/>
                <a:latin typeface="Arial" pitchFamily="34" charset="0"/>
                <a:ea typeface="Times New Roman" pitchFamily="18" charset="0"/>
              </a:rPr>
              <a:t>Financial Leadership for Nonprofit Executives: Guiding Your Organization to Long-term Success</a:t>
            </a:r>
            <a:r>
              <a:rPr kumimoji="0" lang="en-US" sz="1000" b="0" i="0" u="none" strike="noStrike" cap="none" normalizeH="0" baseline="0" dirty="0" smtClean="0">
                <a:ln>
                  <a:noFill/>
                </a:ln>
                <a:solidFill>
                  <a:schemeClr val="tx1"/>
                </a:solidFill>
                <a:effectLst/>
                <a:latin typeface="Arial" pitchFamily="34" charset="0"/>
                <a:ea typeface="Times New Roman" pitchFamily="18" charset="0"/>
              </a:rPr>
              <a:t> © 2005</a:t>
            </a:r>
            <a:endParaRPr kumimoji="0" lang="en-US" sz="1000" b="0" i="0" u="none" strike="noStrike" cap="none" normalizeH="0" baseline="0" dirty="0" smtClean="0">
              <a:ln>
                <a:noFill/>
              </a:ln>
              <a:solidFill>
                <a:schemeClr val="tx1"/>
              </a:solidFill>
              <a:effectLst/>
              <a:latin typeface="Arial" pitchFamily="34" charset="0"/>
            </a:endParaRPr>
          </a:p>
        </p:txBody>
      </p:sp>
      <p:sp>
        <p:nvSpPr>
          <p:cNvPr id="2" name="TextBox 1"/>
          <p:cNvSpPr txBox="1"/>
          <p:nvPr/>
        </p:nvSpPr>
        <p:spPr>
          <a:xfrm rot="20371198">
            <a:off x="1907328" y="2616146"/>
            <a:ext cx="5253142" cy="1754326"/>
          </a:xfrm>
          <a:prstGeom prst="rect">
            <a:avLst/>
          </a:prstGeom>
          <a:solidFill>
            <a:schemeClr val="tx2"/>
          </a:solidFill>
          <a:effectLst>
            <a:softEdge rad="31750"/>
          </a:effectLst>
        </p:spPr>
        <p:txBody>
          <a:bodyPr wrap="square" rtlCol="0">
            <a:spAutoFit/>
          </a:bodyPr>
          <a:lstStyle/>
          <a:p>
            <a:r>
              <a:rPr lang="en-US" sz="5400" b="1" i="1" dirty="0" smtClean="0"/>
              <a:t>SHARED RESPONSIBILITY</a:t>
            </a:r>
            <a:endParaRPr lang="en-US" sz="5400" b="1" i="1" dirty="0"/>
          </a:p>
        </p:txBody>
      </p:sp>
    </p:spTree>
    <p:extLst>
      <p:ext uri="{BB962C8B-B14F-4D97-AF65-F5344CB8AC3E}">
        <p14:creationId xmlns:p14="http://schemas.microsoft.com/office/powerpoint/2010/main" val="1580928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Custom 77">
      <a:dk1>
        <a:srgbClr val="3C3C3B"/>
      </a:dk1>
      <a:lt1>
        <a:sysClr val="window" lastClr="FFFFFF"/>
      </a:lt1>
      <a:dk2>
        <a:srgbClr val="0061B2"/>
      </a:dk2>
      <a:lt2>
        <a:srgbClr val="DCDDE0"/>
      </a:lt2>
      <a:accent1>
        <a:srgbClr val="0061B2"/>
      </a:accent1>
      <a:accent2>
        <a:srgbClr val="46AF37"/>
      </a:accent2>
      <a:accent3>
        <a:srgbClr val="D3D745"/>
      </a:accent3>
      <a:accent4>
        <a:srgbClr val="ACBDCD"/>
      </a:accent4>
      <a:accent5>
        <a:srgbClr val="D2BF82"/>
      </a:accent5>
      <a:accent6>
        <a:srgbClr val="00A4A0"/>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cap="flat" cmpd="sng" algn="ctr">
          <a:solidFill>
            <a:srgbClr val="0070C0"/>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14852</TotalTime>
  <Words>1449</Words>
  <Application>Microsoft Office PowerPoint</Application>
  <PresentationFormat>On-screen Show (4:3)</PresentationFormat>
  <Paragraphs>259</Paragraphs>
  <Slides>32</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Aharoni</vt:lpstr>
      <vt:lpstr>Arial</vt:lpstr>
      <vt:lpstr>Calibri</vt:lpstr>
      <vt:lpstr>Courier New</vt:lpstr>
      <vt:lpstr>Franklin Gothic Book</vt:lpstr>
      <vt:lpstr>Franklin Gothic Medium</vt:lpstr>
      <vt:lpstr>Franklin Gothic Medium (Headings)</vt:lpstr>
      <vt:lpstr>Gill Sans MT</vt:lpstr>
      <vt:lpstr>Helvetica 65 Medium</vt:lpstr>
      <vt:lpstr>Segoe UI</vt:lpstr>
      <vt:lpstr>Times New Roman</vt:lpstr>
      <vt:lpstr>Wingdings</vt:lpstr>
      <vt:lpstr>Office Theme</vt:lpstr>
      <vt:lpstr>Part 3: Understanding Key Issues with Financial Management</vt:lpstr>
      <vt:lpstr>“RE”-Introductions &amp;  initiative overview</vt:lpstr>
      <vt:lpstr>PowerPoint Presentation</vt:lpstr>
      <vt:lpstr>Welcome &amp; Introductions</vt:lpstr>
      <vt:lpstr>Welcome &amp; Introductions</vt:lpstr>
      <vt:lpstr>Agenda</vt:lpstr>
      <vt:lpstr>Strategic Financial Management</vt:lpstr>
      <vt:lpstr> financial management overview</vt:lpstr>
      <vt:lpstr>Levels of Financial Management</vt:lpstr>
      <vt:lpstr>Financial Monitoring for Camp Staff</vt:lpstr>
      <vt:lpstr>Financial Monitoring for Camp Board</vt:lpstr>
      <vt:lpstr>Financial Monitoring for Camp Board</vt:lpstr>
      <vt:lpstr>Financial Monitoring for Camp Board</vt:lpstr>
      <vt:lpstr>Financial Management- Internal Controls</vt:lpstr>
      <vt:lpstr>Financial Management-Internal Controls</vt:lpstr>
      <vt:lpstr>Financial Management-Internal Controls</vt:lpstr>
      <vt:lpstr>Financial Management-Internal Controls</vt:lpstr>
      <vt:lpstr>Goals – Internal Controls</vt:lpstr>
      <vt:lpstr> Question BREAK</vt:lpstr>
      <vt:lpstr>Dashboards &amp; Performance Management</vt:lpstr>
      <vt:lpstr>What is Performance Measurement?</vt:lpstr>
      <vt:lpstr>What is Performance Measurement?</vt:lpstr>
      <vt:lpstr>What should we measure?</vt:lpstr>
      <vt:lpstr>What should we measure?</vt:lpstr>
      <vt:lpstr>What will your Dashboard look like?</vt:lpstr>
      <vt:lpstr>Performance Dashboard: Sample 1 </vt:lpstr>
      <vt:lpstr>Performance Dashboard: Sample 2</vt:lpstr>
      <vt:lpstr>PowerPoint Presentation</vt:lpstr>
      <vt:lpstr>PowerPoint Presentation</vt:lpstr>
      <vt:lpstr>Reflection</vt:lpstr>
      <vt:lpstr> Questions?</vt:lpstr>
      <vt:lpstr>Fiscal Management Associates, LLC </vt:lpstr>
    </vt:vector>
  </TitlesOfParts>
  <Company>Lugh Studio,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Gallarello</dc:creator>
  <cp:lastModifiedBy>McDonald, Gina</cp:lastModifiedBy>
  <cp:revision>759</cp:revision>
  <dcterms:created xsi:type="dcterms:W3CDTF">2012-05-24T17:22:53Z</dcterms:created>
  <dcterms:modified xsi:type="dcterms:W3CDTF">2018-05-01T00:41:28Z</dcterms:modified>
</cp:coreProperties>
</file>