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7"/>
  </p:notesMasterIdLst>
  <p:sldIdLst>
    <p:sldId id="336" r:id="rId5"/>
    <p:sldId id="350" r:id="rId6"/>
    <p:sldId id="342" r:id="rId7"/>
    <p:sldId id="358" r:id="rId8"/>
    <p:sldId id="357" r:id="rId9"/>
    <p:sldId id="257" r:id="rId10"/>
    <p:sldId id="258" r:id="rId11"/>
    <p:sldId id="259" r:id="rId12"/>
    <p:sldId id="261" r:id="rId13"/>
    <p:sldId id="260" r:id="rId14"/>
    <p:sldId id="262" r:id="rId15"/>
    <p:sldId id="263" r:id="rId16"/>
    <p:sldId id="337" r:id="rId17"/>
    <p:sldId id="360" r:id="rId18"/>
    <p:sldId id="374" r:id="rId19"/>
    <p:sldId id="361" r:id="rId20"/>
    <p:sldId id="316" r:id="rId21"/>
    <p:sldId id="319" r:id="rId22"/>
    <p:sldId id="362" r:id="rId23"/>
    <p:sldId id="366" r:id="rId24"/>
    <p:sldId id="367" r:id="rId25"/>
    <p:sldId id="372" r:id="rId26"/>
    <p:sldId id="363" r:id="rId27"/>
    <p:sldId id="364" r:id="rId28"/>
    <p:sldId id="373" r:id="rId29"/>
    <p:sldId id="369" r:id="rId30"/>
    <p:sldId id="370" r:id="rId31"/>
    <p:sldId id="375" r:id="rId32"/>
    <p:sldId id="338" r:id="rId33"/>
    <p:sldId id="368" r:id="rId34"/>
    <p:sldId id="376" r:id="rId35"/>
    <p:sldId id="32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5D22"/>
    <a:srgbClr val="88746B"/>
    <a:srgbClr val="EEE7DD"/>
    <a:srgbClr val="E5B43B"/>
    <a:srgbClr val="E6B53C"/>
    <a:srgbClr val="CBD7E9"/>
    <a:srgbClr val="EDE7DD"/>
    <a:srgbClr val="5A1F01"/>
    <a:srgbClr val="591F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4939" autoAdjust="0"/>
  </p:normalViewPr>
  <p:slideViewPr>
    <p:cSldViewPr snapToGrid="0">
      <p:cViewPr varScale="1">
        <p:scale>
          <a:sx n="46" d="100"/>
          <a:sy n="46" d="100"/>
        </p:scale>
        <p:origin x="116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7" d="100"/>
          <a:sy n="47" d="100"/>
        </p:scale>
        <p:origin x="2488" y="2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CFD1EA-3B05-4F2E-8FF9-51C2F2C5C189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EC263F-446B-45F0-A68B-1F5D3FED0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092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C263F-446B-45F0-A68B-1F5D3FED01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375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C263F-446B-45F0-A68B-1F5D3FED01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94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C263F-446B-45F0-A68B-1F5D3FED01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17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C263F-446B-45F0-A68B-1F5D3FED01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6168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C263F-446B-45F0-A68B-1F5D3FED018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2245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C263F-446B-45F0-A68B-1F5D3FED018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3384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C263F-446B-45F0-A68B-1F5D3FED018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0036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C263F-446B-45F0-A68B-1F5D3FED018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8207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C263F-446B-45F0-A68B-1F5D3FED018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963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C263F-446B-45F0-A68B-1F5D3FED018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427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C263F-446B-45F0-A68B-1F5D3FED018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758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C263F-446B-45F0-A68B-1F5D3FED01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772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C263F-446B-45F0-A68B-1F5D3FED018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32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C263F-446B-45F0-A68B-1F5D3FED018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319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C263F-446B-45F0-A68B-1F5D3FED018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975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C263F-446B-45F0-A68B-1F5D3FED018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765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C263F-446B-45F0-A68B-1F5D3FED018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1708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C263F-446B-45F0-A68B-1F5D3FED018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604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C263F-446B-45F0-A68B-1F5D3FED018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3100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C263F-446B-45F0-A68B-1F5D3FED018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3664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C263F-446B-45F0-A68B-1F5D3FED018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2030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C263F-446B-45F0-A68B-1F5D3FED018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901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C263F-446B-45F0-A68B-1F5D3FED01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654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C263F-446B-45F0-A68B-1F5D3FED018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1849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C263F-446B-45F0-A68B-1F5D3FED018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8766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C263F-446B-45F0-A68B-1F5D3FED018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640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C263F-446B-45F0-A68B-1F5D3FED01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771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C263F-446B-45F0-A68B-1F5D3FED01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433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C263F-446B-45F0-A68B-1F5D3FED01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859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C263F-446B-45F0-A68B-1F5D3FED01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340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C263F-446B-45F0-A68B-1F5D3FED01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123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C263F-446B-45F0-A68B-1F5D3FED01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55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DAD26A5-85F7-4683-A929-3042515F62C1}"/>
              </a:ext>
            </a:extLst>
          </p:cNvPr>
          <p:cNvSpPr/>
          <p:nvPr userDrawn="1"/>
        </p:nvSpPr>
        <p:spPr>
          <a:xfrm>
            <a:off x="11343736" y="6564702"/>
            <a:ext cx="848264" cy="293298"/>
          </a:xfrm>
          <a:prstGeom prst="rect">
            <a:avLst/>
          </a:prstGeom>
          <a:solidFill>
            <a:srgbClr val="887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2FFDD13-C588-4B0A-8608-74A172811A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6935" y="2235200"/>
            <a:ext cx="9144000" cy="1366838"/>
          </a:xfrm>
          <a:prstGeom prst="rect">
            <a:avLst/>
          </a:prstGeo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A4505FB-E075-4AEB-9AD0-7311CDAFD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6935" y="3774567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37DB67-6D2C-4660-9A78-4FA5BC7CC9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54530" y="704677"/>
            <a:ext cx="6668815" cy="179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05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F3C9422-6383-4492-8554-6076DC4218B1}"/>
              </a:ext>
            </a:extLst>
          </p:cNvPr>
          <p:cNvSpPr/>
          <p:nvPr userDrawn="1"/>
        </p:nvSpPr>
        <p:spPr>
          <a:xfrm>
            <a:off x="8635041" y="4"/>
            <a:ext cx="3467819" cy="1325563"/>
          </a:xfrm>
          <a:prstGeom prst="rect">
            <a:avLst/>
          </a:prstGeom>
          <a:solidFill>
            <a:srgbClr val="EEE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3C0649-C11D-BD4D-8EFE-CE7FF5417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389" y="400635"/>
            <a:ext cx="9696091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03A94-C347-CE47-A542-45FFA413A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389" y="1867445"/>
            <a:ext cx="969609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740B22E-584B-44DD-8D70-C42CE5C521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9425353" y="-66282"/>
            <a:ext cx="2984907" cy="32809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505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0F1DBB2-B2AF-4275-9173-D46063DC42A2}"/>
              </a:ext>
            </a:extLst>
          </p:cNvPr>
          <p:cNvSpPr/>
          <p:nvPr userDrawn="1"/>
        </p:nvSpPr>
        <p:spPr>
          <a:xfrm>
            <a:off x="8635041" y="4"/>
            <a:ext cx="3467819" cy="1325563"/>
          </a:xfrm>
          <a:prstGeom prst="rect">
            <a:avLst/>
          </a:prstGeom>
          <a:solidFill>
            <a:srgbClr val="EEE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E5D23E-FA2C-4401-97C6-FB28A1F2E2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9425353" y="-66282"/>
            <a:ext cx="2984907" cy="3280997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8A1F5C-A4F1-48C8-B1EC-E0BE401FAFC6}"/>
              </a:ext>
            </a:extLst>
          </p:cNvPr>
          <p:cNvSpPr/>
          <p:nvPr userDrawn="1"/>
        </p:nvSpPr>
        <p:spPr>
          <a:xfrm>
            <a:off x="11343736" y="6564702"/>
            <a:ext cx="848264" cy="293298"/>
          </a:xfrm>
          <a:prstGeom prst="rect">
            <a:avLst/>
          </a:prstGeom>
          <a:solidFill>
            <a:srgbClr val="887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B563BA-3EBC-B34A-9568-1F2E5EB26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920" y="466854"/>
            <a:ext cx="10515600" cy="116490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560A0-7438-3F4D-9D8E-BFF1388ED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045A0E-B5C4-4A48-BF01-ED8C586A9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3935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CDCCA5-12A2-478C-99E0-78AFB8F0EFFF}"/>
              </a:ext>
            </a:extLst>
          </p:cNvPr>
          <p:cNvSpPr/>
          <p:nvPr userDrawn="1"/>
        </p:nvSpPr>
        <p:spPr>
          <a:xfrm>
            <a:off x="8635041" y="4"/>
            <a:ext cx="3467819" cy="1325563"/>
          </a:xfrm>
          <a:prstGeom prst="rect">
            <a:avLst/>
          </a:prstGeom>
          <a:solidFill>
            <a:srgbClr val="EEE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4F774D-8B25-4BF7-8D9D-C6631BD105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9425353" y="-66282"/>
            <a:ext cx="2984907" cy="3280997"/>
          </a:xfrm>
          <a:prstGeom prst="rect">
            <a:avLst/>
          </a:prstGeom>
          <a:noFill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DA14D02-3BD1-4D2D-9F3E-E7D6FAB209D7}"/>
              </a:ext>
            </a:extLst>
          </p:cNvPr>
          <p:cNvSpPr/>
          <p:nvPr userDrawn="1"/>
        </p:nvSpPr>
        <p:spPr>
          <a:xfrm>
            <a:off x="11343736" y="6564702"/>
            <a:ext cx="848264" cy="293298"/>
          </a:xfrm>
          <a:prstGeom prst="rect">
            <a:avLst/>
          </a:prstGeom>
          <a:solidFill>
            <a:srgbClr val="887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CE158A-AC85-8848-A8D1-BF22E2BCB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2BA58-434A-AF48-8837-93E3AB5EE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66B1CF-38F1-5446-B7A2-0B7DFEBA3A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298589-ED16-C344-B8D4-C713E3451E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2E4C27-A2A9-E14E-BB99-A204B51B54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5796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BB4FAC-0672-4099-A8FA-20EBBD90B606}"/>
              </a:ext>
            </a:extLst>
          </p:cNvPr>
          <p:cNvSpPr/>
          <p:nvPr userDrawn="1"/>
        </p:nvSpPr>
        <p:spPr>
          <a:xfrm>
            <a:off x="8635041" y="4"/>
            <a:ext cx="3467819" cy="1325563"/>
          </a:xfrm>
          <a:prstGeom prst="rect">
            <a:avLst/>
          </a:prstGeom>
          <a:solidFill>
            <a:srgbClr val="EEE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632D2B-E3FD-4F6D-904D-B9BD716900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9425353" y="-66282"/>
            <a:ext cx="2984907" cy="3280997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3332F2C-EF80-408E-917B-60CC6DD1D848}"/>
              </a:ext>
            </a:extLst>
          </p:cNvPr>
          <p:cNvSpPr/>
          <p:nvPr userDrawn="1"/>
        </p:nvSpPr>
        <p:spPr>
          <a:xfrm>
            <a:off x="11343736" y="6564702"/>
            <a:ext cx="848264" cy="293298"/>
          </a:xfrm>
          <a:prstGeom prst="rect">
            <a:avLst/>
          </a:prstGeom>
          <a:solidFill>
            <a:srgbClr val="887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F29D32-1407-B24E-81EA-DE2DB726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645" y="662781"/>
            <a:ext cx="10515600" cy="116490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7950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319537-FE88-4551-A7EE-6D88AAE4FD2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E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A82DFC-7065-5D43-BEE8-F7AD78854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661209"/>
            <a:ext cx="4882401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A41F5-7581-344E-AB47-3DEBB64145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376577"/>
            <a:ext cx="4882401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BEEA96-AAD4-4012-998A-E9B0F56207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970945" y="3429004"/>
            <a:ext cx="2984907" cy="3280997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78C753D-336B-4CC6-BE95-8F57195A9CD9}"/>
              </a:ext>
            </a:extLst>
          </p:cNvPr>
          <p:cNvSpPr/>
          <p:nvPr userDrawn="1"/>
        </p:nvSpPr>
        <p:spPr>
          <a:xfrm>
            <a:off x="6469813" y="340297"/>
            <a:ext cx="4344267" cy="525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276171-8DCF-4644-9CD5-A3D7E4BEBC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13013" y="530229"/>
            <a:ext cx="4057864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06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319537-FE88-4551-A7EE-6D88AAE4FD2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E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A82DFC-7065-5D43-BEE8-F7AD78854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4010" y="679625"/>
            <a:ext cx="434426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A41F5-7581-344E-AB47-3DEBB64145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04010" y="2394993"/>
            <a:ext cx="434426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204F00-C82B-4001-A0AF-1879A684F983}"/>
              </a:ext>
            </a:extLst>
          </p:cNvPr>
          <p:cNvSpPr/>
          <p:nvPr userDrawn="1"/>
        </p:nvSpPr>
        <p:spPr>
          <a:xfrm>
            <a:off x="3" y="-3015"/>
            <a:ext cx="1097103" cy="137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9FCFA5-63B1-45C7-9FD6-825D63848362}"/>
              </a:ext>
            </a:extLst>
          </p:cNvPr>
          <p:cNvSpPr/>
          <p:nvPr userDrawn="1"/>
        </p:nvSpPr>
        <p:spPr>
          <a:xfrm>
            <a:off x="3" y="1367572"/>
            <a:ext cx="1097103" cy="1371600"/>
          </a:xfrm>
          <a:prstGeom prst="rect">
            <a:avLst/>
          </a:prstGeom>
          <a:solidFill>
            <a:srgbClr val="5A1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251F49-9788-4A49-B809-AEE8A6CEC22E}"/>
              </a:ext>
            </a:extLst>
          </p:cNvPr>
          <p:cNvSpPr/>
          <p:nvPr userDrawn="1"/>
        </p:nvSpPr>
        <p:spPr>
          <a:xfrm>
            <a:off x="3" y="2738159"/>
            <a:ext cx="1097103" cy="1371600"/>
          </a:xfrm>
          <a:prstGeom prst="rect">
            <a:avLst/>
          </a:prstGeom>
          <a:solidFill>
            <a:srgbClr val="E5B43B"/>
          </a:solidFill>
          <a:ln>
            <a:solidFill>
              <a:srgbClr val="E6B5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F00646-77F2-405D-ABA3-013E67B7ABEC}"/>
              </a:ext>
            </a:extLst>
          </p:cNvPr>
          <p:cNvSpPr/>
          <p:nvPr userDrawn="1"/>
        </p:nvSpPr>
        <p:spPr>
          <a:xfrm>
            <a:off x="3" y="4108746"/>
            <a:ext cx="1097103" cy="1371600"/>
          </a:xfrm>
          <a:prstGeom prst="rect">
            <a:avLst/>
          </a:prstGeom>
          <a:solidFill>
            <a:srgbClr val="F25D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517DC9-FE72-4416-8B8F-79E464D2B2B7}"/>
              </a:ext>
            </a:extLst>
          </p:cNvPr>
          <p:cNvSpPr/>
          <p:nvPr userDrawn="1"/>
        </p:nvSpPr>
        <p:spPr>
          <a:xfrm>
            <a:off x="3" y="5479334"/>
            <a:ext cx="1097103" cy="1371600"/>
          </a:xfrm>
          <a:prstGeom prst="rect">
            <a:avLst/>
          </a:prstGeom>
          <a:solidFill>
            <a:srgbClr val="887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276171-8DCF-4644-9CD5-A3D7E4BEBC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80939" y="515499"/>
            <a:ext cx="5315063" cy="58270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848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131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DAD26A5-85F7-4683-A929-3042515F62C1}"/>
              </a:ext>
            </a:extLst>
          </p:cNvPr>
          <p:cNvSpPr/>
          <p:nvPr userDrawn="1"/>
        </p:nvSpPr>
        <p:spPr>
          <a:xfrm>
            <a:off x="11343736" y="6564702"/>
            <a:ext cx="848264" cy="293298"/>
          </a:xfrm>
          <a:prstGeom prst="rect">
            <a:avLst/>
          </a:prstGeom>
          <a:solidFill>
            <a:srgbClr val="887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9F4170-C261-4AB1-ACA8-8A139420B801}"/>
              </a:ext>
            </a:extLst>
          </p:cNvPr>
          <p:cNvSpPr/>
          <p:nvPr userDrawn="1"/>
        </p:nvSpPr>
        <p:spPr>
          <a:xfrm>
            <a:off x="0" y="0"/>
            <a:ext cx="12192000" cy="6564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6EB6DF-7402-0949-96B6-E0990B9E3A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F05E9B-0216-5146-AEE1-B2A7F54353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79043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DAD26A5-85F7-4683-A929-3042515F62C1}"/>
              </a:ext>
            </a:extLst>
          </p:cNvPr>
          <p:cNvSpPr/>
          <p:nvPr userDrawn="1"/>
        </p:nvSpPr>
        <p:spPr>
          <a:xfrm>
            <a:off x="11343736" y="6564702"/>
            <a:ext cx="848264" cy="293298"/>
          </a:xfrm>
          <a:prstGeom prst="rect">
            <a:avLst/>
          </a:prstGeom>
          <a:solidFill>
            <a:srgbClr val="887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9F4170-C261-4AB1-ACA8-8A139420B801}"/>
              </a:ext>
            </a:extLst>
          </p:cNvPr>
          <p:cNvSpPr/>
          <p:nvPr userDrawn="1"/>
        </p:nvSpPr>
        <p:spPr>
          <a:xfrm>
            <a:off x="0" y="0"/>
            <a:ext cx="12192000" cy="6564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6EB6DF-7402-0949-96B6-E0990B9E3A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6935" y="2235200"/>
            <a:ext cx="9144000" cy="1366838"/>
          </a:xfrm>
          <a:prstGeom prst="rect">
            <a:avLst/>
          </a:prstGeo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F05E9B-0216-5146-AEE1-B2A7F54353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6935" y="3774567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7A96D5-BCC0-43BC-AA00-8A1DDC12D9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54530" y="704677"/>
            <a:ext cx="6668815" cy="179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284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8AFAB7E-C2F3-462D-91A9-F7F84E236E83}"/>
              </a:ext>
            </a:extLst>
          </p:cNvPr>
          <p:cNvSpPr/>
          <p:nvPr userDrawn="1"/>
        </p:nvSpPr>
        <p:spPr>
          <a:xfrm>
            <a:off x="11343736" y="6564702"/>
            <a:ext cx="848264" cy="293298"/>
          </a:xfrm>
          <a:prstGeom prst="rect">
            <a:avLst/>
          </a:prstGeom>
          <a:solidFill>
            <a:srgbClr val="887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68E379-054E-43A0-8686-DAAF44ACB6D4}"/>
              </a:ext>
            </a:extLst>
          </p:cNvPr>
          <p:cNvSpPr/>
          <p:nvPr userDrawn="1"/>
        </p:nvSpPr>
        <p:spPr>
          <a:xfrm>
            <a:off x="0" y="0"/>
            <a:ext cx="12192000" cy="6564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3C0649-C11D-BD4D-8EFE-CE7FF5417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9834"/>
            <a:ext cx="10515600" cy="1164902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03A94-C347-CE47-A542-45FFA413A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6821"/>
            <a:ext cx="10515600" cy="4240548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7970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38A1F5C-A4F1-48C8-B1EC-E0BE401FAFC6}"/>
              </a:ext>
            </a:extLst>
          </p:cNvPr>
          <p:cNvSpPr/>
          <p:nvPr userDrawn="1"/>
        </p:nvSpPr>
        <p:spPr>
          <a:xfrm>
            <a:off x="11343736" y="6564702"/>
            <a:ext cx="848264" cy="293298"/>
          </a:xfrm>
          <a:prstGeom prst="rect">
            <a:avLst/>
          </a:prstGeom>
          <a:solidFill>
            <a:srgbClr val="887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3F7C57-F6DD-4E72-A6F7-CE7CF0AD8D38}"/>
              </a:ext>
            </a:extLst>
          </p:cNvPr>
          <p:cNvSpPr/>
          <p:nvPr userDrawn="1"/>
        </p:nvSpPr>
        <p:spPr>
          <a:xfrm>
            <a:off x="0" y="0"/>
            <a:ext cx="12192000" cy="6564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B563BA-3EBC-B34A-9568-1F2E5EB26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854"/>
            <a:ext cx="10515600" cy="116490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560A0-7438-3F4D-9D8E-BFF1388ED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045A0E-B5C4-4A48-BF01-ED8C586A9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9455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DA14D02-3BD1-4D2D-9F3E-E7D6FAB209D7}"/>
              </a:ext>
            </a:extLst>
          </p:cNvPr>
          <p:cNvSpPr/>
          <p:nvPr userDrawn="1"/>
        </p:nvSpPr>
        <p:spPr>
          <a:xfrm>
            <a:off x="11343736" y="6564702"/>
            <a:ext cx="848264" cy="293298"/>
          </a:xfrm>
          <a:prstGeom prst="rect">
            <a:avLst/>
          </a:prstGeom>
          <a:solidFill>
            <a:srgbClr val="887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AD2DC9-AF14-42F5-8199-5B784601106F}"/>
              </a:ext>
            </a:extLst>
          </p:cNvPr>
          <p:cNvSpPr/>
          <p:nvPr userDrawn="1"/>
        </p:nvSpPr>
        <p:spPr>
          <a:xfrm>
            <a:off x="0" y="0"/>
            <a:ext cx="12192000" cy="6564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CE158A-AC85-8848-A8D1-BF22E2BCB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2BA58-434A-AF48-8837-93E3AB5EE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66B1CF-38F1-5446-B7A2-0B7DFEBA3A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298589-ED16-C344-B8D4-C713E3451E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2E4C27-A2A9-E14E-BB99-A204B51B54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5129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4242F10-2849-422A-BDD9-0EB50E3C2EA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3C0649-C11D-BD4D-8EFE-CE7FF5417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8633" y="541886"/>
            <a:ext cx="9696091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03A94-C347-CE47-A542-45FFA413A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8633" y="2008696"/>
            <a:ext cx="969609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79C86E-5FB1-4B59-8AF3-D171A178C3DE}"/>
              </a:ext>
            </a:extLst>
          </p:cNvPr>
          <p:cNvSpPr/>
          <p:nvPr userDrawn="1"/>
        </p:nvSpPr>
        <p:spPr>
          <a:xfrm>
            <a:off x="3" y="-3015"/>
            <a:ext cx="1097103" cy="137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20968B-2F5B-46D5-9EE0-B804DE662C4F}"/>
              </a:ext>
            </a:extLst>
          </p:cNvPr>
          <p:cNvSpPr/>
          <p:nvPr userDrawn="1"/>
        </p:nvSpPr>
        <p:spPr>
          <a:xfrm>
            <a:off x="3" y="1367572"/>
            <a:ext cx="1097103" cy="1371600"/>
          </a:xfrm>
          <a:prstGeom prst="rect">
            <a:avLst/>
          </a:prstGeom>
          <a:solidFill>
            <a:srgbClr val="5A1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9FD825-6DDD-4295-ABAD-303F132B906E}"/>
              </a:ext>
            </a:extLst>
          </p:cNvPr>
          <p:cNvSpPr/>
          <p:nvPr userDrawn="1"/>
        </p:nvSpPr>
        <p:spPr>
          <a:xfrm>
            <a:off x="3" y="2738159"/>
            <a:ext cx="1097103" cy="1371600"/>
          </a:xfrm>
          <a:prstGeom prst="rect">
            <a:avLst/>
          </a:prstGeom>
          <a:solidFill>
            <a:srgbClr val="E5B43B"/>
          </a:solidFill>
          <a:ln>
            <a:solidFill>
              <a:srgbClr val="E6B5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68FE16-C79F-48C5-BC12-9B56D29881B2}"/>
              </a:ext>
            </a:extLst>
          </p:cNvPr>
          <p:cNvSpPr/>
          <p:nvPr userDrawn="1"/>
        </p:nvSpPr>
        <p:spPr>
          <a:xfrm>
            <a:off x="3" y="4108746"/>
            <a:ext cx="1097103" cy="1371600"/>
          </a:xfrm>
          <a:prstGeom prst="rect">
            <a:avLst/>
          </a:prstGeom>
          <a:solidFill>
            <a:srgbClr val="F25D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583707-2967-4B2D-B48D-191112526322}"/>
              </a:ext>
            </a:extLst>
          </p:cNvPr>
          <p:cNvSpPr/>
          <p:nvPr userDrawn="1"/>
        </p:nvSpPr>
        <p:spPr>
          <a:xfrm>
            <a:off x="3" y="5479334"/>
            <a:ext cx="1097103" cy="1371600"/>
          </a:xfrm>
          <a:prstGeom prst="rect">
            <a:avLst/>
          </a:prstGeom>
          <a:solidFill>
            <a:srgbClr val="887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80635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38A1F5C-A4F1-48C8-B1EC-E0BE401FAFC6}"/>
              </a:ext>
            </a:extLst>
          </p:cNvPr>
          <p:cNvSpPr/>
          <p:nvPr userDrawn="1"/>
        </p:nvSpPr>
        <p:spPr>
          <a:xfrm>
            <a:off x="11343736" y="6564702"/>
            <a:ext cx="848264" cy="293298"/>
          </a:xfrm>
          <a:prstGeom prst="rect">
            <a:avLst/>
          </a:prstGeom>
          <a:solidFill>
            <a:srgbClr val="887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3F7C57-F6DD-4E72-A6F7-CE7CF0AD8D38}"/>
              </a:ext>
            </a:extLst>
          </p:cNvPr>
          <p:cNvSpPr/>
          <p:nvPr userDrawn="1"/>
        </p:nvSpPr>
        <p:spPr>
          <a:xfrm>
            <a:off x="0" y="0"/>
            <a:ext cx="12192000" cy="6850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B563BA-3EBC-B34A-9568-1F2E5EB26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1857" y="451938"/>
            <a:ext cx="9585387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560A0-7438-3F4D-9D8E-BFF1388ED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1859" y="2006631"/>
            <a:ext cx="466689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045A0E-B5C4-4A48-BF01-ED8C586A9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0290" y="2006631"/>
            <a:ext cx="466689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6AF42D-3F03-46F2-BF22-E6BF32124C38}"/>
              </a:ext>
            </a:extLst>
          </p:cNvPr>
          <p:cNvSpPr/>
          <p:nvPr userDrawn="1"/>
        </p:nvSpPr>
        <p:spPr>
          <a:xfrm>
            <a:off x="3" y="-3015"/>
            <a:ext cx="1097103" cy="137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55DF19-9769-4E0A-B582-E2E578736C3C}"/>
              </a:ext>
            </a:extLst>
          </p:cNvPr>
          <p:cNvSpPr/>
          <p:nvPr userDrawn="1"/>
        </p:nvSpPr>
        <p:spPr>
          <a:xfrm>
            <a:off x="3" y="1367572"/>
            <a:ext cx="1097103" cy="1371600"/>
          </a:xfrm>
          <a:prstGeom prst="rect">
            <a:avLst/>
          </a:prstGeom>
          <a:solidFill>
            <a:srgbClr val="5A1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666CFD-2ED7-443C-B815-30B609347D75}"/>
              </a:ext>
            </a:extLst>
          </p:cNvPr>
          <p:cNvSpPr/>
          <p:nvPr userDrawn="1"/>
        </p:nvSpPr>
        <p:spPr>
          <a:xfrm>
            <a:off x="3" y="2738159"/>
            <a:ext cx="1097103" cy="1371600"/>
          </a:xfrm>
          <a:prstGeom prst="rect">
            <a:avLst/>
          </a:prstGeom>
          <a:solidFill>
            <a:srgbClr val="E5B43B"/>
          </a:solidFill>
          <a:ln>
            <a:solidFill>
              <a:srgbClr val="E6B5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324D6A-2887-4756-AA8B-0F212BE574A1}"/>
              </a:ext>
            </a:extLst>
          </p:cNvPr>
          <p:cNvSpPr/>
          <p:nvPr userDrawn="1"/>
        </p:nvSpPr>
        <p:spPr>
          <a:xfrm>
            <a:off x="3" y="4108746"/>
            <a:ext cx="1097103" cy="1371600"/>
          </a:xfrm>
          <a:prstGeom prst="rect">
            <a:avLst/>
          </a:prstGeom>
          <a:solidFill>
            <a:srgbClr val="F25D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6803B5-A0F6-44F1-8690-358C364CD649}"/>
              </a:ext>
            </a:extLst>
          </p:cNvPr>
          <p:cNvSpPr/>
          <p:nvPr userDrawn="1"/>
        </p:nvSpPr>
        <p:spPr>
          <a:xfrm>
            <a:off x="3" y="5479334"/>
            <a:ext cx="1097103" cy="1371600"/>
          </a:xfrm>
          <a:prstGeom prst="rect">
            <a:avLst/>
          </a:prstGeom>
          <a:solidFill>
            <a:srgbClr val="887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279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68907C-BB23-402D-B039-F939A0C0EC42}"/>
              </a:ext>
            </a:extLst>
          </p:cNvPr>
          <p:cNvSpPr/>
          <p:nvPr userDrawn="1"/>
        </p:nvSpPr>
        <p:spPr>
          <a:xfrm>
            <a:off x="11343736" y="6564702"/>
            <a:ext cx="848264" cy="293298"/>
          </a:xfrm>
          <a:prstGeom prst="rect">
            <a:avLst/>
          </a:prstGeom>
          <a:solidFill>
            <a:srgbClr val="887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9C8629-06C4-7A46-AB09-22F34ED83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DD80C6-48E9-A34C-A9AB-397E4817F4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0443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7500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49" r:id="rId2"/>
    <p:sldLayoutId id="2147483671" r:id="rId3"/>
    <p:sldLayoutId id="2147483650" r:id="rId4"/>
    <p:sldLayoutId id="2147483652" r:id="rId5"/>
    <p:sldLayoutId id="2147483653" r:id="rId6"/>
    <p:sldLayoutId id="2147483668" r:id="rId7"/>
    <p:sldLayoutId id="2147483669" r:id="rId8"/>
    <p:sldLayoutId id="2147483665" r:id="rId9"/>
    <p:sldLayoutId id="2147483664" r:id="rId10"/>
    <p:sldLayoutId id="2147483666" r:id="rId11"/>
    <p:sldLayoutId id="2147483667" r:id="rId12"/>
    <p:sldLayoutId id="2147483654" r:id="rId13"/>
    <p:sldLayoutId id="2147483657" r:id="rId14"/>
    <p:sldLayoutId id="2147483670" r:id="rId15"/>
    <p:sldLayoutId id="2147483655" r:id="rId16"/>
  </p:sldLayoutIdLs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erica@hgf.or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A9661F7-74AA-4DC7-8378-7F4331E290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2579" r="25138"/>
          <a:stretch/>
        </p:blipFill>
        <p:spPr>
          <a:xfrm>
            <a:off x="-1" y="1"/>
            <a:ext cx="12192000" cy="606829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5029199"/>
            <a:ext cx="12228128" cy="1828800"/>
            <a:chOff x="-305" y="2987478"/>
            <a:chExt cx="12188952" cy="182880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7" name="Freeform: Shape 16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74C0DF2-EE97-4B72-BCC7-F019D4BC4088}"/>
              </a:ext>
            </a:extLst>
          </p:cNvPr>
          <p:cNvSpPr txBox="1"/>
          <p:nvPr/>
        </p:nvSpPr>
        <p:spPr>
          <a:xfrm>
            <a:off x="320040" y="6169408"/>
            <a:ext cx="11889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All Together Now </a:t>
            </a:r>
            <a:r>
              <a:rPr lang="en-US" sz="2800" dirty="0"/>
              <a:t>		</a:t>
            </a:r>
            <a:r>
              <a:rPr lang="en-US" sz="2800" i="1" dirty="0"/>
              <a:t>A</a:t>
            </a:r>
            <a:r>
              <a:rPr lang="en-US" sz="2800" dirty="0"/>
              <a:t> </a:t>
            </a:r>
            <a:r>
              <a:rPr lang="en-US" sz="2800" i="1" dirty="0"/>
              <a:t>Matching Grant from the Harold Grinspoon Foundation </a:t>
            </a:r>
          </a:p>
        </p:txBody>
      </p:sp>
    </p:spTree>
    <p:extLst>
      <p:ext uri="{BB962C8B-B14F-4D97-AF65-F5344CB8AC3E}">
        <p14:creationId xmlns:p14="http://schemas.microsoft.com/office/powerpoint/2010/main" val="2504568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9922E-65BF-467C-B6AE-1A173312E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Donation Tracking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D799082-A0D8-405D-9DE8-1B1C0E566E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2835" y="2072639"/>
            <a:ext cx="9766329" cy="354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84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EF048-4C43-4126-A96B-F4016B687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E95EF-6EE7-4CA6-B463-9A88DF587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4752"/>
            <a:ext cx="10515600" cy="4762617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Link to apply online to be emailed soon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Apply, sign and return the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Grant Agreement Letter </a:t>
            </a:r>
            <a:r>
              <a:rPr lang="en-US" dirty="0"/>
              <a:t>which includes your camp’s grant amount</a:t>
            </a:r>
          </a:p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 tracking spreadsheet to submit gifts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Payments will be processed within 10 business days once they reach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$5,000 or more </a:t>
            </a:r>
            <a:r>
              <a:rPr lang="en-US" dirty="0"/>
              <a:t>in eligible matching payments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	</a:t>
            </a:r>
            <a:r>
              <a:rPr lang="en-US" dirty="0">
                <a:solidFill>
                  <a:schemeClr val="accent1"/>
                </a:solidFill>
              </a:rPr>
              <a:t>Guidance on how to apply available on the website</a:t>
            </a:r>
          </a:p>
          <a:p>
            <a:pPr algn="ctr"/>
            <a:r>
              <a:rPr lang="en-US" dirty="0"/>
              <a:t>jcamp180.org/</a:t>
            </a:r>
            <a:r>
              <a:rPr lang="en-US" dirty="0">
                <a:solidFill>
                  <a:schemeClr val="accent1"/>
                </a:solidFill>
              </a:rPr>
              <a:t>all-together-now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646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75BD7-5E95-42F5-B6FF-811B2C10A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help?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FAA26-1B15-4153-9D45-D6FCD86AA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Your Camp Mentor or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Erica Ryan</a:t>
            </a:r>
          </a:p>
          <a:p>
            <a:pPr marL="0" indent="0" algn="ctr">
              <a:buNone/>
            </a:pPr>
            <a:r>
              <a:rPr lang="en-US" dirty="0">
                <a:hlinkClick r:id="rId3"/>
              </a:rPr>
              <a:t>operations@hgf.org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413-276-0794</a:t>
            </a:r>
          </a:p>
        </p:txBody>
      </p:sp>
    </p:spTree>
    <p:extLst>
      <p:ext uri="{BB962C8B-B14F-4D97-AF65-F5344CB8AC3E}">
        <p14:creationId xmlns:p14="http://schemas.microsoft.com/office/powerpoint/2010/main" val="1201268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8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95990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0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B79F488-064C-43B3-8765-8920010349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964" r="2" b="1057"/>
          <a:stretch/>
        </p:blipFill>
        <p:spPr>
          <a:xfrm>
            <a:off x="1155547" y="637762"/>
            <a:ext cx="9889808" cy="55767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733D2B-3814-454E-9D20-0AD1B44D820E}"/>
              </a:ext>
            </a:extLst>
          </p:cNvPr>
          <p:cNvSpPr txBox="1"/>
          <p:nvPr/>
        </p:nvSpPr>
        <p:spPr>
          <a:xfrm>
            <a:off x="324571" y="-65839"/>
            <a:ext cx="44190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Questions?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273DEB-8188-472D-BA4A-A5C5B202DCF4}"/>
              </a:ext>
            </a:extLst>
          </p:cNvPr>
          <p:cNvSpPr txBox="1"/>
          <p:nvPr/>
        </p:nvSpPr>
        <p:spPr>
          <a:xfrm>
            <a:off x="7791316" y="6351600"/>
            <a:ext cx="3596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Smiling faces of Camp Wise in action! </a:t>
            </a:r>
          </a:p>
        </p:txBody>
      </p:sp>
    </p:spTree>
    <p:extLst>
      <p:ext uri="{BB962C8B-B14F-4D97-AF65-F5344CB8AC3E}">
        <p14:creationId xmlns:p14="http://schemas.microsoft.com/office/powerpoint/2010/main" val="128651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8C03B-3BBC-48DD-AA23-642E8F1B7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66821"/>
            <a:ext cx="10982325" cy="4240548"/>
          </a:xfrm>
        </p:spPr>
        <p:txBody>
          <a:bodyPr/>
          <a:lstStyle/>
          <a:p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Don’t let Jewish overnight camps </a:t>
            </a:r>
          </a:p>
          <a:p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						         disappear </a:t>
            </a:r>
          </a:p>
          <a:p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								       overnight</a:t>
            </a:r>
          </a:p>
        </p:txBody>
      </p:sp>
    </p:spTree>
    <p:extLst>
      <p:ext uri="{BB962C8B-B14F-4D97-AF65-F5344CB8AC3E}">
        <p14:creationId xmlns:p14="http://schemas.microsoft.com/office/powerpoint/2010/main" val="1896023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walking down the street&#10;&#10;Description automatically generated">
            <a:extLst>
              <a:ext uri="{FF2B5EF4-FFF2-40B4-BE49-F238E27FC236}">
                <a16:creationId xmlns:a16="http://schemas.microsoft.com/office/drawing/2014/main" id="{5829BB46-5231-4CD7-A2B7-EC747130D4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54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888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C79BE-4909-471C-9396-E0A77DEF06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800" b="1" dirty="0"/>
              <a:t>“My camp will close. </a:t>
            </a:r>
          </a:p>
          <a:p>
            <a:r>
              <a:rPr lang="en-US" sz="4800" b="1" dirty="0"/>
              <a:t>		  I need your help. </a:t>
            </a:r>
          </a:p>
          <a:p>
            <a:r>
              <a:rPr lang="en-US" sz="4800" b="1" dirty="0"/>
              <a:t>				      Just hear me out.”</a:t>
            </a:r>
            <a:endParaRPr lang="en-US" sz="4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265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Impact" panose="020B080603090205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Impact" panose="020B0806030902050204"/>
            </a:endParaRPr>
          </a:p>
        </p:txBody>
      </p:sp>
      <p:pic>
        <p:nvPicPr>
          <p:cNvPr id="4" name="Picture 4" descr="A group of people standing in front of a crowd posing for the camera&#10;&#10;Description generated with very high confidence">
            <a:extLst>
              <a:ext uri="{FF2B5EF4-FFF2-40B4-BE49-F238E27FC236}">
                <a16:creationId xmlns:a16="http://schemas.microsoft.com/office/drawing/2014/main" id="{AFFD65D2-32F7-47AF-AEF9-A207650A85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2080" r="1" b="13859"/>
          <a:stretch/>
        </p:blipFill>
        <p:spPr>
          <a:xfrm rot="21480000">
            <a:off x="1137839" y="1003259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958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ACB7F-31D2-46FF-915D-3F5FFB45807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197" y="94446"/>
            <a:ext cx="10515599" cy="93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/>
              <a:t>Strategy and Tactics</a:t>
            </a:r>
          </a:p>
        </p:txBody>
      </p:sp>
    </p:spTree>
    <p:extLst>
      <p:ext uri="{BB962C8B-B14F-4D97-AF65-F5344CB8AC3E}">
        <p14:creationId xmlns:p14="http://schemas.microsoft.com/office/powerpoint/2010/main" val="22281691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ACB7F-31D2-46FF-915D-3F5FFB45807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197" y="94446"/>
            <a:ext cx="10515599" cy="93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/>
              <a:t>Strategy and Tactics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EA238A6-5AA4-4C24-9F76-FC1D98DC06C5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32502734"/>
              </p:ext>
            </p:extLst>
          </p:nvPr>
        </p:nvGraphicFramePr>
        <p:xfrm>
          <a:off x="452762" y="1224812"/>
          <a:ext cx="10824200" cy="49495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76822">
                  <a:extLst>
                    <a:ext uri="{9D8B030D-6E8A-4147-A177-3AD203B41FA5}">
                      <a16:colId xmlns:a16="http://schemas.microsoft.com/office/drawing/2014/main" val="1055839618"/>
                    </a:ext>
                  </a:extLst>
                </a:gridCol>
                <a:gridCol w="3748943">
                  <a:extLst>
                    <a:ext uri="{9D8B030D-6E8A-4147-A177-3AD203B41FA5}">
                      <a16:colId xmlns:a16="http://schemas.microsoft.com/office/drawing/2014/main" val="2440149529"/>
                    </a:ext>
                  </a:extLst>
                </a:gridCol>
                <a:gridCol w="3998435">
                  <a:extLst>
                    <a:ext uri="{9D8B030D-6E8A-4147-A177-3AD203B41FA5}">
                      <a16:colId xmlns:a16="http://schemas.microsoft.com/office/drawing/2014/main" val="2972365321"/>
                    </a:ext>
                  </a:extLst>
                </a:gridCol>
              </a:tblGrid>
              <a:tr h="380459">
                <a:tc>
                  <a:txBody>
                    <a:bodyPr/>
                    <a:lstStyle/>
                    <a:p>
                      <a:pPr algn="ctr"/>
                      <a:endParaRPr lang="en-US" sz="1900" b="1" dirty="0"/>
                    </a:p>
                    <a:p>
                      <a:pPr algn="ctr"/>
                      <a:r>
                        <a:rPr lang="en-US" sz="1900" b="1" dirty="0"/>
                        <a:t>April / May</a:t>
                      </a:r>
                    </a:p>
                    <a:p>
                      <a:pPr algn="ctr"/>
                      <a:endParaRPr lang="en-US" sz="1900" b="1" dirty="0"/>
                    </a:p>
                  </a:txBody>
                  <a:tcPr marL="97940" marR="97940" marT="48971" marB="489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 dirty="0"/>
                    </a:p>
                    <a:p>
                      <a:pPr algn="ctr"/>
                      <a:r>
                        <a:rPr lang="en-US" sz="1900" b="1" dirty="0"/>
                        <a:t>June / Summer</a:t>
                      </a:r>
                    </a:p>
                  </a:txBody>
                  <a:tcPr marL="97940" marR="97940" marT="48971" marB="489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 dirty="0"/>
                    </a:p>
                    <a:p>
                      <a:pPr algn="ctr"/>
                      <a:r>
                        <a:rPr lang="en-US" sz="1900" b="1" dirty="0"/>
                        <a:t>Fall / December</a:t>
                      </a:r>
                    </a:p>
                  </a:txBody>
                  <a:tcPr marL="97940" marR="97940" marT="48971" marB="489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2364061"/>
                  </a:ext>
                </a:extLst>
              </a:tr>
              <a:tr h="3252294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dirty="0"/>
                        <a:t>Gather your volunteer team </a:t>
                      </a:r>
                    </a:p>
                    <a:p>
                      <a:pPr marL="0" indent="0" algn="l">
                        <a:buNone/>
                      </a:pPr>
                      <a:endParaRPr lang="en-US" dirty="0"/>
                    </a:p>
                    <a:p>
                      <a:pPr marL="0" indent="0" algn="l">
                        <a:buNone/>
                      </a:pPr>
                      <a:r>
                        <a:rPr lang="en-US" dirty="0"/>
                        <a:t>Define and engage your 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en-US" dirty="0"/>
                        <a:t>Inner Circle</a:t>
                      </a:r>
                    </a:p>
                    <a:p>
                      <a:pPr marL="0" indent="0" algn="l">
                        <a:buNone/>
                      </a:pPr>
                      <a:endParaRPr lang="en-US" dirty="0"/>
                    </a:p>
                    <a:p>
                      <a:pPr marL="0" indent="0" algn="l">
                        <a:buNone/>
                      </a:pPr>
                      <a:endParaRPr lang="en-US" dirty="0"/>
                    </a:p>
                    <a:p>
                      <a:pPr marL="0" indent="0" algn="l">
                        <a:buNone/>
                      </a:pPr>
                      <a:r>
                        <a:rPr lang="en-US" dirty="0"/>
                        <a:t>One or a few Major Gifts? </a:t>
                      </a:r>
                    </a:p>
                    <a:p>
                      <a:pPr marL="0" indent="0" algn="l">
                        <a:buNone/>
                      </a:pPr>
                      <a:endParaRPr lang="en-US" dirty="0"/>
                    </a:p>
                    <a:p>
                      <a:pPr marL="0" indent="0" algn="l">
                        <a:buNone/>
                      </a:pPr>
                      <a:endParaRPr lang="en-US" dirty="0"/>
                    </a:p>
                  </a:txBody>
                  <a:tcPr marL="97940" marR="97940" marT="48971" marB="489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ea typeface="+mn-lt"/>
                        <a:cs typeface="+mn-lt"/>
                      </a:endParaRPr>
                    </a:p>
                  </a:txBody>
                  <a:tcPr marL="97940" marR="97940" marT="48971" marB="489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endParaRPr lang="en-US" sz="1900" b="0" dirty="0"/>
                    </a:p>
                  </a:txBody>
                  <a:tcPr marL="97940" marR="97940" marT="48971" marB="489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7630506"/>
                  </a:ext>
                </a:extLst>
              </a:tr>
              <a:tr h="730679"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sz="1800" b="1" dirty="0">
                          <a:ea typeface="+mn-lt"/>
                          <a:cs typeface="+mn-lt"/>
                        </a:rPr>
                        <a:t>Major Gifts </a:t>
                      </a:r>
                    </a:p>
                  </a:txBody>
                  <a:tcPr marL="97940" marR="97940" marT="48971" marB="489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Many Gifts</a:t>
                      </a:r>
                    </a:p>
                  </a:txBody>
                  <a:tcPr marL="97940" marR="97940" marT="48971" marB="489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800" b="1" dirty="0"/>
                        <a:t>Finish line</a:t>
                      </a:r>
                    </a:p>
                  </a:txBody>
                  <a:tcPr marL="97940" marR="97940" marT="48971" marB="489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3536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4478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091FC-0774-4A61-9D0C-295279620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123" y="2133948"/>
            <a:ext cx="10515600" cy="3820785"/>
          </a:xfrm>
        </p:spPr>
        <p:txBody>
          <a:bodyPr/>
          <a:lstStyle/>
          <a:p>
            <a:pPr algn="ctr"/>
            <a:r>
              <a:rPr lang="en-US" sz="6000" dirty="0"/>
              <a:t> </a:t>
            </a:r>
          </a:p>
          <a:p>
            <a:pPr algn="ctr"/>
            <a:endParaRPr lang="en-US" sz="6000" dirty="0"/>
          </a:p>
          <a:p>
            <a:pPr algn="ctr"/>
            <a:endParaRPr lang="en-US" sz="6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2EF18C-06B2-4098-BF43-71939F6D2093}"/>
              </a:ext>
            </a:extLst>
          </p:cNvPr>
          <p:cNvSpPr txBox="1"/>
          <p:nvPr/>
        </p:nvSpPr>
        <p:spPr>
          <a:xfrm rot="20750930">
            <a:off x="-150466" y="1346481"/>
            <a:ext cx="6901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#</a:t>
            </a:r>
            <a:r>
              <a:rPr lang="en-US" sz="32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AllTogetherNowforCampMorasha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39636D-454E-46F5-964F-EE53C2208D9B}"/>
              </a:ext>
            </a:extLst>
          </p:cNvPr>
          <p:cNvSpPr txBox="1"/>
          <p:nvPr/>
        </p:nvSpPr>
        <p:spPr>
          <a:xfrm rot="793814">
            <a:off x="4779733" y="766596"/>
            <a:ext cx="6519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#</a:t>
            </a:r>
            <a:r>
              <a:rPr lang="en-US" sz="2800" dirty="0" err="1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AllTogetherNowforCampKinderRing</a:t>
            </a:r>
            <a:endParaRPr lang="en-US" sz="2800" dirty="0">
              <a:solidFill>
                <a:srgbClr val="7030A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B22558-E793-494A-B8CC-CE905A3B3C6F}"/>
              </a:ext>
            </a:extLst>
          </p:cNvPr>
          <p:cNvSpPr txBox="1"/>
          <p:nvPr/>
        </p:nvSpPr>
        <p:spPr>
          <a:xfrm rot="20917264">
            <a:off x="170891" y="4472401"/>
            <a:ext cx="5756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#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</a:rPr>
              <a:t>AllTogetherNowforCampTawonga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42E5D7-1FC6-43B7-8C17-BD987B388A68}"/>
              </a:ext>
            </a:extLst>
          </p:cNvPr>
          <p:cNvSpPr txBox="1"/>
          <p:nvPr/>
        </p:nvSpPr>
        <p:spPr>
          <a:xfrm>
            <a:off x="2989386" y="1653873"/>
            <a:ext cx="8810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rial Black" panose="020B0A04020102020204" pitchFamily="34" charset="0"/>
              </a:rPr>
              <a:t>#</a:t>
            </a:r>
            <a:r>
              <a:rPr lang="en-US" sz="3200" dirty="0" err="1">
                <a:solidFill>
                  <a:srgbClr val="C00000"/>
                </a:solidFill>
                <a:latin typeface="Arial Black" panose="020B0A04020102020204" pitchFamily="34" charset="0"/>
              </a:rPr>
              <a:t>AllTogetherNowforURJCampNewman</a:t>
            </a:r>
            <a:endParaRPr lang="en-US" sz="32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3D3B7B-A583-4F2E-BEDA-BF1BF025D0F0}"/>
              </a:ext>
            </a:extLst>
          </p:cNvPr>
          <p:cNvSpPr txBox="1"/>
          <p:nvPr/>
        </p:nvSpPr>
        <p:spPr>
          <a:xfrm rot="375256">
            <a:off x="5580170" y="4044294"/>
            <a:ext cx="6370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#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AllTogetherNowforHDCampGilboa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7321B9-FF10-4E25-B068-D11F0BDE6C4B}"/>
              </a:ext>
            </a:extLst>
          </p:cNvPr>
          <p:cNvSpPr/>
          <p:nvPr/>
        </p:nvSpPr>
        <p:spPr>
          <a:xfrm rot="342106">
            <a:off x="3445788" y="5649511"/>
            <a:ext cx="78200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en-US" sz="2800" b="1" dirty="0" err="1">
                <a:solidFill>
                  <a:schemeClr val="accent1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AllTogetherNowForCampRamahBerkshires</a:t>
            </a:r>
            <a:r>
              <a:rPr lang="en-US" sz="2800" b="1" dirty="0">
                <a:solidFill>
                  <a:schemeClr val="accent1"/>
                </a:solidFill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A1720F-387D-4195-B3AE-97EDCD299F4B}"/>
              </a:ext>
            </a:extLst>
          </p:cNvPr>
          <p:cNvSpPr txBox="1"/>
          <p:nvPr/>
        </p:nvSpPr>
        <p:spPr>
          <a:xfrm>
            <a:off x="1101969" y="2718630"/>
            <a:ext cx="10984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Together Now for Your Camp! </a:t>
            </a:r>
          </a:p>
        </p:txBody>
      </p:sp>
    </p:spTree>
    <p:extLst>
      <p:ext uri="{BB962C8B-B14F-4D97-AF65-F5344CB8AC3E}">
        <p14:creationId xmlns:p14="http://schemas.microsoft.com/office/powerpoint/2010/main" val="698725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ACB7F-31D2-46FF-915D-3F5FFB45807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197" y="94446"/>
            <a:ext cx="10515599" cy="93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/>
              <a:t>Strategy and Tactics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EA238A6-5AA4-4C24-9F76-FC1D98DC06C5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58697891"/>
              </p:ext>
            </p:extLst>
          </p:nvPr>
        </p:nvGraphicFramePr>
        <p:xfrm>
          <a:off x="452762" y="1224812"/>
          <a:ext cx="10824200" cy="49495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76822">
                  <a:extLst>
                    <a:ext uri="{9D8B030D-6E8A-4147-A177-3AD203B41FA5}">
                      <a16:colId xmlns:a16="http://schemas.microsoft.com/office/drawing/2014/main" val="1055839618"/>
                    </a:ext>
                  </a:extLst>
                </a:gridCol>
                <a:gridCol w="3748943">
                  <a:extLst>
                    <a:ext uri="{9D8B030D-6E8A-4147-A177-3AD203B41FA5}">
                      <a16:colId xmlns:a16="http://schemas.microsoft.com/office/drawing/2014/main" val="2440149529"/>
                    </a:ext>
                  </a:extLst>
                </a:gridCol>
                <a:gridCol w="3998435">
                  <a:extLst>
                    <a:ext uri="{9D8B030D-6E8A-4147-A177-3AD203B41FA5}">
                      <a16:colId xmlns:a16="http://schemas.microsoft.com/office/drawing/2014/main" val="2972365321"/>
                    </a:ext>
                  </a:extLst>
                </a:gridCol>
              </a:tblGrid>
              <a:tr h="380459">
                <a:tc>
                  <a:txBody>
                    <a:bodyPr/>
                    <a:lstStyle/>
                    <a:p>
                      <a:pPr algn="ctr"/>
                      <a:endParaRPr lang="en-US" sz="1900" b="1" dirty="0"/>
                    </a:p>
                    <a:p>
                      <a:pPr algn="ctr"/>
                      <a:r>
                        <a:rPr lang="en-US" sz="1900" b="1" dirty="0"/>
                        <a:t>April / May</a:t>
                      </a:r>
                    </a:p>
                    <a:p>
                      <a:pPr algn="ctr"/>
                      <a:endParaRPr lang="en-US" sz="1900" b="1" dirty="0"/>
                    </a:p>
                  </a:txBody>
                  <a:tcPr marL="97940" marR="97940" marT="48971" marB="489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 dirty="0"/>
                    </a:p>
                    <a:p>
                      <a:pPr algn="ctr"/>
                      <a:r>
                        <a:rPr lang="en-US" sz="1900" b="1" dirty="0"/>
                        <a:t>June / Summer</a:t>
                      </a:r>
                    </a:p>
                  </a:txBody>
                  <a:tcPr marL="97940" marR="97940" marT="48971" marB="489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 dirty="0"/>
                    </a:p>
                    <a:p>
                      <a:pPr algn="ctr"/>
                      <a:r>
                        <a:rPr lang="en-US" sz="1900" b="1" dirty="0"/>
                        <a:t>Fall / December</a:t>
                      </a:r>
                    </a:p>
                  </a:txBody>
                  <a:tcPr marL="97940" marR="97940" marT="48971" marB="489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2364061"/>
                  </a:ext>
                </a:extLst>
              </a:tr>
              <a:tr h="3252294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dirty="0"/>
                        <a:t>Gather your volunteer team </a:t>
                      </a:r>
                    </a:p>
                    <a:p>
                      <a:pPr marL="0" indent="0" algn="l">
                        <a:buNone/>
                      </a:pPr>
                      <a:endParaRPr lang="en-US" dirty="0"/>
                    </a:p>
                    <a:p>
                      <a:pPr marL="0" indent="0" algn="l">
                        <a:buNone/>
                      </a:pPr>
                      <a:r>
                        <a:rPr lang="en-US" dirty="0"/>
                        <a:t>Define and engage your 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en-US" dirty="0"/>
                        <a:t>Inner Circle</a:t>
                      </a:r>
                    </a:p>
                    <a:p>
                      <a:pPr marL="0" indent="0" algn="l">
                        <a:buNone/>
                      </a:pPr>
                      <a:endParaRPr lang="en-US" dirty="0"/>
                    </a:p>
                    <a:p>
                      <a:pPr marL="0" indent="0" algn="l">
                        <a:buNone/>
                      </a:pPr>
                      <a:endParaRPr lang="en-US" dirty="0"/>
                    </a:p>
                    <a:p>
                      <a:pPr marL="0" indent="0" algn="l">
                        <a:buNone/>
                      </a:pPr>
                      <a:r>
                        <a:rPr lang="en-US" dirty="0"/>
                        <a:t>One or a few Major Gifts? </a:t>
                      </a:r>
                    </a:p>
                    <a:p>
                      <a:pPr marL="0" indent="0" algn="l">
                        <a:buNone/>
                      </a:pPr>
                      <a:endParaRPr lang="en-US" dirty="0"/>
                    </a:p>
                    <a:p>
                      <a:pPr marL="0" indent="0" algn="l">
                        <a:buNone/>
                      </a:pPr>
                      <a:endParaRPr lang="en-US" dirty="0"/>
                    </a:p>
                  </a:txBody>
                  <a:tcPr marL="97940" marR="97940" marT="48971" marB="489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ea typeface="+mn-lt"/>
                          <a:cs typeface="+mn-lt"/>
                        </a:rPr>
                        <a:t>Parents can donate camp deposits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ea typeface="+mn-lt"/>
                        <a:cs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ea typeface="+mn-lt"/>
                          <a:cs typeface="+mn-lt"/>
                        </a:rPr>
                        <a:t>Alumni and Friends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ea typeface="+mn-lt"/>
                        <a:cs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ea typeface="+mn-lt"/>
                          <a:cs typeface="+mn-lt"/>
                        </a:rPr>
                        <a:t>SUMMER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ea typeface="+mn-lt"/>
                        <a:cs typeface="+mn-lt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500" dirty="0">
                          <a:ea typeface="+mn-lt"/>
                          <a:cs typeface="+mn-lt"/>
                        </a:rPr>
                        <a:t>Ways you can help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500" dirty="0">
                          <a:ea typeface="+mn-lt"/>
                          <a:cs typeface="+mn-lt"/>
                        </a:rPr>
                        <a:t>Become a monthly donor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500" dirty="0">
                          <a:ea typeface="+mn-lt"/>
                          <a:cs typeface="+mn-lt"/>
                        </a:rPr>
                        <a:t>Each one, call one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500" dirty="0">
                          <a:ea typeface="+mn-lt"/>
                          <a:cs typeface="+mn-lt"/>
                        </a:rPr>
                        <a:t>Connect with an old camp friend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500" dirty="0">
                          <a:ea typeface="+mn-lt"/>
                          <a:cs typeface="+mn-lt"/>
                        </a:rPr>
                        <a:t>Legacy member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500" dirty="0">
                          <a:ea typeface="+mn-lt"/>
                          <a:cs typeface="+mn-lt"/>
                        </a:rPr>
                        <a:t>Make a donation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500" dirty="0">
                          <a:ea typeface="+mn-lt"/>
                          <a:cs typeface="+mn-lt"/>
                        </a:rPr>
                        <a:t>Convert scholarship funds </a:t>
                      </a:r>
                    </a:p>
                  </a:txBody>
                  <a:tcPr marL="97940" marR="97940" marT="48971" marB="489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endParaRPr lang="en-US" sz="1900" b="0" dirty="0"/>
                    </a:p>
                  </a:txBody>
                  <a:tcPr marL="97940" marR="97940" marT="48971" marB="489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7630506"/>
                  </a:ext>
                </a:extLst>
              </a:tr>
              <a:tr h="730679"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sz="1800" b="1" dirty="0">
                          <a:ea typeface="+mn-lt"/>
                          <a:cs typeface="+mn-lt"/>
                        </a:rPr>
                        <a:t>Major Gifts </a:t>
                      </a:r>
                    </a:p>
                  </a:txBody>
                  <a:tcPr marL="97940" marR="97940" marT="48971" marB="489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Many Gifts</a:t>
                      </a:r>
                    </a:p>
                  </a:txBody>
                  <a:tcPr marL="97940" marR="97940" marT="48971" marB="489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800" b="1" dirty="0"/>
                        <a:t>Finish line</a:t>
                      </a:r>
                    </a:p>
                  </a:txBody>
                  <a:tcPr marL="97940" marR="97940" marT="48971" marB="489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3536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2528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ACB7F-31D2-46FF-915D-3F5FFB45807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197" y="94446"/>
            <a:ext cx="10515599" cy="93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/>
              <a:t>Strategy and Tactics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EA238A6-5AA4-4C24-9F76-FC1D98DC06C5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452762" y="1224812"/>
          <a:ext cx="10824200" cy="49495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76822">
                  <a:extLst>
                    <a:ext uri="{9D8B030D-6E8A-4147-A177-3AD203B41FA5}">
                      <a16:colId xmlns:a16="http://schemas.microsoft.com/office/drawing/2014/main" val="1055839618"/>
                    </a:ext>
                  </a:extLst>
                </a:gridCol>
                <a:gridCol w="3748943">
                  <a:extLst>
                    <a:ext uri="{9D8B030D-6E8A-4147-A177-3AD203B41FA5}">
                      <a16:colId xmlns:a16="http://schemas.microsoft.com/office/drawing/2014/main" val="2440149529"/>
                    </a:ext>
                  </a:extLst>
                </a:gridCol>
                <a:gridCol w="3998435">
                  <a:extLst>
                    <a:ext uri="{9D8B030D-6E8A-4147-A177-3AD203B41FA5}">
                      <a16:colId xmlns:a16="http://schemas.microsoft.com/office/drawing/2014/main" val="2972365321"/>
                    </a:ext>
                  </a:extLst>
                </a:gridCol>
              </a:tblGrid>
              <a:tr h="380459">
                <a:tc>
                  <a:txBody>
                    <a:bodyPr/>
                    <a:lstStyle/>
                    <a:p>
                      <a:pPr algn="ctr"/>
                      <a:endParaRPr lang="en-US" sz="1900" b="1" dirty="0"/>
                    </a:p>
                    <a:p>
                      <a:pPr algn="ctr"/>
                      <a:r>
                        <a:rPr lang="en-US" sz="1900" b="1" dirty="0"/>
                        <a:t>April / May</a:t>
                      </a:r>
                    </a:p>
                    <a:p>
                      <a:pPr algn="ctr"/>
                      <a:endParaRPr lang="en-US" sz="1900" b="1" dirty="0"/>
                    </a:p>
                  </a:txBody>
                  <a:tcPr marL="97940" marR="97940" marT="48971" marB="489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 dirty="0"/>
                    </a:p>
                    <a:p>
                      <a:pPr algn="ctr"/>
                      <a:r>
                        <a:rPr lang="en-US" sz="1900" b="1" dirty="0"/>
                        <a:t>June / Summer</a:t>
                      </a:r>
                    </a:p>
                  </a:txBody>
                  <a:tcPr marL="97940" marR="97940" marT="48971" marB="489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 dirty="0"/>
                    </a:p>
                    <a:p>
                      <a:pPr algn="ctr"/>
                      <a:r>
                        <a:rPr lang="en-US" sz="1900" b="1" dirty="0"/>
                        <a:t>Fall / December</a:t>
                      </a:r>
                    </a:p>
                  </a:txBody>
                  <a:tcPr marL="97940" marR="97940" marT="48971" marB="489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2364061"/>
                  </a:ext>
                </a:extLst>
              </a:tr>
              <a:tr h="3252294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dirty="0"/>
                        <a:t>Gather your volunteer team </a:t>
                      </a:r>
                    </a:p>
                    <a:p>
                      <a:pPr marL="0" indent="0" algn="l">
                        <a:buNone/>
                      </a:pPr>
                      <a:endParaRPr lang="en-US" dirty="0"/>
                    </a:p>
                    <a:p>
                      <a:pPr marL="0" indent="0" algn="l">
                        <a:buNone/>
                      </a:pPr>
                      <a:r>
                        <a:rPr lang="en-US" dirty="0"/>
                        <a:t>Define and engage your 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en-US" dirty="0"/>
                        <a:t>Inner Circle</a:t>
                      </a:r>
                    </a:p>
                    <a:p>
                      <a:pPr marL="0" indent="0" algn="l">
                        <a:buNone/>
                      </a:pPr>
                      <a:endParaRPr lang="en-US" dirty="0"/>
                    </a:p>
                    <a:p>
                      <a:pPr marL="0" indent="0" algn="l">
                        <a:buNone/>
                      </a:pPr>
                      <a:endParaRPr lang="en-US" dirty="0"/>
                    </a:p>
                    <a:p>
                      <a:pPr marL="0" indent="0" algn="l">
                        <a:buNone/>
                      </a:pPr>
                      <a:r>
                        <a:rPr lang="en-US" dirty="0"/>
                        <a:t>One or a few Major Gifts? </a:t>
                      </a:r>
                    </a:p>
                    <a:p>
                      <a:pPr marL="0" indent="0" algn="l">
                        <a:buNone/>
                      </a:pPr>
                      <a:endParaRPr lang="en-US" dirty="0"/>
                    </a:p>
                    <a:p>
                      <a:pPr marL="0" indent="0" algn="l">
                        <a:buNone/>
                      </a:pPr>
                      <a:endParaRPr lang="en-US" dirty="0"/>
                    </a:p>
                  </a:txBody>
                  <a:tcPr marL="97940" marR="97940" marT="48971" marB="489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ea typeface="+mn-lt"/>
                          <a:cs typeface="+mn-lt"/>
                        </a:rPr>
                        <a:t>Parents can donate camp deposits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ea typeface="+mn-lt"/>
                        <a:cs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ea typeface="+mn-lt"/>
                          <a:cs typeface="+mn-lt"/>
                        </a:rPr>
                        <a:t>Alumni and Friends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ea typeface="+mn-lt"/>
                        <a:cs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ea typeface="+mn-lt"/>
                          <a:cs typeface="+mn-lt"/>
                        </a:rPr>
                        <a:t>SUMMER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ea typeface="+mn-lt"/>
                        <a:cs typeface="+mn-lt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500" dirty="0">
                          <a:ea typeface="+mn-lt"/>
                          <a:cs typeface="+mn-lt"/>
                        </a:rPr>
                        <a:t>Ways you can help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500" dirty="0">
                          <a:ea typeface="+mn-lt"/>
                          <a:cs typeface="+mn-lt"/>
                        </a:rPr>
                        <a:t>Become a monthly donor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500" dirty="0">
                          <a:ea typeface="+mn-lt"/>
                          <a:cs typeface="+mn-lt"/>
                        </a:rPr>
                        <a:t>Each one, call one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500" dirty="0">
                          <a:ea typeface="+mn-lt"/>
                          <a:cs typeface="+mn-lt"/>
                        </a:rPr>
                        <a:t>Connect with an old camp friend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500" dirty="0">
                          <a:ea typeface="+mn-lt"/>
                          <a:cs typeface="+mn-lt"/>
                        </a:rPr>
                        <a:t>Legacy member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500" dirty="0">
                          <a:ea typeface="+mn-lt"/>
                          <a:cs typeface="+mn-lt"/>
                        </a:rPr>
                        <a:t>Make a donation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500" dirty="0">
                          <a:ea typeface="+mn-lt"/>
                          <a:cs typeface="+mn-lt"/>
                        </a:rPr>
                        <a:t>Convert scholarship funds </a:t>
                      </a:r>
                    </a:p>
                  </a:txBody>
                  <a:tcPr marL="97940" marR="97940" marT="48971" marB="489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900" b="0" dirty="0"/>
                        <a:t>Return to Inner Circle</a:t>
                      </a:r>
                    </a:p>
                    <a:p>
                      <a:pPr marL="0" indent="0" algn="l">
                        <a:buNone/>
                      </a:pPr>
                      <a:endParaRPr lang="en-US" sz="1900" b="0" dirty="0"/>
                    </a:p>
                    <a:p>
                      <a:pPr marL="0" indent="0" algn="l">
                        <a:buNone/>
                      </a:pPr>
                      <a:r>
                        <a:rPr lang="en-US" sz="1900" b="0" dirty="0"/>
                        <a:t>Peer-to-peer fundraising among fans </a:t>
                      </a:r>
                    </a:p>
                    <a:p>
                      <a:pPr marL="0" indent="0" algn="l">
                        <a:buNone/>
                      </a:pPr>
                      <a:endParaRPr lang="en-US" sz="1900" b="0" dirty="0"/>
                    </a:p>
                    <a:p>
                      <a:pPr marL="0" indent="0" algn="l">
                        <a:buNone/>
                      </a:pPr>
                      <a:r>
                        <a:rPr lang="en-US" sz="1900" b="0" dirty="0"/>
                        <a:t>Help us get to the finish-line </a:t>
                      </a:r>
                    </a:p>
                    <a:p>
                      <a:pPr marL="0" indent="0" algn="l">
                        <a:buNone/>
                      </a:pPr>
                      <a:endParaRPr lang="en-US" sz="1900" b="0" dirty="0"/>
                    </a:p>
                    <a:p>
                      <a:pPr marL="0" indent="0" algn="l">
                        <a:buNone/>
                      </a:pPr>
                      <a:r>
                        <a:rPr lang="en-US" sz="1900" b="0" dirty="0"/>
                        <a:t>DECEMBER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900" b="0" dirty="0"/>
                        <a:t>End-of-year Campaign</a:t>
                      </a:r>
                    </a:p>
                  </a:txBody>
                  <a:tcPr marL="97940" marR="97940" marT="48971" marB="489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7630506"/>
                  </a:ext>
                </a:extLst>
              </a:tr>
              <a:tr h="730679"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sz="1800" b="1" dirty="0">
                          <a:ea typeface="+mn-lt"/>
                          <a:cs typeface="+mn-lt"/>
                        </a:rPr>
                        <a:t>Major Gifts </a:t>
                      </a:r>
                    </a:p>
                  </a:txBody>
                  <a:tcPr marL="97940" marR="97940" marT="48971" marB="489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Many Gifts</a:t>
                      </a:r>
                    </a:p>
                  </a:txBody>
                  <a:tcPr marL="97940" marR="97940" marT="48971" marB="489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800" b="1" dirty="0"/>
                        <a:t>Finish line</a:t>
                      </a:r>
                    </a:p>
                  </a:txBody>
                  <a:tcPr marL="97940" marR="97940" marT="48971" marB="489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3536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57017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ACB7F-31D2-46FF-915D-3F5FFB45807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197" y="94446"/>
            <a:ext cx="10515599" cy="93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/>
              <a:t>Strategy and Tactics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EA238A6-5AA4-4C24-9F76-FC1D98DC06C5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586795053"/>
              </p:ext>
            </p:extLst>
          </p:nvPr>
        </p:nvGraphicFramePr>
        <p:xfrm>
          <a:off x="452762" y="1224812"/>
          <a:ext cx="10824200" cy="49495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76822">
                  <a:extLst>
                    <a:ext uri="{9D8B030D-6E8A-4147-A177-3AD203B41FA5}">
                      <a16:colId xmlns:a16="http://schemas.microsoft.com/office/drawing/2014/main" val="1055839618"/>
                    </a:ext>
                  </a:extLst>
                </a:gridCol>
                <a:gridCol w="3748943">
                  <a:extLst>
                    <a:ext uri="{9D8B030D-6E8A-4147-A177-3AD203B41FA5}">
                      <a16:colId xmlns:a16="http://schemas.microsoft.com/office/drawing/2014/main" val="2440149529"/>
                    </a:ext>
                  </a:extLst>
                </a:gridCol>
                <a:gridCol w="3998435">
                  <a:extLst>
                    <a:ext uri="{9D8B030D-6E8A-4147-A177-3AD203B41FA5}">
                      <a16:colId xmlns:a16="http://schemas.microsoft.com/office/drawing/2014/main" val="2972365321"/>
                    </a:ext>
                  </a:extLst>
                </a:gridCol>
              </a:tblGrid>
              <a:tr h="380459">
                <a:tc>
                  <a:txBody>
                    <a:bodyPr/>
                    <a:lstStyle/>
                    <a:p>
                      <a:pPr algn="ctr"/>
                      <a:endParaRPr lang="en-US" sz="1900" b="1" dirty="0"/>
                    </a:p>
                    <a:p>
                      <a:pPr algn="ctr"/>
                      <a:r>
                        <a:rPr lang="en-US" sz="1900" b="1" dirty="0"/>
                        <a:t>April / May</a:t>
                      </a:r>
                    </a:p>
                    <a:p>
                      <a:pPr algn="ctr"/>
                      <a:endParaRPr lang="en-US" sz="1900" b="1" dirty="0"/>
                    </a:p>
                  </a:txBody>
                  <a:tcPr marL="97940" marR="97940" marT="48971" marB="489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 dirty="0"/>
                    </a:p>
                    <a:p>
                      <a:pPr algn="ctr"/>
                      <a:r>
                        <a:rPr lang="en-US" sz="1900" b="1" dirty="0"/>
                        <a:t>June / Summer</a:t>
                      </a:r>
                    </a:p>
                  </a:txBody>
                  <a:tcPr marL="97940" marR="97940" marT="48971" marB="489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 dirty="0"/>
                    </a:p>
                    <a:p>
                      <a:pPr algn="ctr"/>
                      <a:r>
                        <a:rPr lang="en-US" sz="1900" b="1" dirty="0"/>
                        <a:t>Fall / December</a:t>
                      </a:r>
                    </a:p>
                  </a:txBody>
                  <a:tcPr marL="97940" marR="97940" marT="48971" marB="489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2364061"/>
                  </a:ext>
                </a:extLst>
              </a:tr>
              <a:tr h="3252294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endParaRPr lang="en-US" sz="1800" dirty="0"/>
                    </a:p>
                    <a:p>
                      <a:pPr marL="0" indent="0" algn="l">
                        <a:buNone/>
                      </a:pPr>
                      <a:endParaRPr lang="en-US" sz="1800" dirty="0"/>
                    </a:p>
                    <a:p>
                      <a:pPr marL="0" indent="0" algn="l">
                        <a:buNone/>
                      </a:pPr>
                      <a:endParaRPr lang="en-US" sz="1800" dirty="0"/>
                    </a:p>
                    <a:p>
                      <a:pPr marL="0" indent="0" algn="ctr">
                        <a:buNone/>
                      </a:pPr>
                      <a:endParaRPr lang="en-US" sz="1800" dirty="0"/>
                    </a:p>
                    <a:p>
                      <a:pPr marL="0" indent="0" algn="ctr">
                        <a:buNone/>
                      </a:pPr>
                      <a:r>
                        <a:rPr lang="en-US" sz="2400" dirty="0"/>
                        <a:t>Quiet Phase </a:t>
                      </a:r>
                    </a:p>
                    <a:p>
                      <a:pPr marL="0" indent="0" algn="l">
                        <a:buNone/>
                      </a:pPr>
                      <a:endParaRPr lang="en-US" dirty="0"/>
                    </a:p>
                  </a:txBody>
                  <a:tcPr marL="97940" marR="97940" marT="48971" marB="489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ea typeface="+mn-lt"/>
                        <a:cs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ea typeface="+mn-lt"/>
                        <a:cs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ea typeface="+mn-lt"/>
                        <a:cs typeface="+mn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ea typeface="+mn-lt"/>
                        <a:cs typeface="+mn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a typeface="+mn-lt"/>
                          <a:cs typeface="+mn-lt"/>
                        </a:rPr>
                        <a:t>Public Phase </a:t>
                      </a:r>
                    </a:p>
                  </a:txBody>
                  <a:tcPr marL="97940" marR="97940" marT="48971" marB="489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endParaRPr lang="en-US" sz="1900" b="0" dirty="0"/>
                    </a:p>
                    <a:p>
                      <a:pPr marL="0" indent="0" algn="l">
                        <a:buNone/>
                      </a:pPr>
                      <a:endParaRPr lang="en-US" sz="1900" b="0" dirty="0"/>
                    </a:p>
                    <a:p>
                      <a:pPr marL="0" indent="0" algn="l">
                        <a:buNone/>
                      </a:pPr>
                      <a:endParaRPr lang="en-US" sz="1900" b="0" dirty="0"/>
                    </a:p>
                    <a:p>
                      <a:pPr marL="0" indent="0" algn="l">
                        <a:buNone/>
                      </a:pPr>
                      <a:endParaRPr lang="en-US" sz="1900" b="0" dirty="0"/>
                    </a:p>
                    <a:p>
                      <a:pPr marL="0" indent="0" algn="ctr">
                        <a:buNone/>
                      </a:pPr>
                      <a:r>
                        <a:rPr lang="en-US" sz="2400" b="0" dirty="0"/>
                        <a:t>End of Year Campaign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US" sz="2400" b="0" dirty="0"/>
                        <a:t>+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US" sz="2400" b="0" dirty="0"/>
                        <a:t>Celebration Phase</a:t>
                      </a:r>
                    </a:p>
                  </a:txBody>
                  <a:tcPr marL="97940" marR="97940" marT="48971" marB="489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7630506"/>
                  </a:ext>
                </a:extLst>
              </a:tr>
              <a:tr h="730679"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sz="1800" b="1" dirty="0">
                          <a:ea typeface="+mn-lt"/>
                          <a:cs typeface="+mn-lt"/>
                        </a:rPr>
                        <a:t>Major Gifts </a:t>
                      </a:r>
                    </a:p>
                  </a:txBody>
                  <a:tcPr marL="97940" marR="97940" marT="48971" marB="489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Many Gifts</a:t>
                      </a:r>
                    </a:p>
                  </a:txBody>
                  <a:tcPr marL="97940" marR="97940" marT="48971" marB="489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800" b="1" dirty="0"/>
                        <a:t>Finish line</a:t>
                      </a:r>
                    </a:p>
                  </a:txBody>
                  <a:tcPr marL="97940" marR="97940" marT="48971" marB="4897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3536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58087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EED05-247A-453F-81F0-B8B345FDA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Sample approach (from a mid-west camp)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E89288-5494-4B21-B84C-03F9A14DF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dirty="0"/>
              <a:t>List of all major donors (over $500) and past solicitors. 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dirty="0"/>
              <a:t>Call each one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dirty="0"/>
              <a:t>Share insider details on how camp is preparing for COVID-19 and what we need from you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dirty="0"/>
              <a:t>List all the challenges of camp open, camp closed, camp open for some of the summer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dirty="0"/>
              <a:t>Discuss how cash flow works with camp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dirty="0"/>
              <a:t>List all the ways that extra funds will be needed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dirty="0"/>
              <a:t>List all the ways they can help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9070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038A-5E61-4D87-B204-CFE8515C0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What they’ve learned so far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E1DB3-5BB8-4E2E-8A91-FC4552477D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sz="2000" b="1" dirty="0"/>
              <a:t>This is the right strategy.  </a:t>
            </a:r>
            <a:r>
              <a:rPr lang="en-US" sz="2000" dirty="0"/>
              <a:t>People feel connected, informed and committed to the cause.  </a:t>
            </a:r>
          </a:p>
          <a:p>
            <a:pPr algn="l"/>
            <a:endParaRPr lang="en-US" sz="1600" dirty="0"/>
          </a:p>
          <a:p>
            <a:pPr algn="l"/>
            <a:r>
              <a:rPr lang="en-US" sz="1600" dirty="0"/>
              <a:t>People understand the issues and had their concerns answered in the conversation </a:t>
            </a:r>
          </a:p>
          <a:p>
            <a:pPr algn="l"/>
            <a:r>
              <a:rPr lang="en-US" sz="1600" dirty="0"/>
              <a:t>Most need to hear why Jewish camp is more important then ever before, and a pressing concern worthy of support.  And then they agree. </a:t>
            </a:r>
          </a:p>
          <a:p>
            <a:r>
              <a:rPr lang="en-US" sz="1800" dirty="0"/>
              <a:t>Even donors who are hit hard by economy </a:t>
            </a:r>
            <a:r>
              <a:rPr lang="en-US" sz="1800" dirty="0">
                <a:solidFill>
                  <a:schemeClr val="accent1"/>
                </a:solidFill>
              </a:rPr>
              <a:t>feel invested in trying to help</a:t>
            </a:r>
            <a:r>
              <a:rPr lang="en-US" sz="1800" dirty="0"/>
              <a:t>. </a:t>
            </a:r>
          </a:p>
          <a:p>
            <a:pPr algn="l"/>
            <a:endParaRPr lang="en-US" sz="1600" dirty="0"/>
          </a:p>
          <a:p>
            <a:pPr algn="l"/>
            <a:r>
              <a:rPr lang="en-US" sz="2000" b="1" dirty="0"/>
              <a:t>Next, based on conversations already done: </a:t>
            </a:r>
          </a:p>
          <a:p>
            <a:pPr algn="l"/>
            <a:r>
              <a:rPr lang="en-US" sz="1600" dirty="0"/>
              <a:t>Need to start speaking of the business side of camp, such as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Clear, well-laid out strategy for ramping down operations and ramping them back up. 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Demonstrate cost cutting efforts and provide rationale for the expenses we do not cut. 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Need a cash flow chart with monthly needs – people want to be able to time giving to meet our needs and manage their own.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2623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0604C-75E1-4630-BFF7-42CA881D7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Recap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2DF26-0E95-4FD2-B931-6852C8A75A9A}"/>
              </a:ext>
            </a:extLst>
          </p:cNvPr>
          <p:cNvSpPr txBox="1"/>
          <p:nvPr/>
        </p:nvSpPr>
        <p:spPr>
          <a:xfrm>
            <a:off x="3619499" y="1238251"/>
            <a:ext cx="5629275" cy="1857374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E1F20-A532-47BA-A2BF-3522C53A6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8633" y="1485900"/>
            <a:ext cx="9696091" cy="4597910"/>
          </a:xfrm>
        </p:spPr>
        <p:txBody>
          <a:bodyPr/>
          <a:lstStyle/>
          <a:p>
            <a:r>
              <a:rPr lang="en-US" dirty="0"/>
              <a:t>Set your goals weekly</a:t>
            </a:r>
          </a:p>
          <a:p>
            <a:r>
              <a:rPr lang="en-US" dirty="0"/>
              <a:t>Gather your volunteer team</a:t>
            </a:r>
          </a:p>
          <a:p>
            <a:r>
              <a:rPr lang="en-US" dirty="0"/>
              <a:t>Start with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Inner Circle</a:t>
            </a:r>
          </a:p>
          <a:p>
            <a:endParaRPr lang="en-US" dirty="0"/>
          </a:p>
          <a:p>
            <a:r>
              <a:rPr lang="en-US" dirty="0">
                <a:solidFill>
                  <a:schemeClr val="accent2"/>
                </a:solidFill>
              </a:rPr>
              <a:t>Fearful? </a:t>
            </a:r>
            <a:r>
              <a:rPr lang="en-US" dirty="0"/>
              <a:t>Get support from JCamp 180 Mentor </a:t>
            </a:r>
          </a:p>
          <a:p>
            <a:endParaRPr lang="en-US" dirty="0"/>
          </a:p>
          <a:p>
            <a:r>
              <a:rPr lang="en-US" dirty="0"/>
              <a:t>Get and Share resources with your peers</a:t>
            </a:r>
          </a:p>
          <a:p>
            <a:r>
              <a:rPr lang="en-US" dirty="0">
                <a:solidFill>
                  <a:schemeClr val="accent2"/>
                </a:solidFill>
              </a:rPr>
              <a:t>Weekly drop-in session on Tuesdays at 2pm</a:t>
            </a:r>
          </a:p>
          <a:p>
            <a:r>
              <a:rPr lang="en-US" b="1" dirty="0"/>
              <a:t>jcamp180.org/</a:t>
            </a:r>
            <a:r>
              <a:rPr lang="en-US" b="1" dirty="0">
                <a:solidFill>
                  <a:schemeClr val="accent1"/>
                </a:solidFill>
              </a:rPr>
              <a:t>all-together-now</a:t>
            </a:r>
          </a:p>
          <a:p>
            <a:r>
              <a:rPr lang="en-US" dirty="0">
                <a:solidFill>
                  <a:schemeClr val="accent1"/>
                </a:solidFill>
              </a:rPr>
              <a:t>Jcamp180@hgf.org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548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BD6CFA-0D31-4ED2-8DB5-FC54E0875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P’s</a:t>
            </a:r>
            <a:br>
              <a:rPr lang="en-US" dirty="0"/>
            </a:br>
            <a:r>
              <a:rPr lang="en-US" sz="2800" b="1" dirty="0">
                <a:solidFill>
                  <a:schemeClr val="accent1"/>
                </a:solidFill>
              </a:rPr>
              <a:t>American Camp Association</a:t>
            </a:r>
            <a:br>
              <a:rPr lang="en-US" sz="3600" dirty="0">
                <a:solidFill>
                  <a:schemeClr val="accent1"/>
                </a:solidFill>
              </a:rPr>
            </a:br>
            <a:br>
              <a:rPr lang="en-US" sz="3600" dirty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D0D0BF4-F110-4B46-8EDE-654C87A580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39808"/>
            <a:ext cx="5181600" cy="4351338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accent1"/>
                </a:solidFill>
              </a:rPr>
              <a:t>Planning</a:t>
            </a:r>
          </a:p>
          <a:p>
            <a:pPr lvl="1" algn="l"/>
            <a:r>
              <a:rPr lang="en-US" dirty="0"/>
              <a:t>CDC guidelines</a:t>
            </a:r>
          </a:p>
          <a:p>
            <a:pPr algn="l"/>
            <a:endParaRPr lang="en-US" dirty="0"/>
          </a:p>
          <a:p>
            <a:pPr algn="l"/>
            <a:r>
              <a:rPr lang="en-US" b="1" dirty="0">
                <a:solidFill>
                  <a:schemeClr val="accent3"/>
                </a:solidFill>
              </a:rPr>
              <a:t>Preparing</a:t>
            </a:r>
          </a:p>
          <a:p>
            <a:pPr lvl="1" algn="l"/>
            <a:r>
              <a:rPr lang="en-US" dirty="0"/>
              <a:t>Support for virtual programming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585360-17F6-4511-A987-A28B29101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2039808"/>
            <a:ext cx="5181600" cy="4351338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accent2"/>
                </a:solidFill>
              </a:rPr>
              <a:t>Positioning </a:t>
            </a:r>
          </a:p>
          <a:p>
            <a:pPr lvl="1" algn="l"/>
            <a:r>
              <a:rPr lang="en-US" dirty="0"/>
              <a:t>Lobbying for more govt. funds</a:t>
            </a:r>
          </a:p>
          <a:p>
            <a:pPr lvl="1" algn="l"/>
            <a:r>
              <a:rPr lang="en-US" dirty="0"/>
              <a:t>National PR campaigns for camp</a:t>
            </a:r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9302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60DC9C9-25F4-451F-B2C8-E60F9826E3B5}"/>
              </a:ext>
            </a:extLst>
          </p:cNvPr>
          <p:cNvSpPr txBox="1"/>
          <p:nvPr/>
        </p:nvSpPr>
        <p:spPr>
          <a:xfrm>
            <a:off x="6019800" y="3695700"/>
            <a:ext cx="5334000" cy="2771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DBD6CFA-0D31-4ED2-8DB5-FC54E0875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 P’s</a:t>
            </a:r>
            <a:br>
              <a:rPr lang="en-US" dirty="0"/>
            </a:br>
            <a:br>
              <a:rPr lang="en-US" sz="3600" dirty="0">
                <a:solidFill>
                  <a:schemeClr val="accent1"/>
                </a:solidFill>
              </a:rPr>
            </a:br>
            <a:br>
              <a:rPr lang="en-US" sz="3600" dirty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D0D0BF4-F110-4B46-8EDE-654C87A580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39808"/>
            <a:ext cx="5181600" cy="4351338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accent1"/>
                </a:solidFill>
              </a:rPr>
              <a:t>Planning</a:t>
            </a:r>
          </a:p>
          <a:p>
            <a:pPr lvl="1" algn="l"/>
            <a:r>
              <a:rPr lang="en-US" dirty="0"/>
              <a:t>CDC guidelines</a:t>
            </a:r>
          </a:p>
          <a:p>
            <a:pPr algn="l"/>
            <a:endParaRPr lang="en-US" dirty="0"/>
          </a:p>
          <a:p>
            <a:pPr algn="l"/>
            <a:r>
              <a:rPr lang="en-US" b="1" dirty="0">
                <a:solidFill>
                  <a:schemeClr val="accent3"/>
                </a:solidFill>
              </a:rPr>
              <a:t>Preparing</a:t>
            </a:r>
          </a:p>
          <a:p>
            <a:pPr lvl="1" algn="l"/>
            <a:r>
              <a:rPr lang="en-US" dirty="0"/>
              <a:t>Support for virtual programming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585360-17F6-4511-A987-A28B29101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2039808"/>
            <a:ext cx="5181600" cy="4351338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accent2"/>
                </a:solidFill>
              </a:rPr>
              <a:t>Positioning </a:t>
            </a:r>
          </a:p>
          <a:p>
            <a:pPr lvl="1" algn="l"/>
            <a:r>
              <a:rPr lang="en-US" dirty="0"/>
              <a:t>Lobbying for more govt. funds</a:t>
            </a:r>
          </a:p>
          <a:p>
            <a:pPr lvl="1" algn="l"/>
            <a:r>
              <a:rPr lang="en-US" dirty="0"/>
              <a:t>National PR campaigns for camp</a:t>
            </a:r>
          </a:p>
          <a:p>
            <a:pPr algn="l"/>
            <a:endParaRPr lang="en-US" dirty="0"/>
          </a:p>
          <a:p>
            <a:pPr algn="l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Partnership</a:t>
            </a:r>
          </a:p>
          <a:p>
            <a:pPr lvl="1" algn="l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JCamp 180</a:t>
            </a:r>
          </a:p>
          <a:p>
            <a:pPr lvl="1" algn="l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Among all Jewish Camps</a:t>
            </a:r>
          </a:p>
          <a:p>
            <a:pPr lvl="1" algn="l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Jewish Philanthropists</a:t>
            </a:r>
          </a:p>
          <a:p>
            <a:pPr lvl="1" algn="l"/>
            <a:r>
              <a:rPr lang="en-US" b="1" u="sng" dirty="0">
                <a:solidFill>
                  <a:schemeClr val="accent6">
                    <a:lumMod val="75000"/>
                  </a:schemeClr>
                </a:solidFill>
              </a:rPr>
              <a:t>Your</a:t>
            </a:r>
            <a:r>
              <a:rPr lang="en-US" u="sng" dirty="0">
                <a:solidFill>
                  <a:schemeClr val="accent6">
                    <a:lumMod val="75000"/>
                  </a:schemeClr>
                </a:solidFill>
              </a:rPr>
              <a:t> Fans, Families, and Friends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1168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E25A6-1F3A-4875-B8AB-111738E5A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JCamp 180 Supports </a:t>
            </a:r>
            <a:r>
              <a:rPr lang="en-US"/>
              <a:t>for Your </a:t>
            </a:r>
            <a:r>
              <a:rPr lang="en-US" dirty="0"/>
              <a:t>Campaign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5AE98-CA6E-446C-91B9-3D7F183E8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6202" y="1362849"/>
            <a:ext cx="9696091" cy="4847757"/>
          </a:xfrm>
        </p:spPr>
        <p:txBody>
          <a:bodyPr/>
          <a:lstStyle/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Drop-in Sessions for peer sharing on Tuesdays 2 pm ET</a:t>
            </a:r>
          </a:p>
          <a:p>
            <a:pPr algn="l"/>
            <a:r>
              <a:rPr lang="en-US" sz="2400" dirty="0"/>
              <a:t>		Peer sharing of tips, tools, and tactics</a:t>
            </a:r>
          </a:p>
          <a:p>
            <a:pPr algn="l"/>
            <a:r>
              <a:rPr lang="en-US" sz="2400" dirty="0"/>
              <a:t>		Insight into what is working</a:t>
            </a:r>
          </a:p>
          <a:p>
            <a:pPr algn="l"/>
            <a:r>
              <a:rPr lang="en-US" sz="2400" dirty="0"/>
              <a:t>		Encouragement and Support </a:t>
            </a:r>
            <a:endParaRPr lang="en-US" dirty="0"/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Marketing and PR resources</a:t>
            </a:r>
          </a:p>
          <a:p>
            <a:pPr lvl="1" algn="l"/>
            <a:r>
              <a:rPr lang="en-US" dirty="0">
                <a:solidFill>
                  <a:schemeClr val="accent1"/>
                </a:solidFill>
              </a:rPr>
              <a:t>		</a:t>
            </a:r>
            <a:r>
              <a:rPr lang="en-US" dirty="0"/>
              <a:t>“Campaign in a Box”  Talking points, </a:t>
            </a:r>
          </a:p>
          <a:p>
            <a:pPr lvl="1" algn="l"/>
            <a:r>
              <a:rPr lang="en-US" dirty="0"/>
              <a:t>		Press releases, social media strategies, </a:t>
            </a:r>
          </a:p>
          <a:p>
            <a:pPr lvl="1" algn="l"/>
            <a:r>
              <a:rPr lang="en-US" dirty="0"/>
              <a:t>		Knowledge Center,  best practices, and more </a:t>
            </a:r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JCamp 180 Mentor Coaching and Guidance </a:t>
            </a:r>
          </a:p>
          <a:p>
            <a:pPr marL="514350" indent="-5143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2"/>
              </a:solidFill>
            </a:endParaRPr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New Professional Development Offerings</a:t>
            </a:r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lvl="1" algn="l"/>
            <a:endParaRPr lang="en-US" dirty="0"/>
          </a:p>
          <a:p>
            <a:pPr marL="514350" indent="-514350" algn="l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4415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EA17275-819F-40B8-943E-3CCF0C106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589" b="138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80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2E170-DC07-4FA7-8E24-370B34C2F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Webinar Agenda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7D4134-CF06-4F92-84B8-E843249BDB20}"/>
              </a:ext>
            </a:extLst>
          </p:cNvPr>
          <p:cNvSpPr txBox="1"/>
          <p:nvPr/>
        </p:nvSpPr>
        <p:spPr>
          <a:xfrm>
            <a:off x="694944" y="1554480"/>
            <a:ext cx="10424160" cy="17099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1B20B-B05F-4B55-AED0-883AD9F4D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554480"/>
            <a:ext cx="9881615" cy="4932044"/>
          </a:xfrm>
        </p:spPr>
        <p:txBody>
          <a:bodyPr/>
          <a:lstStyle/>
          <a:p>
            <a:br>
              <a:rPr lang="en-US" sz="1100" dirty="0"/>
            </a:br>
            <a:r>
              <a:rPr lang="en-US" sz="2000" dirty="0"/>
              <a:t>Welcome 							SARAH</a:t>
            </a:r>
          </a:p>
          <a:p>
            <a:br>
              <a:rPr lang="en-US" sz="2000" dirty="0"/>
            </a:br>
            <a:r>
              <a:rPr lang="en-US" sz="2000" dirty="0"/>
              <a:t>Matching Grant Guidelines					ERICA</a:t>
            </a:r>
          </a:p>
          <a:p>
            <a:r>
              <a:rPr lang="en-US" sz="2000" dirty="0"/>
              <a:t>			</a:t>
            </a:r>
            <a:r>
              <a:rPr lang="en-US" sz="2000" dirty="0">
                <a:solidFill>
                  <a:srgbClr val="C00000"/>
                </a:solidFill>
              </a:rPr>
              <a:t>-- Pause for Your Questions -- 	</a:t>
            </a:r>
            <a:r>
              <a:rPr lang="en-US" sz="2000" dirty="0"/>
              <a:t>			</a:t>
            </a:r>
          </a:p>
          <a:p>
            <a:br>
              <a:rPr lang="en-US" sz="2000" dirty="0"/>
            </a:br>
            <a:r>
              <a:rPr lang="en-US" sz="2000" dirty="0"/>
              <a:t>Strategies and tactics for raising funds now				JULIA and DAN</a:t>
            </a:r>
          </a:p>
          <a:p>
            <a:endParaRPr lang="en-US" sz="2000" dirty="0"/>
          </a:p>
          <a:p>
            <a:r>
              <a:rPr lang="en-US" sz="2000" dirty="0"/>
              <a:t>Emerging Sources of Support for Overnight Camp			JULIA</a:t>
            </a:r>
          </a:p>
          <a:p>
            <a:endParaRPr lang="en-US" sz="2000" dirty="0"/>
          </a:p>
          <a:p>
            <a:r>
              <a:rPr lang="en-US" sz="2000" dirty="0"/>
              <a:t>Update of Government Funding 					ARON 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		</a:t>
            </a:r>
            <a:r>
              <a:rPr lang="en-US" sz="2000" dirty="0">
                <a:solidFill>
                  <a:srgbClr val="C00000"/>
                </a:solidFill>
              </a:rPr>
              <a:t>	-- More of your Questions Answered -- </a:t>
            </a:r>
            <a:r>
              <a:rPr lang="en-US" sz="1600" dirty="0">
                <a:solidFill>
                  <a:srgbClr val="C00000"/>
                </a:solidFill>
              </a:rPr>
              <a:t>      </a:t>
            </a:r>
            <a:r>
              <a:rPr lang="en-US" sz="1600" dirty="0"/>
              <a:t>				</a:t>
            </a:r>
            <a:br>
              <a:rPr lang="en-US" sz="1600" dirty="0"/>
            </a:br>
            <a:br>
              <a:rPr lang="en-US" sz="1600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5175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DA919-BF29-4067-BA7B-99D7AA0BA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Government Funding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378FD-3DE3-45BC-A40B-6AB7E983DB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447096"/>
            <a:ext cx="10635343" cy="4826768"/>
          </a:xfrm>
        </p:spPr>
        <p:txBody>
          <a:bodyPr anchor="t"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/>
              <a:t>jcamp180.org/gov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err="1"/>
              <a:t>jewishtogether.org</a:t>
            </a:r>
            <a:endParaRPr lang="en-US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Camps successfully submitting, one accepted by SBA. </a:t>
            </a:r>
            <a:r>
              <a:rPr lang="en-US" dirty="0">
                <a:solidFill>
                  <a:schemeClr val="accent2"/>
                </a:solidFill>
              </a:rPr>
              <a:t>Has yours?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/>
              <a:t>Include seasonal/summer staff in your one-year average monthly payroll calculation.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/>
              <a:t>More funding and relaxation of rules anticipated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/>
              <a:t>SBA loan funds available in 1-5 days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/>
              <a:t>Next step: Be forgiven! (June 30)</a:t>
            </a:r>
          </a:p>
          <a:p>
            <a:r>
              <a:rPr lang="en-US" dirty="0">
                <a:solidFill>
                  <a:schemeClr val="accent3"/>
                </a:solidFill>
              </a:rPr>
              <a:t>Be in touch: </a:t>
            </a:r>
            <a:r>
              <a:rPr lang="en-US" dirty="0" err="1">
                <a:solidFill>
                  <a:schemeClr val="accent3"/>
                </a:solidFill>
              </a:rPr>
              <a:t>aron@hgf.org</a:t>
            </a:r>
            <a:endParaRPr 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5827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D4972-70A2-4F8B-BDBD-3DC047295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Next JCamp 180 Webinar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69F77D-322C-43D9-BA58-5F73A9DAD6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Projecting the Impact: </a:t>
            </a:r>
          </a:p>
          <a:p>
            <a:r>
              <a:rPr lang="en-US" dirty="0"/>
              <a:t>Review of the New JCamp 180 Modeling Template</a:t>
            </a:r>
          </a:p>
          <a:p>
            <a:endParaRPr lang="en-US" dirty="0"/>
          </a:p>
          <a:p>
            <a:r>
              <a:rPr lang="en-US" dirty="0"/>
              <a:t>2 PM Eastern Monday, April 13</a:t>
            </a:r>
          </a:p>
        </p:txBody>
      </p:sp>
    </p:spTree>
    <p:extLst>
      <p:ext uri="{BB962C8B-B14F-4D97-AF65-F5344CB8AC3E}">
        <p14:creationId xmlns:p14="http://schemas.microsoft.com/office/powerpoint/2010/main" val="167576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5EAE061-4AFE-4B3A-8FA1-FC5953E7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0398FB-7D27-4C59-A68B-663AE7A37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00500" y="1087403"/>
            <a:ext cx="8191500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578A24-2D7E-48F8-BB0A-22A3A6A48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3520" y="2744662"/>
            <a:ext cx="6589707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/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6A0658-1CC4-4B0D-AAB7-A702286AF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41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A804283-B929-4503-802F-4585376E2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69044" y="514898"/>
            <a:ext cx="2393351" cy="232842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04F1504-431A-4D86-9091-AE7E4B333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2348" y="1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DEE8134-8942-423C-9EAA-0110FCA11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49740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C36A08F5-3B56-47C5-A371-9187BE56E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539683" y="4203427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433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E10909-F362-4FB5-A2A3-962CD19BDF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759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049B5-1BA7-4384-95A5-7EE72155E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84" y="2013527"/>
            <a:ext cx="10515600" cy="1796897"/>
          </a:xfrm>
        </p:spPr>
        <p:txBody>
          <a:bodyPr/>
          <a:lstStyle/>
          <a:p>
            <a:pPr algn="ctr"/>
            <a:br>
              <a:rPr lang="en-US" sz="3600" dirty="0"/>
            </a:br>
            <a:r>
              <a:rPr lang="en-US" sz="6000" dirty="0"/>
              <a:t>jcamp180.org/</a:t>
            </a:r>
            <a:r>
              <a:rPr lang="en-US" sz="6000" dirty="0">
                <a:solidFill>
                  <a:schemeClr val="accent1"/>
                </a:solidFill>
              </a:rPr>
              <a:t>all-together-now</a:t>
            </a:r>
          </a:p>
        </p:txBody>
      </p:sp>
    </p:spTree>
    <p:extLst>
      <p:ext uri="{BB962C8B-B14F-4D97-AF65-F5344CB8AC3E}">
        <p14:creationId xmlns:p14="http://schemas.microsoft.com/office/powerpoint/2010/main" val="2696998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9DFA-1EAD-485A-860C-0D5CA7E71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Grant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B78416-75E9-41F5-9979-52D22E708E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10 million dollar grant to 99 Jewish Overnight Camps</a:t>
            </a:r>
          </a:p>
          <a:p>
            <a:pPr lvl="1"/>
            <a:r>
              <a:rPr lang="en-US" dirty="0"/>
              <a:t>Must be affiliated with JCamp 180</a:t>
            </a:r>
          </a:p>
          <a:p>
            <a:pPr lvl="1"/>
            <a:r>
              <a:rPr lang="en-US" dirty="0"/>
              <a:t>Day camps are not included</a:t>
            </a:r>
          </a:p>
          <a:p>
            <a:pPr lvl="1"/>
            <a:endParaRPr lang="en-US" dirty="0"/>
          </a:p>
          <a:p>
            <a:r>
              <a:rPr lang="en-US" dirty="0"/>
              <a:t>Grant amount is calculated using information from 2019 Camp Census</a:t>
            </a:r>
          </a:p>
          <a:p>
            <a:endParaRPr lang="en-US" dirty="0"/>
          </a:p>
          <a:p>
            <a:r>
              <a:rPr lang="en-US" dirty="0"/>
              <a:t>Email will be sent to eligible camps by end of week including link to the rules, website, and application</a:t>
            </a:r>
          </a:p>
        </p:txBody>
      </p:sp>
    </p:spTree>
    <p:extLst>
      <p:ext uri="{BB962C8B-B14F-4D97-AF65-F5344CB8AC3E}">
        <p14:creationId xmlns:p14="http://schemas.microsoft.com/office/powerpoint/2010/main" val="1029509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44691-6227-4130-9A5E-A025D6DEE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Grant Rules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887BC-5391-4053-89FD-3CF718426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1258550" cy="483576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25D22"/>
                </a:solidFill>
              </a:rPr>
              <a:t>1:2 match </a:t>
            </a:r>
            <a:r>
              <a:rPr lang="en-US" dirty="0"/>
              <a:t>of donations received </a:t>
            </a:r>
            <a:r>
              <a:rPr lang="en-US" dirty="0">
                <a:solidFill>
                  <a:schemeClr val="accent1"/>
                </a:solidFill>
              </a:rPr>
              <a:t>March 30, 2020 – Dec. 31, 2020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25D22"/>
                </a:solidFill>
              </a:rPr>
              <a:t>1:1 match </a:t>
            </a:r>
            <a:r>
              <a:rPr lang="en-US" dirty="0"/>
              <a:t>for </a:t>
            </a:r>
            <a:r>
              <a:rPr lang="en-US" dirty="0">
                <a:solidFill>
                  <a:schemeClr val="accent2"/>
                </a:solidFill>
              </a:rPr>
              <a:t>camp fees and tuition </a:t>
            </a:r>
            <a:r>
              <a:rPr lang="en-US" dirty="0"/>
              <a:t>converted to donations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Gifts of any amount will be matched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Gifts must be cash equivalent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Donations from any source (excluding government relief funding) are accepted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Grant funds are </a:t>
            </a:r>
            <a:r>
              <a:rPr lang="en-US" dirty="0">
                <a:solidFill>
                  <a:srgbClr val="F25D22"/>
                </a:solidFill>
              </a:rPr>
              <a:t>unrestricted</a:t>
            </a:r>
            <a:r>
              <a:rPr lang="en-US" dirty="0"/>
              <a:t>, must be used for Camp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Gifts must be received by the camp prior to December 31, 2020</a:t>
            </a:r>
          </a:p>
        </p:txBody>
      </p:sp>
    </p:spTree>
    <p:extLst>
      <p:ext uri="{BB962C8B-B14F-4D97-AF65-F5344CB8AC3E}">
        <p14:creationId xmlns:p14="http://schemas.microsoft.com/office/powerpoint/2010/main" val="1099390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D00D7-735F-4B2F-8365-66646DF8B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Non-Eligible Gifts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70BC2-1D35-4F82-8492-40CB08435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In-kind contributions (i.e., Discounts, art, real estate, non-cash gifts, etc.)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Regular allocations from Jewish Federations or similar agencies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Government relief funds associated with COVID-19 pandemic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Restricted gifts designated for specific purposes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Gifts submitted to another </a:t>
            </a:r>
            <a:r>
              <a:rPr lang="en-US" dirty="0" err="1"/>
              <a:t>JCamp</a:t>
            </a:r>
            <a:r>
              <a:rPr lang="en-US" dirty="0"/>
              <a:t> 180 matching grant program</a:t>
            </a:r>
          </a:p>
        </p:txBody>
      </p:sp>
    </p:spTree>
    <p:extLst>
      <p:ext uri="{BB962C8B-B14F-4D97-AF65-F5344CB8AC3E}">
        <p14:creationId xmlns:p14="http://schemas.microsoft.com/office/powerpoint/2010/main" val="1373619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82E00-9585-40B6-9189-02EDE3DE3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HGF Grants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0F524B-AB7B-429C-B2E1-0BBF10834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984" y="1690688"/>
            <a:ext cx="5924032" cy="46033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047662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7CC2"/>
      </a:accent1>
      <a:accent2>
        <a:srgbClr val="F15D22"/>
      </a:accent2>
      <a:accent3>
        <a:srgbClr val="591F00"/>
      </a:accent3>
      <a:accent4>
        <a:srgbClr val="E5B53B"/>
      </a:accent4>
      <a:accent5>
        <a:srgbClr val="887469"/>
      </a:accent5>
      <a:accent6>
        <a:srgbClr val="70AD47"/>
      </a:accent6>
      <a:hlink>
        <a:srgbClr val="055F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2516624621494BADAF0B02C0DF353F" ma:contentTypeVersion="10" ma:contentTypeDescription="Create a new document." ma:contentTypeScope="" ma:versionID="89f24a85a1378276c9acc9c001975159">
  <xsd:schema xmlns:xsd="http://www.w3.org/2001/XMLSchema" xmlns:xs="http://www.w3.org/2001/XMLSchema" xmlns:p="http://schemas.microsoft.com/office/2006/metadata/properties" xmlns:ns3="ea8ead01-050c-4a15-9932-30d10577c760" targetNamespace="http://schemas.microsoft.com/office/2006/metadata/properties" ma:root="true" ma:fieldsID="1744758eb42c5f98876b843270bc5f6b" ns3:_="">
    <xsd:import namespace="ea8ead01-050c-4a15-9932-30d10577c76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8ead01-050c-4a15-9932-30d10577c7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E6F1C2-0962-4AF3-953A-54C072AC6F83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elements/1.1/"/>
    <ds:schemaRef ds:uri="http://schemas.microsoft.com/office/infopath/2007/PartnerControls"/>
    <ds:schemaRef ds:uri="ea8ead01-050c-4a15-9932-30d10577c760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8DB9E28-EA86-434C-9802-89F630AE4FD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F12C349-740B-4F4A-89D1-3D4C479E22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8ead01-050c-4a15-9932-30d10577c7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1234</Words>
  <Application>Microsoft Office PowerPoint</Application>
  <PresentationFormat>Widescreen</PresentationFormat>
  <Paragraphs>302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Aharoni</vt:lpstr>
      <vt:lpstr>Arial</vt:lpstr>
      <vt:lpstr>Arial Black</vt:lpstr>
      <vt:lpstr>Calibri</vt:lpstr>
      <vt:lpstr>Gill Sans MT</vt:lpstr>
      <vt:lpstr>Impact</vt:lpstr>
      <vt:lpstr>Office Theme</vt:lpstr>
      <vt:lpstr>PowerPoint Presentation</vt:lpstr>
      <vt:lpstr>PowerPoint Presentation</vt:lpstr>
      <vt:lpstr>Webinar Agenda </vt:lpstr>
      <vt:lpstr>PowerPoint Presentation</vt:lpstr>
      <vt:lpstr> jcamp180.org/all-together-now</vt:lpstr>
      <vt:lpstr>Grant Overview</vt:lpstr>
      <vt:lpstr>Grant Rules</vt:lpstr>
      <vt:lpstr>Non-Eligible Gifts</vt:lpstr>
      <vt:lpstr>HGF Grants System</vt:lpstr>
      <vt:lpstr>Donation Tracking</vt:lpstr>
      <vt:lpstr>Summary</vt:lpstr>
      <vt:lpstr>Need help?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Strategy and Tactics</vt:lpstr>
      <vt:lpstr>Strategy and Tactics</vt:lpstr>
      <vt:lpstr>Strategy and Tactics</vt:lpstr>
      <vt:lpstr>Strategy and Tactics</vt:lpstr>
      <vt:lpstr>Strategy and Tactics</vt:lpstr>
      <vt:lpstr>Sample approach (from a mid-west camp)</vt:lpstr>
      <vt:lpstr>What they’ve learned so far</vt:lpstr>
      <vt:lpstr>Recap</vt:lpstr>
      <vt:lpstr>3 P’s American Camp Association  </vt:lpstr>
      <vt:lpstr>4 P’s   </vt:lpstr>
      <vt:lpstr>JCamp 180 Supports for Your Campaign</vt:lpstr>
      <vt:lpstr>PowerPoint Presentation</vt:lpstr>
      <vt:lpstr>Government Funding </vt:lpstr>
      <vt:lpstr>Next JCamp 180 Webinar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 Riseman</dc:creator>
  <cp:lastModifiedBy>Kevin Martone</cp:lastModifiedBy>
  <cp:revision>4</cp:revision>
  <dcterms:created xsi:type="dcterms:W3CDTF">2020-04-07T15:30:42Z</dcterms:created>
  <dcterms:modified xsi:type="dcterms:W3CDTF">2020-04-07T20:11:04Z</dcterms:modified>
</cp:coreProperties>
</file>