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257" r:id="rId2"/>
    <p:sldId id="258" r:id="rId3"/>
    <p:sldId id="261" r:id="rId4"/>
    <p:sldId id="259" r:id="rId5"/>
    <p:sldId id="322" r:id="rId6"/>
    <p:sldId id="264" r:id="rId7"/>
    <p:sldId id="320" r:id="rId8"/>
    <p:sldId id="321" r:id="rId9"/>
    <p:sldId id="265" r:id="rId10"/>
    <p:sldId id="361" r:id="rId11"/>
    <p:sldId id="267" r:id="rId12"/>
    <p:sldId id="314" r:id="rId13"/>
    <p:sldId id="268" r:id="rId14"/>
    <p:sldId id="309" r:id="rId15"/>
    <p:sldId id="323" r:id="rId16"/>
    <p:sldId id="269" r:id="rId17"/>
    <p:sldId id="316" r:id="rId18"/>
    <p:sldId id="271" r:id="rId19"/>
    <p:sldId id="276" r:id="rId20"/>
    <p:sldId id="277" r:id="rId21"/>
    <p:sldId id="300" r:id="rId22"/>
    <p:sldId id="279" r:id="rId23"/>
    <p:sldId id="311" r:id="rId24"/>
    <p:sldId id="310" r:id="rId25"/>
    <p:sldId id="301" r:id="rId26"/>
    <p:sldId id="302" r:id="rId27"/>
    <p:sldId id="291" r:id="rId28"/>
    <p:sldId id="303" r:id="rId29"/>
    <p:sldId id="305" r:id="rId30"/>
    <p:sldId id="306" r:id="rId31"/>
    <p:sldId id="293" r:id="rId32"/>
    <p:sldId id="294" r:id="rId33"/>
    <p:sldId id="295" r:id="rId34"/>
    <p:sldId id="296" r:id="rId35"/>
    <p:sldId id="297" r:id="rId36"/>
    <p:sldId id="298" r:id="rId37"/>
    <p:sldId id="299" r:id="rId38"/>
    <p:sldId id="317" r:id="rId39"/>
    <p:sldId id="319" r:id="rId40"/>
    <p:sldId id="318" r:id="rId41"/>
    <p:sldId id="281" r:id="rId42"/>
    <p:sldId id="282" r:id="rId43"/>
    <p:sldId id="283" r:id="rId44"/>
    <p:sldId id="286" r:id="rId45"/>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3" autoAdjust="0"/>
    <p:restoredTop sz="94660"/>
  </p:normalViewPr>
  <p:slideViewPr>
    <p:cSldViewPr>
      <p:cViewPr varScale="1">
        <p:scale>
          <a:sx n="86" d="100"/>
          <a:sy n="86" d="100"/>
        </p:scale>
        <p:origin x="1382" y="197"/>
      </p:cViewPr>
      <p:guideLst>
        <p:guide orient="horz" pos="2160"/>
        <p:guide pos="2880"/>
      </p:guideLst>
    </p:cSldViewPr>
  </p:slideViewPr>
  <p:notesTextViewPr>
    <p:cViewPr>
      <p:scale>
        <a:sx n="1" d="1"/>
        <a:sy n="1" d="1"/>
      </p:scale>
      <p:origin x="0" y="0"/>
    </p:cViewPr>
  </p:notesTextViewPr>
  <p:notesViewPr>
    <p:cSldViewPr>
      <p:cViewPr varScale="1">
        <p:scale>
          <a:sx n="87" d="100"/>
          <a:sy n="87" d="100"/>
        </p:scale>
        <p:origin x="-3804" y="-78"/>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166666666666667E-2"/>
          <c:y val="2.8125000000000001E-2"/>
          <c:w val="0.95416666666666672"/>
          <c:h val="0.84855019685039368"/>
        </c:manualLayout>
      </c:layout>
      <c:ofPieChart>
        <c:ofPieType val="pie"/>
        <c:varyColors val="1"/>
        <c:ser>
          <c:idx val="0"/>
          <c:order val="0"/>
          <c:tx>
            <c:strRef>
              <c:f>Sheet1!$B$1</c:f>
              <c:strCache>
                <c:ptCount val="1"/>
                <c:pt idx="0">
                  <c:v>Funds</c:v>
                </c:pt>
              </c:strCache>
            </c:strRef>
          </c:tx>
          <c:explosion val="13"/>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6442-4D9A-824F-A0EB3FA3399F}"/>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6442-4D9A-824F-A0EB3FA3399F}"/>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6442-4D9A-824F-A0EB3FA3399F}"/>
              </c:ext>
            </c:extLst>
          </c:dPt>
          <c:dLbls>
            <c:dLbl>
              <c:idx val="0"/>
              <c:layout>
                <c:manualLayout>
                  <c:x val="0.1452717674264315"/>
                  <c:y val="-0.16125866048738555"/>
                </c:manualLayout>
              </c:layout>
              <c:tx>
                <c:rich>
                  <a:bodyPr rot="0" spcFirstLastPara="1" vertOverflow="clip" horzOverflow="clip" vert="horz" wrap="square" lIns="38100" tIns="19050" rIns="38100" bIns="19050" anchor="ctr" anchorCtr="0">
                    <a:spAutoFit/>
                  </a:bodyPr>
                  <a:lstStyle/>
                  <a:p>
                    <a:pPr algn="ctr" rtl="0">
                      <a:defRPr lang="en-US" sz="1100" b="0" i="0" u="none" strike="noStrike" kern="1200" baseline="0" smtClean="0">
                        <a:solidFill>
                          <a:prstClr val="black"/>
                        </a:solidFill>
                        <a:latin typeface="+mn-lt"/>
                        <a:ea typeface="+mn-ea"/>
                        <a:cs typeface="+mn-cs"/>
                      </a:defRPr>
                    </a:pPr>
                    <a:r>
                      <a:rPr lang="en-US" sz="1100" b="1" i="0" u="none" strike="noStrike" kern="1200" baseline="0" dirty="0">
                        <a:solidFill>
                          <a:prstClr val="black"/>
                        </a:solidFill>
                        <a:latin typeface="+mn-lt"/>
                        <a:ea typeface="+mn-ea"/>
                        <a:cs typeface="+mn-cs"/>
                      </a:rPr>
                      <a:t>Camp Fundraises</a:t>
                    </a:r>
                  </a:p>
                  <a:p>
                    <a:pPr algn="ctr" rtl="0">
                      <a:defRPr lang="en-US" sz="1100" smtClean="0">
                        <a:solidFill>
                          <a:prstClr val="black"/>
                        </a:solidFill>
                      </a:defRPr>
                    </a:pPr>
                    <a:r>
                      <a:rPr lang="en-US" sz="1100" b="0" i="0" u="none" strike="noStrike" kern="1200" baseline="0" dirty="0">
                        <a:solidFill>
                          <a:prstClr val="black"/>
                        </a:solidFill>
                        <a:latin typeface="+mn-lt"/>
                        <a:ea typeface="+mn-ea"/>
                        <a:cs typeface="+mn-cs"/>
                      </a:rPr>
                      <a:t>$225,000</a:t>
                    </a:r>
                  </a:p>
                </c:rich>
              </c:tx>
              <c:spPr>
                <a:noFill/>
                <a:ln>
                  <a:noFill/>
                </a:ln>
                <a:effectLst/>
              </c:spPr>
              <c:txPr>
                <a:bodyPr rot="0" spcFirstLastPara="1" vertOverflow="clip" horzOverflow="clip" vert="horz" wrap="square" lIns="38100" tIns="19050" rIns="38100" bIns="19050" anchor="ctr" anchorCtr="0">
                  <a:spAutoFit/>
                </a:bodyPr>
                <a:lstStyle/>
                <a:p>
                  <a:pPr algn="ctr" rtl="0">
                    <a:defRPr lang="en-US" sz="1100" b="0" i="0" u="none" strike="noStrike" kern="1200" baseline="0" smtClean="0">
                      <a:solidFill>
                        <a:prstClr val="black"/>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6442-4D9A-824F-A0EB3FA3399F}"/>
                </c:ext>
              </c:extLst>
            </c:dLbl>
            <c:dLbl>
              <c:idx val="1"/>
              <c:layout>
                <c:manualLayout>
                  <c:x val="-5.9358356582842976E-2"/>
                  <c:y val="0.18759277973369776"/>
                </c:manualLayout>
              </c:layout>
              <c:tx>
                <c:rich>
                  <a:bodyPr/>
                  <a:lstStyle/>
                  <a:p>
                    <a:r>
                      <a:rPr lang="en-US" sz="1200" b="1" i="0" u="none" strike="noStrike" kern="1200" baseline="0" dirty="0">
                        <a:solidFill>
                          <a:prstClr val="black"/>
                        </a:solidFill>
                      </a:rPr>
                      <a:t>Matching Funds</a:t>
                    </a:r>
                  </a:p>
                  <a:p>
                    <a:r>
                      <a:rPr lang="en-US" sz="1200" b="0" i="0" u="none" strike="noStrike" kern="1200" baseline="0" dirty="0">
                        <a:solidFill>
                          <a:prstClr val="black"/>
                        </a:solidFill>
                      </a:rPr>
                      <a:t>$75,000</a:t>
                    </a:r>
                  </a:p>
                </c:rich>
              </c:tx>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442-4D9A-824F-A0EB3FA3399F}"/>
                </c:ext>
              </c:extLst>
            </c:dLbl>
            <c:dLbl>
              <c:idx val="2"/>
              <c:layout>
                <c:manualLayout>
                  <c:x val="0.15230104649545237"/>
                  <c:y val="9.5965746286928617E-3"/>
                </c:manualLayout>
              </c:layout>
              <c:tx>
                <c:rich>
                  <a:bodyPr rot="0" spcFirstLastPara="1" vertOverflow="clip" horzOverflow="clip" vert="horz" wrap="square" lIns="38100" tIns="19050" rIns="38100" bIns="19050" anchor="ctr" anchorCtr="1">
                    <a:noAutofit/>
                  </a:bodyPr>
                  <a:lstStyle/>
                  <a:p>
                    <a:pPr>
                      <a:defRPr sz="1100" b="0" i="0" u="none" strike="noStrike" kern="1200" baseline="0">
                        <a:solidFill>
                          <a:schemeClr val="dk1"/>
                        </a:solidFill>
                        <a:latin typeface="+mn-lt"/>
                        <a:ea typeface="+mn-ea"/>
                        <a:cs typeface="+mn-cs"/>
                      </a:defRPr>
                    </a:pPr>
                    <a:r>
                      <a:rPr lang="en-US" sz="1100" baseline="0" dirty="0"/>
                      <a:t>
</a:t>
                    </a:r>
                    <a:r>
                      <a:rPr lang="en-US" sz="1100" b="1" baseline="0" dirty="0"/>
                      <a:t>MYM8 Campaign Goal</a:t>
                    </a:r>
                  </a:p>
                  <a:p>
                    <a:pPr>
                      <a:defRPr sz="1100">
                        <a:solidFill>
                          <a:schemeClr val="dk1"/>
                        </a:solidFill>
                      </a:defRPr>
                    </a:pPr>
                    <a:r>
                      <a:rPr lang="en-US" sz="1100" b="1" baseline="0" dirty="0"/>
                      <a:t>$300,000 </a:t>
                    </a:r>
                    <a:endParaRPr lang="en-US" sz="1100" b="1" dirty="0"/>
                  </a:p>
                </c:rich>
              </c:tx>
              <c:spPr>
                <a:noFill/>
                <a:ln w="25400" cap="flat" cmpd="sng" algn="ctr">
                  <a:noFill/>
                  <a:prstDash val="solid"/>
                </a:ln>
                <a:effectLst/>
              </c:spPr>
              <c:txPr>
                <a:bodyPr rot="0" spcFirstLastPara="1" vertOverflow="clip" horzOverflow="clip" vert="horz" wrap="square" lIns="38100" tIns="19050" rIns="38100" bIns="19050" anchor="ctr" anchorCtr="1">
                  <a:noAutofit/>
                </a:bodyPr>
                <a:lstStyle/>
                <a:p>
                  <a:pPr>
                    <a:defRPr sz="1100" b="0" i="0" u="none" strike="noStrike" kern="1200" baseline="0">
                      <a:solidFill>
                        <a:schemeClr val="dk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2832174640009279"/>
                      <c:h val="0.29795708190104048"/>
                    </c:manualLayout>
                  </c15:layout>
                </c:ext>
                <c:ext xmlns:c16="http://schemas.microsoft.com/office/drawing/2014/chart" uri="{C3380CC4-5D6E-409C-BE32-E72D297353CC}">
                  <c16:uniqueId val="{00000005-6442-4D9A-824F-A0EB3FA3399F}"/>
                </c:ext>
              </c:extLst>
            </c:dLbl>
            <c:spPr>
              <a:noFill/>
              <a:ln>
                <a:noFill/>
              </a:ln>
              <a:effectLst/>
            </c:spPr>
            <c:txPr>
              <a:bodyPr rot="0" spcFirstLastPara="1" vertOverflow="clip" horzOverflow="clip" vert="horz" wrap="square" lIns="38100" tIns="19050" rIns="38100" bIns="19050" anchor="ctr" anchorCtr="1">
                <a:spAutoFit/>
              </a:bodyPr>
              <a:lstStyle/>
              <a:p>
                <a:pPr>
                  <a:defRPr sz="11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Sheet1!$A$2:$A$3</c:f>
              <c:strCache>
                <c:ptCount val="2"/>
                <c:pt idx="0">
                  <c:v>Camp Donors</c:v>
                </c:pt>
                <c:pt idx="1">
                  <c:v>JCAMP180</c:v>
                </c:pt>
              </c:strCache>
            </c:strRef>
          </c:cat>
          <c:val>
            <c:numRef>
              <c:f>Sheet1!$B$2:$B$3</c:f>
              <c:numCache>
                <c:formatCode>General</c:formatCode>
                <c:ptCount val="2"/>
                <c:pt idx="0">
                  <c:v>105500</c:v>
                </c:pt>
                <c:pt idx="1">
                  <c:v>35000</c:v>
                </c:pt>
              </c:numCache>
            </c:numRef>
          </c:val>
          <c:extLst>
            <c:ext xmlns:c16="http://schemas.microsoft.com/office/drawing/2014/chart" uri="{C3380CC4-5D6E-409C-BE32-E72D297353CC}">
              <c16:uniqueId val="{00000006-6442-4D9A-824F-A0EB3FA3399F}"/>
            </c:ext>
          </c:extLst>
        </c:ser>
        <c:dLbls>
          <c:dLblPos val="ctr"/>
          <c:showLegendKey val="0"/>
          <c:showVal val="0"/>
          <c:showCatName val="0"/>
          <c:showSerName val="0"/>
          <c:showPercent val="0"/>
          <c:showBubbleSize val="0"/>
          <c:showLeaderLines val="0"/>
        </c:dLbls>
        <c:gapWidth val="100"/>
        <c:splitType val="pos"/>
        <c:splitPos val="3"/>
        <c:secondPieSize val="7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3"/>
          </p:nvPr>
        </p:nvSpPr>
        <p:spPr>
          <a:xfrm>
            <a:off x="3897313" y="8829675"/>
            <a:ext cx="2982912" cy="465138"/>
          </a:xfrm>
          <a:prstGeom prst="rect">
            <a:avLst/>
          </a:prstGeom>
        </p:spPr>
        <p:txBody>
          <a:bodyPr vert="horz" lIns="91440" tIns="45720" rIns="91440" bIns="45720" rtlCol="0" anchor="b"/>
          <a:lstStyle>
            <a:lvl1pPr algn="r">
              <a:defRPr sz="1200"/>
            </a:lvl1pPr>
          </a:lstStyle>
          <a:p>
            <a:fld id="{170B4A43-296F-4162-AC2A-39C3430430C9}" type="slidenum">
              <a:rPr lang="en-US" smtClean="0"/>
              <a:t>‹#›</a:t>
            </a:fld>
            <a:endParaRPr lang="en-US"/>
          </a:p>
        </p:txBody>
      </p:sp>
    </p:spTree>
    <p:extLst>
      <p:ext uri="{BB962C8B-B14F-4D97-AF65-F5344CB8AC3E}">
        <p14:creationId xmlns:p14="http://schemas.microsoft.com/office/powerpoint/2010/main" val="14084650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97313" y="0"/>
            <a:ext cx="2982912" cy="466725"/>
          </a:xfrm>
          <a:prstGeom prst="rect">
            <a:avLst/>
          </a:prstGeom>
        </p:spPr>
        <p:txBody>
          <a:bodyPr vert="horz" lIns="91440" tIns="45720" rIns="91440" bIns="45720" rtlCol="0"/>
          <a:lstStyle>
            <a:lvl1pPr algn="r">
              <a:defRPr sz="1200"/>
            </a:lvl1pPr>
          </a:lstStyle>
          <a:p>
            <a:fld id="{CA58E5E3-7984-4A8D-80B1-9CE09F20730D}" type="datetimeFigureOut">
              <a:rPr lang="en-US" smtClean="0"/>
              <a:t>8/20/2018</a:t>
            </a:fld>
            <a:endParaRPr lang="en-US"/>
          </a:p>
        </p:txBody>
      </p:sp>
      <p:sp>
        <p:nvSpPr>
          <p:cNvPr id="4" name="Slide Image Placeholder 3"/>
          <p:cNvSpPr>
            <a:spLocks noGrp="1" noRot="1" noChangeAspect="1"/>
          </p:cNvSpPr>
          <p:nvPr>
            <p:ph type="sldImg" idx="2"/>
          </p:nvPr>
        </p:nvSpPr>
        <p:spPr>
          <a:xfrm>
            <a:off x="13509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8975" y="4473575"/>
            <a:ext cx="55054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2982913"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97313" y="8829675"/>
            <a:ext cx="2982912" cy="466725"/>
          </a:xfrm>
          <a:prstGeom prst="rect">
            <a:avLst/>
          </a:prstGeom>
        </p:spPr>
        <p:txBody>
          <a:bodyPr vert="horz" lIns="91440" tIns="45720" rIns="91440" bIns="45720" rtlCol="0" anchor="b"/>
          <a:lstStyle>
            <a:lvl1pPr algn="r">
              <a:defRPr sz="1200"/>
            </a:lvl1pPr>
          </a:lstStyle>
          <a:p>
            <a:fld id="{3E5DBE4D-5E50-44A8-B850-DEB52584974F}" type="slidenum">
              <a:rPr lang="en-US" smtClean="0"/>
              <a:t>‹#›</a:t>
            </a:fld>
            <a:endParaRPr lang="en-US"/>
          </a:p>
        </p:txBody>
      </p:sp>
    </p:spTree>
    <p:extLst>
      <p:ext uri="{BB962C8B-B14F-4D97-AF65-F5344CB8AC3E}">
        <p14:creationId xmlns:p14="http://schemas.microsoft.com/office/powerpoint/2010/main" val="3073319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BE4D-5E50-44A8-B850-DEB52584974F}" type="slidenum">
              <a:rPr lang="en-US" smtClean="0"/>
              <a:t>9</a:t>
            </a:fld>
            <a:endParaRPr lang="en-US"/>
          </a:p>
        </p:txBody>
      </p:sp>
    </p:spTree>
    <p:extLst>
      <p:ext uri="{BB962C8B-B14F-4D97-AF65-F5344CB8AC3E}">
        <p14:creationId xmlns:p14="http://schemas.microsoft.com/office/powerpoint/2010/main" val="2700292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E40827C-A85B-40B8-B387-32642D901281}" type="datetimeFigureOut">
              <a:rPr lang="en-US" smtClean="0"/>
              <a:t>8/20/2018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1696706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40827C-A85B-40B8-B387-32642D901281}" type="datetimeFigureOut">
              <a:rPr lang="en-US" smtClean="0"/>
              <a:t>8/20/2018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1794751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40827C-A85B-40B8-B387-32642D901281}" type="datetimeFigureOut">
              <a:rPr lang="en-US" smtClean="0"/>
              <a:t>8/20/2018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268279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40827C-A85B-40B8-B387-32642D901281}" type="datetimeFigureOut">
              <a:rPr lang="en-US" smtClean="0"/>
              <a:t>8/20/2018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355060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40827C-A85B-40B8-B387-32642D901281}" type="datetimeFigureOut">
              <a:rPr lang="en-US" smtClean="0"/>
              <a:t>8/20/2018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4220822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40827C-A85B-40B8-B387-32642D901281}" type="datetimeFigureOut">
              <a:rPr lang="en-US" smtClean="0"/>
              <a:t>8/20/2018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2059360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40827C-A85B-40B8-B387-32642D901281}" type="datetimeFigureOut">
              <a:rPr lang="en-US" smtClean="0"/>
              <a:t>8/20/2018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611475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40827C-A85B-40B8-B387-32642D901281}" type="datetimeFigureOut">
              <a:rPr lang="en-US" smtClean="0"/>
              <a:t>8/20/2018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349548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40827C-A85B-40B8-B387-32642D901281}" type="datetimeFigureOut">
              <a:rPr lang="en-US" smtClean="0"/>
              <a:t>8/20/2018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1180453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40827C-A85B-40B8-B387-32642D901281}" type="datetimeFigureOut">
              <a:rPr lang="en-US" smtClean="0"/>
              <a:t>8/20/2018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2973039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40827C-A85B-40B8-B387-32642D901281}" type="datetimeFigureOut">
              <a:rPr lang="en-US" smtClean="0"/>
              <a:t>8/20/2018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1442216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40827C-A85B-40B8-B387-32642D901281}" type="datetimeFigureOut">
              <a:rPr lang="en-US" smtClean="0"/>
              <a:t>8/20/2018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ED3B52-6652-43F0-9C4B-E195A96E2254}" type="slidenum">
              <a:rPr lang="en-US" smtClean="0"/>
              <a:t>‹#›</a:t>
            </a:fld>
            <a:endParaRPr lang="en-US"/>
          </a:p>
        </p:txBody>
      </p:sp>
    </p:spTree>
    <p:extLst>
      <p:ext uri="{BB962C8B-B14F-4D97-AF65-F5344CB8AC3E}">
        <p14:creationId xmlns:p14="http://schemas.microsoft.com/office/powerpoint/2010/main" val="870865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18" Type="http://schemas.openxmlformats.org/officeDocument/2006/relationships/hyperlink" Target="mailto:grants@hgf.org" TargetMode="External"/><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hyperlink" Target="mailto:Kathleen@hgf.org" TargetMode="External"/><Relationship Id="rId2" Type="http://schemas.openxmlformats.org/officeDocument/2006/relationships/image" Target="../media/image1.emf"/><Relationship Id="rId16" Type="http://schemas.openxmlformats.org/officeDocument/2006/relationships/hyperlink" Target="mailto:Mark@hgf.org" TargetMode="External"/><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19" Type="http://schemas.openxmlformats.org/officeDocument/2006/relationships/image" Target="../media/image15.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10.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11.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12.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13.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14.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15.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18.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5.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16.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17.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18.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19.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16.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4.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0.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1.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2.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18" Type="http://schemas.openxmlformats.org/officeDocument/2006/relationships/image" Target="../media/image19.png"/><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15.emf"/><Relationship Id="rId2" Type="http://schemas.openxmlformats.org/officeDocument/2006/relationships/image" Target="../media/image1.emf"/><Relationship Id="rId16" Type="http://schemas.openxmlformats.org/officeDocument/2006/relationships/hyperlink" Target="http://www.jcamp180.org/" TargetMode="External"/><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3.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20.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4.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21.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5.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22.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6.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18" Type="http://schemas.openxmlformats.org/officeDocument/2006/relationships/image" Target="../media/image23.png"/><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22.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19" Type="http://schemas.openxmlformats.org/officeDocument/2006/relationships/image" Target="../media/image24.png"/><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7.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17.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8.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25.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9.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18" Type="http://schemas.openxmlformats.org/officeDocument/2006/relationships/image" Target="../media/image15.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27.png"/><Relationship Id="rId2" Type="http://schemas.openxmlformats.org/officeDocument/2006/relationships/image" Target="../media/image1.emf"/><Relationship Id="rId16"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19" Type="http://schemas.openxmlformats.org/officeDocument/2006/relationships/image" Target="../media/image28.png"/><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3.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30.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29.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31.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30.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32.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31.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33.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32.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34.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18" Type="http://schemas.openxmlformats.org/officeDocument/2006/relationships/image" Target="../media/image34.png"/><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33.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35.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35.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36.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18" Type="http://schemas.openxmlformats.org/officeDocument/2006/relationships/image" Target="../media/image37.png"/><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36.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37.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hyperlink" Target="mailto:Grants@hgf.org" TargetMode="External"/><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38.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39.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3.emf"/><Relationship Id="rId18" Type="http://schemas.openxmlformats.org/officeDocument/2006/relationships/image" Target="../media/image39.png"/><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2.emf"/><Relationship Id="rId17" Type="http://schemas.openxmlformats.org/officeDocument/2006/relationships/image" Target="../media/image38.png"/><Relationship Id="rId2" Type="http://schemas.openxmlformats.org/officeDocument/2006/relationships/image" Target="../media/image1.emf"/><Relationship Id="rId16" Type="http://schemas.openxmlformats.org/officeDocument/2006/relationships/image" Target="../media/image7.emf"/><Relationship Id="rId1" Type="http://schemas.openxmlformats.org/officeDocument/2006/relationships/slideLayout" Target="../slideLayouts/slideLayout5.xml"/><Relationship Id="rId6" Type="http://schemas.openxmlformats.org/officeDocument/2006/relationships/image" Target="../media/image5.emf"/><Relationship Id="rId11" Type="http://schemas.openxmlformats.org/officeDocument/2006/relationships/image" Target="../media/image11.emf"/><Relationship Id="rId5" Type="http://schemas.openxmlformats.org/officeDocument/2006/relationships/image" Target="../media/image4.emf"/><Relationship Id="rId15" Type="http://schemas.openxmlformats.org/officeDocument/2006/relationships/image" Target="../media/image15.emf"/><Relationship Id="rId10" Type="http://schemas.openxmlformats.org/officeDocument/2006/relationships/image" Target="../media/image10.emf"/><Relationship Id="rId4" Type="http://schemas.openxmlformats.org/officeDocument/2006/relationships/image" Target="../media/image3.emf"/><Relationship Id="rId9" Type="http://schemas.openxmlformats.org/officeDocument/2006/relationships/image" Target="../media/image9.emf"/><Relationship Id="rId14" Type="http://schemas.openxmlformats.org/officeDocument/2006/relationships/image" Target="../media/image14.emf"/></Relationships>
</file>

<file path=ppt/slides/_rels/slide4.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17.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40.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40.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41.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42.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43.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44.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18" Type="http://schemas.openxmlformats.org/officeDocument/2006/relationships/hyperlink" Target="mailto:grants@hgf.org" TargetMode="External"/><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hyperlink" Target="mailto:Kathleen@hgf.org" TargetMode="External"/><Relationship Id="rId2" Type="http://schemas.openxmlformats.org/officeDocument/2006/relationships/image" Target="../media/image1.emf"/><Relationship Id="rId16" Type="http://schemas.openxmlformats.org/officeDocument/2006/relationships/hyperlink" Target="mailto:Mark@hgf.org" TargetMode="External"/><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19" Type="http://schemas.openxmlformats.org/officeDocument/2006/relationships/image" Target="../media/image15.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5.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6.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7.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2.emf"/><Relationship Id="rId3" Type="http://schemas.openxmlformats.org/officeDocument/2006/relationships/image" Target="../media/image7.emf"/><Relationship Id="rId7" Type="http://schemas.openxmlformats.org/officeDocument/2006/relationships/image" Target="../media/image5.emf"/><Relationship Id="rId12" Type="http://schemas.openxmlformats.org/officeDocument/2006/relationships/image" Target="../media/image11.emf"/><Relationship Id="rId17" Type="http://schemas.openxmlformats.org/officeDocument/2006/relationships/chart" Target="../charts/chart1.xml"/><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10.emf"/><Relationship Id="rId5" Type="http://schemas.openxmlformats.org/officeDocument/2006/relationships/image" Target="../media/image3.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2.emf"/><Relationship Id="rId9" Type="http://schemas.openxmlformats.org/officeDocument/2006/relationships/image" Target="../media/image8.emf"/><Relationship Id="rId14" Type="http://schemas.openxmlformats.org/officeDocument/2006/relationships/image" Target="../media/image13.emf"/></Relationships>
</file>

<file path=ppt/slides/_rels/slide8.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3.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2.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1.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10.emf"/><Relationship Id="rId4" Type="http://schemas.openxmlformats.org/officeDocument/2006/relationships/image" Target="../media/image3.emf"/><Relationship Id="rId9" Type="http://schemas.openxmlformats.org/officeDocument/2006/relationships/image" Target="../media/image9.emf"/><Relationship Id="rId14" Type="http://schemas.openxmlformats.org/officeDocument/2006/relationships/image" Target="../media/image7.emf"/></Relationships>
</file>

<file path=ppt/slides/_rels/slide9.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1.emf"/><Relationship Id="rId3" Type="http://schemas.openxmlformats.org/officeDocument/2006/relationships/image" Target="../media/image1.emf"/><Relationship Id="rId7" Type="http://schemas.openxmlformats.org/officeDocument/2006/relationships/image" Target="../media/image5.emf"/><Relationship Id="rId12" Type="http://schemas.openxmlformats.org/officeDocument/2006/relationships/image" Target="../media/image10.emf"/><Relationship Id="rId17" Type="http://schemas.openxmlformats.org/officeDocument/2006/relationships/image" Target="../media/image15.emf"/><Relationship Id="rId2" Type="http://schemas.openxmlformats.org/officeDocument/2006/relationships/notesSlide" Target="../notesSlides/notesSlide1.xml"/><Relationship Id="rId16" Type="http://schemas.openxmlformats.org/officeDocument/2006/relationships/image" Target="../media/image14.emf"/><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9.emf"/><Relationship Id="rId5" Type="http://schemas.openxmlformats.org/officeDocument/2006/relationships/image" Target="../media/image3.emf"/><Relationship Id="rId15" Type="http://schemas.openxmlformats.org/officeDocument/2006/relationships/image" Target="../media/image13.emf"/><Relationship Id="rId10" Type="http://schemas.openxmlformats.org/officeDocument/2006/relationships/image" Target="../media/image8.emf"/><Relationship Id="rId4" Type="http://schemas.openxmlformats.org/officeDocument/2006/relationships/image" Target="../media/image2.emf"/><Relationship Id="rId9" Type="http://schemas.openxmlformats.org/officeDocument/2006/relationships/image" Target="../media/image7.emf"/><Relationship Id="rId1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1752600" y="1953901"/>
            <a:ext cx="5945508" cy="4127327"/>
          </a:xfrm>
        </p:spPr>
        <p:txBody>
          <a:bodyPr>
            <a:noAutofit/>
          </a:bodyPr>
          <a:lstStyle/>
          <a:p>
            <a:pPr algn="l">
              <a:lnSpc>
                <a:spcPct val="130000"/>
              </a:lnSpc>
            </a:pPr>
            <a:endParaRPr lang="en-US" sz="2000" b="1" dirty="0">
              <a:solidFill>
                <a:srgbClr val="090809"/>
              </a:solidFill>
              <a:latin typeface="Helvetica 65 Medium"/>
              <a:cs typeface="Aharoni" pitchFamily="2" charset="-79"/>
            </a:endParaRPr>
          </a:p>
          <a:p>
            <a:pPr>
              <a:lnSpc>
                <a:spcPct val="130000"/>
              </a:lnSpc>
            </a:pPr>
            <a:r>
              <a:rPr lang="en-US" sz="2800" b="1" dirty="0">
                <a:solidFill>
                  <a:srgbClr val="090809"/>
                </a:solidFill>
                <a:latin typeface="Helvetica 65 Medium"/>
                <a:cs typeface="Aharoni" pitchFamily="2" charset="-79"/>
              </a:rPr>
              <a:t>August 21, 2018</a:t>
            </a:r>
          </a:p>
          <a:p>
            <a:pPr algn="l">
              <a:lnSpc>
                <a:spcPct val="130000"/>
              </a:lnSpc>
            </a:pPr>
            <a:endParaRPr lang="en-US" sz="2000" b="1" dirty="0">
              <a:solidFill>
                <a:srgbClr val="090809"/>
              </a:solidFill>
              <a:latin typeface="Helvetica 65 Medium"/>
              <a:cs typeface="Aharoni" pitchFamily="2" charset="-79"/>
            </a:endParaRPr>
          </a:p>
          <a:p>
            <a:pPr algn="l">
              <a:lnSpc>
                <a:spcPct val="130000"/>
              </a:lnSpc>
            </a:pPr>
            <a:r>
              <a:rPr lang="en-US" sz="1600" b="1" dirty="0">
                <a:solidFill>
                  <a:srgbClr val="090809"/>
                </a:solidFill>
                <a:latin typeface="Helvetica 65 Medium"/>
                <a:cs typeface="Aharoni" pitchFamily="2" charset="-79"/>
              </a:rPr>
              <a:t>Mark Gold		Kathleen Rodowicz</a:t>
            </a:r>
            <a:br>
              <a:rPr lang="en-US" sz="1600" b="1" dirty="0">
                <a:solidFill>
                  <a:srgbClr val="090809"/>
                </a:solidFill>
                <a:latin typeface="Helvetica 65 Medium"/>
                <a:cs typeface="Aharoni" pitchFamily="2" charset="-79"/>
              </a:rPr>
            </a:br>
            <a:r>
              <a:rPr lang="en-US" sz="1600" b="1" dirty="0">
                <a:solidFill>
                  <a:srgbClr val="090809"/>
                </a:solidFill>
                <a:latin typeface="Helvetica 65 Medium"/>
                <a:cs typeface="Aharoni" pitchFamily="2" charset="-79"/>
              </a:rPr>
              <a:t>Director, JCamp 180  	Grants Administrator</a:t>
            </a:r>
            <a:br>
              <a:rPr lang="en-US" sz="1600" b="1" dirty="0">
                <a:solidFill>
                  <a:srgbClr val="090809"/>
                </a:solidFill>
                <a:latin typeface="Helvetica 65 Medium"/>
                <a:cs typeface="Aharoni" pitchFamily="2" charset="-79"/>
              </a:rPr>
            </a:br>
            <a:r>
              <a:rPr lang="en-US" sz="1600" b="1" dirty="0">
                <a:solidFill>
                  <a:srgbClr val="090809"/>
                </a:solidFill>
                <a:latin typeface="Helvetica 65 Medium"/>
                <a:cs typeface="Aharoni" pitchFamily="2" charset="-79"/>
                <a:hlinkClick r:id="rId16"/>
              </a:rPr>
              <a:t>Mark@hgf.org</a:t>
            </a:r>
            <a:r>
              <a:rPr lang="en-US" sz="1600" b="1" dirty="0">
                <a:solidFill>
                  <a:srgbClr val="090809"/>
                </a:solidFill>
                <a:latin typeface="Helvetica 65 Medium"/>
                <a:cs typeface="Aharoni" pitchFamily="2" charset="-79"/>
              </a:rPr>
              <a:t>		</a:t>
            </a:r>
            <a:r>
              <a:rPr lang="en-US" sz="1600" b="1" dirty="0">
                <a:solidFill>
                  <a:srgbClr val="090809"/>
                </a:solidFill>
                <a:latin typeface="Helvetica 65 Medium"/>
                <a:cs typeface="Aharoni" pitchFamily="2" charset="-79"/>
                <a:hlinkClick r:id="rId17"/>
              </a:rPr>
              <a:t>Kathleen@hgf.org</a:t>
            </a:r>
            <a:br>
              <a:rPr lang="en-US" sz="1600" b="1" dirty="0">
                <a:solidFill>
                  <a:srgbClr val="090809"/>
                </a:solidFill>
                <a:latin typeface="Helvetica 65 Medium"/>
                <a:cs typeface="Aharoni" pitchFamily="2" charset="-79"/>
              </a:rPr>
            </a:br>
            <a:r>
              <a:rPr lang="en-US" sz="1600" b="1" dirty="0">
                <a:solidFill>
                  <a:srgbClr val="090809"/>
                </a:solidFill>
                <a:latin typeface="Helvetica 65 Medium"/>
                <a:cs typeface="Aharoni" pitchFamily="2" charset="-79"/>
              </a:rPr>
              <a:t>413-276-0777 		</a:t>
            </a:r>
            <a:r>
              <a:rPr lang="en-US" sz="1600" b="1" dirty="0">
                <a:solidFill>
                  <a:srgbClr val="090809"/>
                </a:solidFill>
                <a:latin typeface="Helvetica 65 Medium"/>
                <a:cs typeface="Aharoni" pitchFamily="2" charset="-79"/>
                <a:hlinkClick r:id="rId18"/>
              </a:rPr>
              <a:t>grants@hgf.org</a:t>
            </a:r>
            <a:br>
              <a:rPr lang="en-US" sz="1600" b="1" dirty="0">
                <a:solidFill>
                  <a:srgbClr val="090809"/>
                </a:solidFill>
                <a:latin typeface="Helvetica 65 Medium"/>
                <a:cs typeface="Aharoni" pitchFamily="2" charset="-79"/>
              </a:rPr>
            </a:br>
            <a:r>
              <a:rPr lang="en-US" sz="1600" b="1" dirty="0">
                <a:solidFill>
                  <a:srgbClr val="090809"/>
                </a:solidFill>
                <a:latin typeface="Helvetica 65 Medium"/>
                <a:cs typeface="Aharoni" pitchFamily="2" charset="-79"/>
              </a:rPr>
              <a:t>			413-276-0719</a:t>
            </a:r>
          </a:p>
        </p:txBody>
      </p:sp>
      <p:pic>
        <p:nvPicPr>
          <p:cNvPr id="2" name="Picture 1"/>
          <p:cNvPicPr>
            <a:picLocks noChangeAspect="1"/>
          </p:cNvPicPr>
          <p:nvPr/>
        </p:nvPicPr>
        <p:blipFill>
          <a:blip r:embed="rId19"/>
          <a:stretch>
            <a:fillRect/>
          </a:stretch>
        </p:blipFill>
        <p:spPr>
          <a:xfrm>
            <a:off x="4406" y="1031018"/>
            <a:ext cx="4928883" cy="918472"/>
          </a:xfrm>
          <a:prstGeom prst="rect">
            <a:avLst/>
          </a:prstGeom>
        </p:spPr>
      </p:pic>
      <p:sp>
        <p:nvSpPr>
          <p:cNvPr id="31" name="Subtitle 2"/>
          <p:cNvSpPr txBox="1">
            <a:spLocks/>
          </p:cNvSpPr>
          <p:nvPr/>
        </p:nvSpPr>
        <p:spPr>
          <a:xfrm>
            <a:off x="103502" y="1039096"/>
            <a:ext cx="4704691" cy="91847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Meet Your Match 8 </a:t>
            </a:r>
            <a:br>
              <a:rPr lang="en-US" sz="2400" b="1" spc="300" dirty="0">
                <a:solidFill>
                  <a:schemeClr val="bg2"/>
                </a:solidFill>
                <a:latin typeface="Gill Sans MT"/>
                <a:cs typeface="Gill Sans MT"/>
              </a:rPr>
            </a:br>
            <a:r>
              <a:rPr lang="en-US" sz="2400" b="1" spc="300" dirty="0">
                <a:solidFill>
                  <a:schemeClr val="bg2"/>
                </a:solidFill>
                <a:latin typeface="Gill Sans MT"/>
                <a:cs typeface="Gill Sans MT"/>
              </a:rPr>
              <a:t>Information Session</a:t>
            </a:r>
          </a:p>
          <a:p>
            <a:pPr algn="l"/>
            <a:endParaRPr lang="en-US" sz="1400" spc="300" dirty="0">
              <a:solidFill>
                <a:schemeClr val="bg2"/>
              </a:solidFill>
              <a:latin typeface="Arial"/>
              <a:cs typeface="Arial"/>
            </a:endParaRPr>
          </a:p>
        </p:txBody>
      </p:sp>
    </p:spTree>
    <p:extLst>
      <p:ext uri="{BB962C8B-B14F-4D97-AF65-F5344CB8AC3E}">
        <p14:creationId xmlns:p14="http://schemas.microsoft.com/office/powerpoint/2010/main" val="20097573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1" y="394714"/>
            <a:ext cx="2494404" cy="1129285"/>
          </a:xfrm>
          <a:prstGeom prst="rect">
            <a:avLst/>
          </a:prstGeom>
        </p:spPr>
      </p:pic>
      <p:sp>
        <p:nvSpPr>
          <p:cNvPr id="31" name="Subtitle 2"/>
          <p:cNvSpPr txBox="1">
            <a:spLocks/>
          </p:cNvSpPr>
          <p:nvPr/>
        </p:nvSpPr>
        <p:spPr>
          <a:xfrm>
            <a:off x="-1" y="475367"/>
            <a:ext cx="2438402" cy="104863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MYM 8 </a:t>
            </a:r>
            <a:br>
              <a:rPr lang="en-US" sz="2400" b="1" spc="300" dirty="0">
                <a:solidFill>
                  <a:schemeClr val="bg2"/>
                </a:solidFill>
                <a:latin typeface="Gill Sans MT"/>
                <a:cs typeface="Gill Sans MT"/>
              </a:rPr>
            </a:br>
            <a:r>
              <a:rPr lang="en-US" sz="2400" b="1" spc="300" dirty="0">
                <a:solidFill>
                  <a:schemeClr val="bg2"/>
                </a:solidFill>
                <a:latin typeface="Gill Sans MT"/>
                <a:cs typeface="Gill Sans MT"/>
              </a:rPr>
              <a:t>Key Dates:</a:t>
            </a:r>
            <a:endParaRPr lang="en-US" sz="1400" spc="300" dirty="0">
              <a:solidFill>
                <a:schemeClr val="bg2"/>
              </a:solidFill>
              <a:latin typeface="Arial"/>
              <a:cs typeface="Arial"/>
            </a:endParaRPr>
          </a:p>
        </p:txBody>
      </p:sp>
      <p:graphicFrame>
        <p:nvGraphicFramePr>
          <p:cNvPr id="5" name="Table 4">
            <a:extLst>
              <a:ext uri="{FF2B5EF4-FFF2-40B4-BE49-F238E27FC236}">
                <a16:creationId xmlns:a16="http://schemas.microsoft.com/office/drawing/2014/main" id="{66F9BDB2-2046-4E96-BF02-F125D22A6800}"/>
              </a:ext>
            </a:extLst>
          </p:cNvPr>
          <p:cNvGraphicFramePr>
            <a:graphicFrameLocks noGrp="1"/>
          </p:cNvGraphicFramePr>
          <p:nvPr>
            <p:extLst>
              <p:ext uri="{D42A27DB-BD31-4B8C-83A1-F6EECF244321}">
                <p14:modId xmlns:p14="http://schemas.microsoft.com/office/powerpoint/2010/main" val="3342410208"/>
              </p:ext>
            </p:extLst>
          </p:nvPr>
        </p:nvGraphicFramePr>
        <p:xfrm>
          <a:off x="1524000" y="1952391"/>
          <a:ext cx="6096000" cy="2590800"/>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val="2340001100"/>
                    </a:ext>
                  </a:extLst>
                </a:gridCol>
                <a:gridCol w="2895600">
                  <a:extLst>
                    <a:ext uri="{9D8B030D-6E8A-4147-A177-3AD203B41FA5}">
                      <a16:colId xmlns:a16="http://schemas.microsoft.com/office/drawing/2014/main" val="3959195705"/>
                    </a:ext>
                  </a:extLst>
                </a:gridCol>
              </a:tblGrid>
              <a:tr h="370840">
                <a:tc gridSpan="2">
                  <a:txBody>
                    <a:bodyPr/>
                    <a:lstStyle/>
                    <a:p>
                      <a:pPr algn="ctr"/>
                      <a:r>
                        <a:rPr lang="en-US" dirty="0"/>
                        <a:t>Timetable</a:t>
                      </a:r>
                    </a:p>
                  </a:txBody>
                  <a:tcPr/>
                </a:tc>
                <a:tc hMerge="1">
                  <a:txBody>
                    <a:bodyPr/>
                    <a:lstStyle/>
                    <a:p>
                      <a:endParaRPr lang="en-US" dirty="0"/>
                    </a:p>
                  </a:txBody>
                  <a:tcPr/>
                </a:tc>
                <a:extLst>
                  <a:ext uri="{0D108BD9-81ED-4DB2-BD59-A6C34878D82A}">
                    <a16:rowId xmlns:a16="http://schemas.microsoft.com/office/drawing/2014/main" val="878324995"/>
                  </a:ext>
                </a:extLst>
              </a:tr>
              <a:tr h="370840">
                <a:tc>
                  <a:txBody>
                    <a:bodyPr/>
                    <a:lstStyle/>
                    <a:p>
                      <a:r>
                        <a:rPr lang="en-US" dirty="0"/>
                        <a:t>Program Announcement</a:t>
                      </a:r>
                    </a:p>
                  </a:txBody>
                  <a:tcPr/>
                </a:tc>
                <a:tc>
                  <a:txBody>
                    <a:bodyPr/>
                    <a:lstStyle/>
                    <a:p>
                      <a:r>
                        <a:rPr lang="en-US" dirty="0"/>
                        <a:t>May 29, 2018</a:t>
                      </a:r>
                    </a:p>
                  </a:txBody>
                  <a:tcPr/>
                </a:tc>
                <a:extLst>
                  <a:ext uri="{0D108BD9-81ED-4DB2-BD59-A6C34878D82A}">
                    <a16:rowId xmlns:a16="http://schemas.microsoft.com/office/drawing/2014/main" val="1009674524"/>
                  </a:ext>
                </a:extLst>
              </a:tr>
              <a:tr h="370840">
                <a:tc>
                  <a:txBody>
                    <a:bodyPr/>
                    <a:lstStyle/>
                    <a:p>
                      <a:r>
                        <a:rPr lang="en-US" dirty="0"/>
                        <a:t>Earliest pledge / gift date</a:t>
                      </a:r>
                    </a:p>
                  </a:txBody>
                  <a:tcPr/>
                </a:tc>
                <a:tc>
                  <a:txBody>
                    <a:bodyPr/>
                    <a:lstStyle/>
                    <a:p>
                      <a:r>
                        <a:rPr lang="en-US" dirty="0"/>
                        <a:t>October 1, 2018</a:t>
                      </a:r>
                    </a:p>
                  </a:txBody>
                  <a:tcPr/>
                </a:tc>
                <a:extLst>
                  <a:ext uri="{0D108BD9-81ED-4DB2-BD59-A6C34878D82A}">
                    <a16:rowId xmlns:a16="http://schemas.microsoft.com/office/drawing/2014/main" val="3629295995"/>
                  </a:ext>
                </a:extLst>
              </a:tr>
              <a:tr h="370840">
                <a:tc>
                  <a:txBody>
                    <a:bodyPr/>
                    <a:lstStyle/>
                    <a:p>
                      <a:r>
                        <a:rPr lang="en-US" dirty="0"/>
                        <a:t>Last pledge date</a:t>
                      </a:r>
                    </a:p>
                  </a:txBody>
                  <a:tcPr/>
                </a:tc>
                <a:tc>
                  <a:txBody>
                    <a:bodyPr/>
                    <a:lstStyle/>
                    <a:p>
                      <a:r>
                        <a:rPr lang="en-US" dirty="0"/>
                        <a:t>September 30, 2019</a:t>
                      </a:r>
                    </a:p>
                  </a:txBody>
                  <a:tcPr/>
                </a:tc>
                <a:extLst>
                  <a:ext uri="{0D108BD9-81ED-4DB2-BD59-A6C34878D82A}">
                    <a16:rowId xmlns:a16="http://schemas.microsoft.com/office/drawing/2014/main" val="1392459766"/>
                  </a:ext>
                </a:extLst>
              </a:tr>
              <a:tr h="370840">
                <a:tc>
                  <a:txBody>
                    <a:bodyPr/>
                    <a:lstStyle/>
                    <a:p>
                      <a:r>
                        <a:rPr lang="en-US" dirty="0"/>
                        <a:t>Pledge reporting deadline</a:t>
                      </a:r>
                    </a:p>
                  </a:txBody>
                  <a:tcPr/>
                </a:tc>
                <a:tc>
                  <a:txBody>
                    <a:bodyPr/>
                    <a:lstStyle/>
                    <a:p>
                      <a:r>
                        <a:rPr lang="en-US" dirty="0"/>
                        <a:t>October 31, 2019</a:t>
                      </a:r>
                    </a:p>
                  </a:txBody>
                  <a:tcPr/>
                </a:tc>
                <a:extLst>
                  <a:ext uri="{0D108BD9-81ED-4DB2-BD59-A6C34878D82A}">
                    <a16:rowId xmlns:a16="http://schemas.microsoft.com/office/drawing/2014/main" val="227927848"/>
                  </a:ext>
                </a:extLst>
              </a:tr>
              <a:tr h="370840">
                <a:tc>
                  <a:txBody>
                    <a:bodyPr/>
                    <a:lstStyle/>
                    <a:p>
                      <a:r>
                        <a:rPr lang="en-US" dirty="0"/>
                        <a:t>Final payments due date</a:t>
                      </a:r>
                    </a:p>
                  </a:txBody>
                  <a:tcPr/>
                </a:tc>
                <a:tc>
                  <a:txBody>
                    <a:bodyPr/>
                    <a:lstStyle/>
                    <a:p>
                      <a:r>
                        <a:rPr lang="en-US" dirty="0"/>
                        <a:t>September 30, 2021</a:t>
                      </a:r>
                    </a:p>
                  </a:txBody>
                  <a:tcPr/>
                </a:tc>
                <a:extLst>
                  <a:ext uri="{0D108BD9-81ED-4DB2-BD59-A6C34878D82A}">
                    <a16:rowId xmlns:a16="http://schemas.microsoft.com/office/drawing/2014/main" val="3209121846"/>
                  </a:ext>
                </a:extLst>
              </a:tr>
              <a:tr h="318369">
                <a:tc>
                  <a:txBody>
                    <a:bodyPr/>
                    <a:lstStyle/>
                    <a:p>
                      <a:r>
                        <a:rPr lang="en-US" dirty="0"/>
                        <a:t>Last payment reporting date</a:t>
                      </a:r>
                    </a:p>
                  </a:txBody>
                  <a:tcPr/>
                </a:tc>
                <a:tc>
                  <a:txBody>
                    <a:bodyPr/>
                    <a:lstStyle/>
                    <a:p>
                      <a:r>
                        <a:rPr lang="en-US" dirty="0"/>
                        <a:t>October 31, 2021</a:t>
                      </a:r>
                    </a:p>
                  </a:txBody>
                  <a:tcPr anchor="ctr"/>
                </a:tc>
                <a:extLst>
                  <a:ext uri="{0D108BD9-81ED-4DB2-BD59-A6C34878D82A}">
                    <a16:rowId xmlns:a16="http://schemas.microsoft.com/office/drawing/2014/main" val="2328487065"/>
                  </a:ext>
                </a:extLst>
              </a:tr>
            </a:tbl>
          </a:graphicData>
        </a:graphic>
      </p:graphicFrame>
    </p:spTree>
    <p:extLst>
      <p:ext uri="{BB962C8B-B14F-4D97-AF65-F5344CB8AC3E}">
        <p14:creationId xmlns:p14="http://schemas.microsoft.com/office/powerpoint/2010/main" val="216006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1" y="689136"/>
            <a:ext cx="2895601" cy="588845"/>
          </a:xfrm>
          <a:prstGeom prst="rect">
            <a:avLst/>
          </a:prstGeom>
        </p:spPr>
      </p:pic>
      <p:sp>
        <p:nvSpPr>
          <p:cNvPr id="31" name="Subtitle 2"/>
          <p:cNvSpPr txBox="1">
            <a:spLocks/>
          </p:cNvSpPr>
          <p:nvPr/>
        </p:nvSpPr>
        <p:spPr>
          <a:xfrm>
            <a:off x="60452" y="737215"/>
            <a:ext cx="3886201" cy="57380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New donors?</a:t>
            </a:r>
          </a:p>
          <a:p>
            <a:pPr algn="l"/>
            <a:endParaRPr lang="en-US" sz="1400" spc="300" dirty="0">
              <a:solidFill>
                <a:schemeClr val="bg2"/>
              </a:solidFill>
              <a:latin typeface="Arial"/>
              <a:cs typeface="Arial"/>
            </a:endParaRPr>
          </a:p>
        </p:txBody>
      </p:sp>
      <p:sp>
        <p:nvSpPr>
          <p:cNvPr id="5" name="TextBox 4"/>
          <p:cNvSpPr txBox="1"/>
          <p:nvPr/>
        </p:nvSpPr>
        <p:spPr>
          <a:xfrm>
            <a:off x="1348073" y="1673327"/>
            <a:ext cx="6350035" cy="3785652"/>
          </a:xfrm>
          <a:prstGeom prst="rect">
            <a:avLst/>
          </a:prstGeom>
          <a:noFill/>
        </p:spPr>
        <p:txBody>
          <a:bodyPr wrap="square" rtlCol="0">
            <a:spAutoFit/>
          </a:bodyPr>
          <a:lstStyle/>
          <a:p>
            <a:pPr marL="285750" indent="-285750">
              <a:buFont typeface="Arial" pitchFamily="34" charset="0"/>
              <a:buChar char="•"/>
            </a:pPr>
            <a:r>
              <a:rPr lang="en-US" sz="2400" b="1" dirty="0"/>
              <a:t>The program’s intent is to grow your base of </a:t>
            </a:r>
            <a:r>
              <a:rPr lang="en-US" sz="2400" b="1" u="sng" dirty="0"/>
              <a:t>major</a:t>
            </a:r>
            <a:r>
              <a:rPr lang="en-US" sz="2400" b="1" dirty="0"/>
              <a:t> donors</a:t>
            </a:r>
          </a:p>
          <a:p>
            <a:pPr marL="285750" indent="-285750">
              <a:buFont typeface="Arial" pitchFamily="34" charset="0"/>
              <a:buChar char="•"/>
            </a:pPr>
            <a:r>
              <a:rPr lang="en-US" sz="2400" b="1" dirty="0"/>
              <a:t>One donor cannot complete the match</a:t>
            </a:r>
          </a:p>
          <a:p>
            <a:pPr marL="285750" indent="-285750">
              <a:buFont typeface="Arial" pitchFamily="34" charset="0"/>
              <a:buChar char="•"/>
            </a:pPr>
            <a:r>
              <a:rPr lang="en-US" sz="2400" b="1" dirty="0"/>
              <a:t>Use restrictions are limited:</a:t>
            </a:r>
          </a:p>
          <a:p>
            <a:pPr marL="742950" lvl="1" indent="-285750">
              <a:buFont typeface="Arial" pitchFamily="34" charset="0"/>
              <a:buChar char="•"/>
            </a:pPr>
            <a:r>
              <a:rPr lang="en-US" sz="2400" b="1" dirty="0"/>
              <a:t>Cannot be program specific funding </a:t>
            </a:r>
          </a:p>
          <a:p>
            <a:pPr marL="742950" lvl="1" indent="-285750">
              <a:buFont typeface="Arial" pitchFamily="34" charset="0"/>
              <a:buChar char="•"/>
            </a:pPr>
            <a:r>
              <a:rPr lang="en-US" sz="2400" b="1" dirty="0"/>
              <a:t>May be directed to a capital improvement project or naming rights</a:t>
            </a:r>
          </a:p>
          <a:p>
            <a:pPr marL="285750" indent="-285750">
              <a:buFont typeface="Arial" pitchFamily="34" charset="0"/>
              <a:buChar char="•"/>
            </a:pPr>
            <a:r>
              <a:rPr lang="en-US" sz="2400" b="1" dirty="0"/>
              <a:t>Prior donors must give money above prior gift amount</a:t>
            </a:r>
          </a:p>
          <a:p>
            <a:pPr lvl="1"/>
            <a:endParaRPr lang="en-US" sz="2400" b="1" dirty="0"/>
          </a:p>
        </p:txBody>
      </p:sp>
    </p:spTree>
    <p:extLst>
      <p:ext uri="{BB962C8B-B14F-4D97-AF65-F5344CB8AC3E}">
        <p14:creationId xmlns:p14="http://schemas.microsoft.com/office/powerpoint/2010/main" val="1082317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1" y="689136"/>
            <a:ext cx="2895601" cy="588845"/>
          </a:xfrm>
          <a:prstGeom prst="rect">
            <a:avLst/>
          </a:prstGeom>
        </p:spPr>
      </p:pic>
      <p:sp>
        <p:nvSpPr>
          <p:cNvPr id="31" name="Subtitle 2"/>
          <p:cNvSpPr txBox="1">
            <a:spLocks/>
          </p:cNvSpPr>
          <p:nvPr/>
        </p:nvSpPr>
        <p:spPr>
          <a:xfrm>
            <a:off x="60452" y="737215"/>
            <a:ext cx="3886201" cy="57380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New donors?</a:t>
            </a:r>
          </a:p>
          <a:p>
            <a:pPr algn="l"/>
            <a:endParaRPr lang="en-US" sz="1400" spc="300" dirty="0">
              <a:solidFill>
                <a:schemeClr val="bg2"/>
              </a:solidFill>
              <a:latin typeface="Arial"/>
              <a:cs typeface="Arial"/>
            </a:endParaRPr>
          </a:p>
        </p:txBody>
      </p:sp>
      <p:sp>
        <p:nvSpPr>
          <p:cNvPr id="5" name="TextBox 4"/>
          <p:cNvSpPr txBox="1"/>
          <p:nvPr/>
        </p:nvSpPr>
        <p:spPr>
          <a:xfrm>
            <a:off x="1348073" y="1673327"/>
            <a:ext cx="6350035" cy="3785652"/>
          </a:xfrm>
          <a:prstGeom prst="rect">
            <a:avLst/>
          </a:prstGeom>
          <a:noFill/>
        </p:spPr>
        <p:txBody>
          <a:bodyPr wrap="square" rtlCol="0">
            <a:spAutoFit/>
          </a:bodyPr>
          <a:lstStyle/>
          <a:p>
            <a:pPr marL="285750" indent="-285750">
              <a:buFont typeface="Arial" pitchFamily="34" charset="0"/>
              <a:buChar char="•"/>
            </a:pPr>
            <a:r>
              <a:rPr lang="en-US" sz="2400" b="1" dirty="0"/>
              <a:t>The program’s intent is to grow your base of </a:t>
            </a:r>
            <a:r>
              <a:rPr lang="en-US" sz="2400" b="1" u="sng" dirty="0"/>
              <a:t>major</a:t>
            </a:r>
            <a:r>
              <a:rPr lang="en-US" sz="2400" b="1" dirty="0"/>
              <a:t> donors</a:t>
            </a:r>
          </a:p>
          <a:p>
            <a:pPr marL="285750" indent="-285750">
              <a:buFont typeface="Arial" pitchFamily="34" charset="0"/>
              <a:buChar char="•"/>
            </a:pPr>
            <a:r>
              <a:rPr lang="en-US" sz="2400" b="1" dirty="0"/>
              <a:t>One donor cannot complete the match</a:t>
            </a:r>
          </a:p>
          <a:p>
            <a:pPr marL="285750" indent="-285750">
              <a:buFont typeface="Arial" pitchFamily="34" charset="0"/>
              <a:buChar char="•"/>
            </a:pPr>
            <a:r>
              <a:rPr lang="en-US" sz="2400" b="1" dirty="0"/>
              <a:t>Use restrictions are limited:</a:t>
            </a:r>
          </a:p>
          <a:p>
            <a:pPr marL="742950" lvl="1" indent="-285750">
              <a:buFont typeface="Arial" pitchFamily="34" charset="0"/>
              <a:buChar char="•"/>
            </a:pPr>
            <a:r>
              <a:rPr lang="en-US" sz="2400" b="1" dirty="0"/>
              <a:t>Cannot be program specific funding </a:t>
            </a:r>
          </a:p>
          <a:p>
            <a:pPr marL="742950" lvl="1" indent="-285750">
              <a:buFont typeface="Arial" pitchFamily="34" charset="0"/>
              <a:buChar char="•"/>
            </a:pPr>
            <a:r>
              <a:rPr lang="en-US" sz="2400" b="1" dirty="0"/>
              <a:t>May be directed to a capital improvement project or naming rights</a:t>
            </a:r>
          </a:p>
          <a:p>
            <a:pPr marL="285750" indent="-285750">
              <a:buFont typeface="Arial" pitchFamily="34" charset="0"/>
              <a:buChar char="•"/>
            </a:pPr>
            <a:r>
              <a:rPr lang="en-US" sz="2400" b="1" dirty="0"/>
              <a:t>Prior donors must give money above prior gift amount</a:t>
            </a:r>
          </a:p>
          <a:p>
            <a:pPr lvl="1"/>
            <a:endParaRPr lang="en-US" sz="2400" b="1" dirty="0"/>
          </a:p>
        </p:txBody>
      </p:sp>
      <p:sp>
        <p:nvSpPr>
          <p:cNvPr id="24" name="TextBox 23">
            <a:extLst>
              <a:ext uri="{FF2B5EF4-FFF2-40B4-BE49-F238E27FC236}">
                <a16:creationId xmlns:a16="http://schemas.microsoft.com/office/drawing/2014/main" id="{2D845CFB-B959-4AAD-A468-6387BC0F6C33}"/>
              </a:ext>
            </a:extLst>
          </p:cNvPr>
          <p:cNvSpPr txBox="1"/>
          <p:nvPr/>
        </p:nvSpPr>
        <p:spPr>
          <a:xfrm rot="20939744">
            <a:off x="1708930" y="2029360"/>
            <a:ext cx="5628320" cy="2739211"/>
          </a:xfrm>
          <a:prstGeom prst="rect">
            <a:avLst/>
          </a:prstGeom>
          <a:solidFill>
            <a:schemeClr val="bg1"/>
          </a:solidFill>
        </p:spPr>
        <p:txBody>
          <a:bodyPr wrap="square" rtlCol="0">
            <a:spAutoFit/>
          </a:bodyPr>
          <a:lstStyle/>
          <a:p>
            <a:pPr algn="ctr"/>
            <a:r>
              <a:rPr lang="en-US" sz="2800" dirty="0">
                <a:solidFill>
                  <a:srgbClr val="FF0000"/>
                </a:solidFill>
              </a:rPr>
              <a:t>What does this mean?</a:t>
            </a:r>
            <a:br>
              <a:rPr lang="en-US" dirty="0">
                <a:solidFill>
                  <a:srgbClr val="FF0000"/>
                </a:solidFill>
              </a:rPr>
            </a:br>
            <a:br>
              <a:rPr lang="en-US" dirty="0">
                <a:solidFill>
                  <a:srgbClr val="FF0000"/>
                </a:solidFill>
              </a:rPr>
            </a:br>
            <a:r>
              <a:rPr lang="en-US" dirty="0">
                <a:solidFill>
                  <a:srgbClr val="FF0000"/>
                </a:solidFill>
              </a:rPr>
              <a:t>    A prior donor must give above prior gift level</a:t>
            </a:r>
            <a:br>
              <a:rPr lang="en-US" dirty="0">
                <a:solidFill>
                  <a:srgbClr val="FF0000"/>
                </a:solidFill>
              </a:rPr>
            </a:br>
            <a:br>
              <a:rPr lang="en-US" dirty="0">
                <a:solidFill>
                  <a:srgbClr val="FF0000"/>
                </a:solidFill>
              </a:rPr>
            </a:br>
            <a:r>
              <a:rPr lang="en-US" dirty="0">
                <a:solidFill>
                  <a:srgbClr val="FF0000"/>
                </a:solidFill>
              </a:rPr>
              <a:t>    If someone has given $5,000 per year, we assume that they could continue to do give at that level, so we want their gift over the NEXT three years (the life of this program) to be ABOVE the $15,000 they could have given during that time.  </a:t>
            </a:r>
          </a:p>
        </p:txBody>
      </p:sp>
    </p:spTree>
    <p:extLst>
      <p:ext uri="{BB962C8B-B14F-4D97-AF65-F5344CB8AC3E}">
        <p14:creationId xmlns:p14="http://schemas.microsoft.com/office/powerpoint/2010/main" val="2369213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43123" y="260096"/>
            <a:ext cx="4876802" cy="1225895"/>
          </a:xfrm>
          <a:prstGeom prst="rect">
            <a:avLst/>
          </a:prstGeom>
        </p:spPr>
      </p:pic>
      <p:sp>
        <p:nvSpPr>
          <p:cNvPr id="31" name="Subtitle 2"/>
          <p:cNvSpPr txBox="1">
            <a:spLocks/>
          </p:cNvSpPr>
          <p:nvPr/>
        </p:nvSpPr>
        <p:spPr>
          <a:xfrm>
            <a:off x="130837" y="415298"/>
            <a:ext cx="4572002" cy="118444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spc="300" dirty="0">
                <a:solidFill>
                  <a:schemeClr val="bg2"/>
                </a:solidFill>
                <a:latin typeface="Gill Sans MT"/>
                <a:cs typeface="Gill Sans MT"/>
              </a:rPr>
              <a:t>Who qualifies as a </a:t>
            </a:r>
            <a:br>
              <a:rPr lang="en-US" sz="2400" b="1" spc="300" dirty="0">
                <a:solidFill>
                  <a:schemeClr val="bg2"/>
                </a:solidFill>
                <a:latin typeface="Gill Sans MT"/>
                <a:cs typeface="Gill Sans MT"/>
              </a:rPr>
            </a:br>
            <a:r>
              <a:rPr lang="en-US" sz="2400" b="1" spc="300" dirty="0">
                <a:solidFill>
                  <a:schemeClr val="bg2"/>
                </a:solidFill>
                <a:latin typeface="Gill Sans MT"/>
                <a:cs typeface="Gill Sans MT"/>
              </a:rPr>
              <a:t>MYM 8 donor?</a:t>
            </a:r>
            <a:endParaRPr lang="en-US" sz="1400" spc="300" dirty="0">
              <a:solidFill>
                <a:schemeClr val="bg2"/>
              </a:solidFill>
              <a:latin typeface="Arial"/>
              <a:cs typeface="Arial"/>
            </a:endParaRPr>
          </a:p>
        </p:txBody>
      </p:sp>
      <p:sp>
        <p:nvSpPr>
          <p:cNvPr id="7" name="TextBox 6"/>
          <p:cNvSpPr txBox="1"/>
          <p:nvPr/>
        </p:nvSpPr>
        <p:spPr>
          <a:xfrm>
            <a:off x="687839" y="1676213"/>
            <a:ext cx="7768322" cy="5570756"/>
          </a:xfrm>
          <a:prstGeom prst="rect">
            <a:avLst/>
          </a:prstGeom>
          <a:noFill/>
        </p:spPr>
        <p:txBody>
          <a:bodyPr wrap="square" rtlCol="0">
            <a:spAutoFit/>
          </a:bodyPr>
          <a:lstStyle/>
          <a:p>
            <a:pPr marL="285750" indent="-285750">
              <a:buFont typeface="Arial" panose="020B0604020202020204" pitchFamily="34" charset="0"/>
              <a:buChar char="•"/>
            </a:pPr>
            <a:r>
              <a:rPr lang="en-US" sz="2200" b="1" dirty="0"/>
              <a:t>Have </a:t>
            </a:r>
            <a:r>
              <a:rPr lang="en-US" sz="2200" b="1"/>
              <a:t>not given </a:t>
            </a:r>
            <a:r>
              <a:rPr lang="en-US" sz="2200" b="1" dirty="0"/>
              <a:t>annual gifts of $2,500 or more after 12/31/2015</a:t>
            </a:r>
          </a:p>
          <a:p>
            <a:pPr marL="742950" lvl="1" indent="-285750">
              <a:buFont typeface="Arial" panose="020B0604020202020204" pitchFamily="34" charset="0"/>
              <a:buChar char="•"/>
            </a:pPr>
            <a:r>
              <a:rPr lang="en-US" sz="2200" b="1" dirty="0"/>
              <a:t>Prior donors of $7,500 or less (total over last three years) are considered first time donors if their three year pledge or gift to MYM 8 is $10,000</a:t>
            </a:r>
          </a:p>
          <a:p>
            <a:pPr marL="285750" indent="-285750">
              <a:buFont typeface="Arial" panose="020B0604020202020204" pitchFamily="34" charset="0"/>
              <a:buChar char="•"/>
            </a:pPr>
            <a:r>
              <a:rPr lang="en-US" sz="2200" b="1" dirty="0"/>
              <a:t>If they gave $2,500 or more after 12/31/2015 then only money ABOVE that gift amount given over the 2018-21 period is eligible to be matched (minimum $10,000 over three years)</a:t>
            </a:r>
          </a:p>
          <a:p>
            <a:pPr marL="742950" lvl="1" indent="-285750">
              <a:buFont typeface="Arial" panose="020B0604020202020204" pitchFamily="34" charset="0"/>
              <a:buChar char="•"/>
            </a:pPr>
            <a:r>
              <a:rPr lang="en-US" sz="2200" b="1" dirty="0"/>
              <a:t>Example 1: Donor of $5,000 </a:t>
            </a:r>
            <a:r>
              <a:rPr lang="en-US" sz="2200" b="1" u="sng" dirty="0"/>
              <a:t>per year </a:t>
            </a:r>
            <a:r>
              <a:rPr lang="en-US" sz="2200" b="1" dirty="0"/>
              <a:t>prior to 12/31/2015 must give $25,000 over three years 2018-2021 of which $10,000 gets matched</a:t>
            </a:r>
          </a:p>
          <a:p>
            <a:pPr marL="742950" lvl="1" indent="-285750">
              <a:buFont typeface="Arial" panose="020B0604020202020204" pitchFamily="34" charset="0"/>
              <a:buChar char="•"/>
            </a:pPr>
            <a:r>
              <a:rPr lang="en-US" sz="2200" b="1" dirty="0"/>
              <a:t>Example 2: Donor of $10,000 in 2015, zero in 2016 and 2017 must give $40,000 over three years 2019-21 of which $10,000 gets matched</a:t>
            </a:r>
          </a:p>
          <a:p>
            <a:pPr lvl="1"/>
            <a:br>
              <a:rPr lang="en-US" sz="2400" b="1" dirty="0"/>
            </a:br>
            <a:endParaRPr lang="en-US" sz="2400" dirty="0"/>
          </a:p>
        </p:txBody>
      </p:sp>
    </p:spTree>
    <p:extLst>
      <p:ext uri="{BB962C8B-B14F-4D97-AF65-F5344CB8AC3E}">
        <p14:creationId xmlns:p14="http://schemas.microsoft.com/office/powerpoint/2010/main" val="2799210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43123" y="260096"/>
            <a:ext cx="4876802" cy="1225895"/>
          </a:xfrm>
          <a:prstGeom prst="rect">
            <a:avLst/>
          </a:prstGeom>
        </p:spPr>
      </p:pic>
      <p:sp>
        <p:nvSpPr>
          <p:cNvPr id="31" name="Subtitle 2"/>
          <p:cNvSpPr txBox="1">
            <a:spLocks/>
          </p:cNvSpPr>
          <p:nvPr/>
        </p:nvSpPr>
        <p:spPr>
          <a:xfrm>
            <a:off x="130837" y="415298"/>
            <a:ext cx="4572002" cy="118444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spc="300" dirty="0">
                <a:solidFill>
                  <a:schemeClr val="bg2"/>
                </a:solidFill>
                <a:latin typeface="Gill Sans MT"/>
                <a:cs typeface="Gill Sans MT"/>
              </a:rPr>
              <a:t>Who is a JCamp180 matching grant donor?:</a:t>
            </a:r>
          </a:p>
          <a:p>
            <a:pPr algn="l"/>
            <a:endParaRPr lang="en-US" sz="1400" spc="300" dirty="0">
              <a:solidFill>
                <a:schemeClr val="bg2"/>
              </a:solidFill>
              <a:latin typeface="Arial"/>
              <a:cs typeface="Arial"/>
            </a:endParaRPr>
          </a:p>
        </p:txBody>
      </p:sp>
      <p:sp>
        <p:nvSpPr>
          <p:cNvPr id="7" name="TextBox 6"/>
          <p:cNvSpPr txBox="1"/>
          <p:nvPr/>
        </p:nvSpPr>
        <p:spPr>
          <a:xfrm>
            <a:off x="533400" y="1782005"/>
            <a:ext cx="8234244" cy="4401205"/>
          </a:xfrm>
          <a:prstGeom prst="rect">
            <a:avLst/>
          </a:prstGeom>
          <a:noFill/>
        </p:spPr>
        <p:txBody>
          <a:bodyPr wrap="square" rtlCol="0">
            <a:spAutoFit/>
          </a:bodyPr>
          <a:lstStyle/>
          <a:p>
            <a:r>
              <a:rPr lang="en-US" sz="2000" b="1" dirty="0"/>
              <a:t>An Approved Donor is:</a:t>
            </a:r>
          </a:p>
          <a:p>
            <a:pPr marL="800100" lvl="1" indent="-342900">
              <a:buFont typeface="Arial" panose="020B0604020202020204" pitchFamily="34" charset="0"/>
              <a:buChar char="•"/>
            </a:pPr>
            <a:r>
              <a:rPr lang="en-US" dirty="0"/>
              <a:t>An Individual </a:t>
            </a:r>
            <a:r>
              <a:rPr lang="en-US" sz="1400" dirty="0"/>
              <a:t>(alumni, parent, friend)</a:t>
            </a:r>
          </a:p>
          <a:p>
            <a:pPr marL="800100" lvl="1" indent="-342900">
              <a:buFont typeface="Arial" panose="020B0604020202020204" pitchFamily="34" charset="0"/>
              <a:buChar char="•"/>
            </a:pPr>
            <a:r>
              <a:rPr lang="en-US" dirty="0"/>
              <a:t>A family </a:t>
            </a:r>
            <a:r>
              <a:rPr lang="en-US" sz="1400" dirty="0"/>
              <a:t>(parents, siblings &amp; children)</a:t>
            </a:r>
          </a:p>
          <a:p>
            <a:pPr marL="800100" lvl="1" indent="-342900">
              <a:buFont typeface="Arial" panose="020B0604020202020204" pitchFamily="34" charset="0"/>
              <a:buChar char="•"/>
            </a:pPr>
            <a:r>
              <a:rPr lang="en-US" dirty="0"/>
              <a:t>A family foundation</a:t>
            </a:r>
          </a:p>
          <a:p>
            <a:pPr marL="800100" lvl="1" indent="-342900">
              <a:buFont typeface="Arial" panose="020B0604020202020204" pitchFamily="34" charset="0"/>
              <a:buChar char="•"/>
            </a:pPr>
            <a:r>
              <a:rPr lang="en-US" dirty="0"/>
              <a:t>A business</a:t>
            </a:r>
          </a:p>
          <a:p>
            <a:pPr marL="800100" lvl="1" indent="-342900">
              <a:buFont typeface="Arial" panose="020B0604020202020204" pitchFamily="34" charset="0"/>
              <a:buChar char="•"/>
            </a:pPr>
            <a:r>
              <a:rPr lang="en-US" dirty="0"/>
              <a:t>A “friends of” or pre-established 501(c)(3) group of alumni</a:t>
            </a:r>
          </a:p>
          <a:p>
            <a:pPr lvl="1"/>
            <a:endParaRPr lang="en-US" dirty="0"/>
          </a:p>
          <a:p>
            <a:r>
              <a:rPr lang="en-US" sz="2000" b="1" dirty="0"/>
              <a:t>An Approved Donor is NOT:</a:t>
            </a:r>
          </a:p>
          <a:p>
            <a:pPr marL="742950" lvl="1" indent="-285750">
              <a:buFont typeface="Arial" pitchFamily="34" charset="0"/>
              <a:buChar char="•"/>
            </a:pPr>
            <a:r>
              <a:rPr lang="en-US" dirty="0"/>
              <a:t>Allocations, grants or designated funds from a Jewish Federation or national parent organization (Ramah, Chabad, etc.)</a:t>
            </a:r>
          </a:p>
          <a:p>
            <a:pPr marL="742950" lvl="1" indent="-285750">
              <a:buFont typeface="Arial" pitchFamily="34" charset="0"/>
              <a:buChar char="•"/>
            </a:pPr>
            <a:r>
              <a:rPr lang="en-US" dirty="0"/>
              <a:t>JCCA allocations, grants or funds</a:t>
            </a:r>
          </a:p>
          <a:p>
            <a:pPr marL="742950" lvl="1" indent="-285750">
              <a:buFont typeface="Arial" pitchFamily="34" charset="0"/>
              <a:buChar char="•"/>
            </a:pPr>
            <a:r>
              <a:rPr lang="en-US" dirty="0"/>
              <a:t>FJC grants or gifts</a:t>
            </a:r>
          </a:p>
          <a:p>
            <a:pPr marL="742950" lvl="1" indent="-285750">
              <a:buFont typeface="Arial" pitchFamily="34" charset="0"/>
              <a:buChar char="•"/>
            </a:pPr>
            <a:r>
              <a:rPr lang="en-US" dirty="0"/>
              <a:t>A Foundation grant where applications were solicited (purpose specific)</a:t>
            </a:r>
          </a:p>
          <a:p>
            <a:pPr marL="742950" lvl="1" indent="-285750">
              <a:buFont typeface="Arial" pitchFamily="34" charset="0"/>
              <a:buChar char="•"/>
            </a:pPr>
            <a:r>
              <a:rPr lang="en-US" dirty="0"/>
              <a:t>A group of alumni or friends who pool their gifts</a:t>
            </a:r>
            <a:br>
              <a:rPr lang="en-US" sz="2400" b="1" dirty="0"/>
            </a:br>
            <a:endParaRPr lang="en-US" sz="2400" dirty="0"/>
          </a:p>
        </p:txBody>
      </p:sp>
    </p:spTree>
    <p:extLst>
      <p:ext uri="{BB962C8B-B14F-4D97-AF65-F5344CB8AC3E}">
        <p14:creationId xmlns:p14="http://schemas.microsoft.com/office/powerpoint/2010/main" val="1769305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body" idx="1"/>
          </p:nvPr>
        </p:nvSpPr>
        <p:spPr>
          <a:xfrm>
            <a:off x="457200" y="1535113"/>
            <a:ext cx="8229600" cy="798448"/>
          </a:xfrm>
        </p:spPr>
        <p:txBody>
          <a:bodyPr numCol="1">
            <a:noAutofit/>
          </a:bodyPr>
          <a:lstStyle/>
          <a:p>
            <a:pPr algn="ctr">
              <a:lnSpc>
                <a:spcPct val="130000"/>
              </a:lnSpc>
            </a:pPr>
            <a:r>
              <a:rPr lang="en-US" sz="2000" b="1" dirty="0">
                <a:solidFill>
                  <a:srgbClr val="090809"/>
                </a:solidFill>
                <a:latin typeface="Gill Sans MT" panose="020B0502020104020203" pitchFamily="34" charset="0"/>
                <a:cs typeface="Aharoni" pitchFamily="2" charset="-79"/>
              </a:rPr>
              <a:t>Eligible payments must be dated between </a:t>
            </a:r>
            <a:br>
              <a:rPr lang="en-US" sz="2000" b="1" dirty="0">
                <a:solidFill>
                  <a:srgbClr val="090809"/>
                </a:solidFill>
                <a:latin typeface="Gill Sans MT" panose="020B0502020104020203" pitchFamily="34" charset="0"/>
                <a:cs typeface="Aharoni" pitchFamily="2" charset="-79"/>
              </a:rPr>
            </a:br>
            <a:r>
              <a:rPr lang="en-US" sz="2000" b="1" dirty="0">
                <a:solidFill>
                  <a:srgbClr val="090809"/>
                </a:solidFill>
                <a:latin typeface="Gill Sans MT" panose="020B0502020104020203" pitchFamily="34" charset="0"/>
                <a:cs typeface="Aharoni" pitchFamily="2" charset="-79"/>
              </a:rPr>
              <a:t>October 1, 2018 – September 30, 2021</a:t>
            </a:r>
          </a:p>
        </p:txBody>
      </p:sp>
      <p:sp>
        <p:nvSpPr>
          <p:cNvPr id="4" name="Content Placeholder 3"/>
          <p:cNvSpPr>
            <a:spLocks noGrp="1"/>
          </p:cNvSpPr>
          <p:nvPr>
            <p:ph sz="half" idx="2"/>
          </p:nvPr>
        </p:nvSpPr>
        <p:spPr>
          <a:xfrm>
            <a:off x="457200" y="2484051"/>
            <a:ext cx="4040188" cy="3642112"/>
          </a:xfrm>
        </p:spPr>
        <p:txBody>
          <a:bodyPr/>
          <a:lstStyle/>
          <a:p>
            <a:pPr marL="0" indent="0">
              <a:buNone/>
            </a:pPr>
            <a:r>
              <a:rPr lang="en-US" sz="1800" b="1" u="sng" dirty="0">
                <a:latin typeface="Gill Sans MT" panose="020B0502020104020203" pitchFamily="34" charset="0"/>
              </a:rPr>
              <a:t>It is:</a:t>
            </a:r>
          </a:p>
          <a:p>
            <a:r>
              <a:rPr lang="en-US" sz="1800" dirty="0">
                <a:latin typeface="Gill Sans MT" panose="020B0502020104020203" pitchFamily="34" charset="0"/>
              </a:rPr>
              <a:t>Cash or cash equivalents</a:t>
            </a:r>
          </a:p>
          <a:p>
            <a:r>
              <a:rPr lang="en-US" sz="1800" dirty="0">
                <a:latin typeface="Gill Sans MT" panose="020B0502020104020203" pitchFamily="34" charset="0"/>
              </a:rPr>
              <a:t>Stocks or bonds</a:t>
            </a:r>
          </a:p>
          <a:p>
            <a:r>
              <a:rPr lang="en-US" sz="1800" dirty="0">
                <a:latin typeface="Gill Sans MT" panose="020B0502020104020203" pitchFamily="34" charset="0"/>
              </a:rPr>
              <a:t>Assets with market value</a:t>
            </a:r>
          </a:p>
          <a:p>
            <a:endParaRPr lang="en-US" dirty="0">
              <a:latin typeface="Gill Sans MT" panose="020B0502020104020203" pitchFamily="34" charset="0"/>
            </a:endParaRPr>
          </a:p>
        </p:txBody>
      </p:sp>
      <p:sp>
        <p:nvSpPr>
          <p:cNvPr id="7" name="Content Placeholder 6"/>
          <p:cNvSpPr>
            <a:spLocks noGrp="1"/>
          </p:cNvSpPr>
          <p:nvPr>
            <p:ph sz="quarter" idx="4"/>
          </p:nvPr>
        </p:nvSpPr>
        <p:spPr>
          <a:xfrm>
            <a:off x="4645025" y="2484051"/>
            <a:ext cx="4194175" cy="3642112"/>
          </a:xfrm>
        </p:spPr>
        <p:txBody>
          <a:bodyPr>
            <a:normAutofit/>
          </a:bodyPr>
          <a:lstStyle/>
          <a:p>
            <a:pPr marL="0" indent="0">
              <a:buNone/>
            </a:pPr>
            <a:r>
              <a:rPr lang="en-US" sz="1800" b="1" u="sng" dirty="0">
                <a:latin typeface="Gill Sans MT" panose="020B0502020104020203" pitchFamily="34" charset="0"/>
              </a:rPr>
              <a:t>It is NOT:</a:t>
            </a:r>
          </a:p>
          <a:p>
            <a:r>
              <a:rPr lang="en-US" sz="1800" dirty="0">
                <a:latin typeface="Gill Sans MT" panose="020B0502020104020203" pitchFamily="34" charset="0"/>
              </a:rPr>
              <a:t>Payment for events, raffles, sponsorships, etc.</a:t>
            </a:r>
          </a:p>
          <a:p>
            <a:r>
              <a:rPr lang="en-US" sz="1800" dirty="0">
                <a:latin typeface="Gill Sans MT" panose="020B0502020104020203" pitchFamily="34" charset="0"/>
              </a:rPr>
              <a:t>In kind contributions</a:t>
            </a:r>
          </a:p>
          <a:p>
            <a:r>
              <a:rPr lang="en-US" sz="1800" dirty="0">
                <a:latin typeface="Gill Sans MT" panose="020B0502020104020203" pitchFamily="34" charset="0"/>
              </a:rPr>
              <a:t>Discount in cost of goods or services</a:t>
            </a:r>
          </a:p>
          <a:p>
            <a:r>
              <a:rPr lang="en-US" sz="1800" dirty="0">
                <a:latin typeface="Gill Sans MT" panose="020B0502020104020203" pitchFamily="34" charset="0"/>
              </a:rPr>
              <a:t>Non-liquid assets</a:t>
            </a:r>
          </a:p>
          <a:p>
            <a:pPr lvl="1"/>
            <a:r>
              <a:rPr lang="en-US" sz="1800" dirty="0">
                <a:latin typeface="Gill Sans MT" panose="020B0502020104020203" pitchFamily="34" charset="0"/>
              </a:rPr>
              <a:t>Land </a:t>
            </a:r>
          </a:p>
          <a:p>
            <a:pPr lvl="1"/>
            <a:r>
              <a:rPr lang="en-US" sz="1800" dirty="0">
                <a:latin typeface="Gill Sans MT" panose="020B0502020104020203" pitchFamily="34" charset="0"/>
              </a:rPr>
              <a:t>Art</a:t>
            </a:r>
          </a:p>
          <a:p>
            <a:pPr lvl="1"/>
            <a:r>
              <a:rPr lang="en-US" sz="1800" dirty="0">
                <a:latin typeface="Gill Sans MT" panose="020B0502020104020203" pitchFamily="34" charset="0"/>
              </a:rPr>
              <a:t>Gifts with liquidation restrictions</a:t>
            </a:r>
          </a:p>
          <a:p>
            <a:endParaRPr lang="en-US" dirty="0">
              <a:latin typeface="Gill Sans MT" panose="020B0502020104020203" pitchFamily="34" charset="0"/>
            </a:endParaRPr>
          </a:p>
        </p:txBody>
      </p:sp>
      <p:pic>
        <p:nvPicPr>
          <p:cNvPr id="2" name="Picture 1"/>
          <p:cNvPicPr>
            <a:picLocks noChangeAspect="1"/>
          </p:cNvPicPr>
          <p:nvPr/>
        </p:nvPicPr>
        <p:blipFill>
          <a:blip r:embed="rId16"/>
          <a:stretch>
            <a:fillRect/>
          </a:stretch>
        </p:blipFill>
        <p:spPr>
          <a:xfrm>
            <a:off x="-6132" y="411649"/>
            <a:ext cx="4120931" cy="891551"/>
          </a:xfrm>
          <a:prstGeom prst="rect">
            <a:avLst/>
          </a:prstGeom>
        </p:spPr>
      </p:pic>
      <p:sp>
        <p:nvSpPr>
          <p:cNvPr id="31" name="Subtitle 2"/>
          <p:cNvSpPr txBox="1">
            <a:spLocks/>
          </p:cNvSpPr>
          <p:nvPr/>
        </p:nvSpPr>
        <p:spPr>
          <a:xfrm>
            <a:off x="-2" y="475367"/>
            <a:ext cx="3962402" cy="788947"/>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spc="300" dirty="0">
                <a:solidFill>
                  <a:schemeClr val="bg2"/>
                </a:solidFill>
                <a:latin typeface="Gill Sans MT"/>
                <a:cs typeface="Gill Sans MT"/>
              </a:rPr>
              <a:t>What is an approved JCamp180 Gift:</a:t>
            </a:r>
          </a:p>
          <a:p>
            <a:pPr algn="l"/>
            <a:endParaRPr lang="en-US" sz="1400" spc="300" dirty="0">
              <a:solidFill>
                <a:schemeClr val="bg2"/>
              </a:solidFill>
              <a:latin typeface="Arial"/>
              <a:cs typeface="Arial"/>
            </a:endParaRPr>
          </a:p>
        </p:txBody>
      </p:sp>
      <p:pic>
        <p:nvPicPr>
          <p:cNvPr id="3" name="Picture 2"/>
          <p:cNvPicPr>
            <a:picLocks noChangeAspect="1"/>
          </p:cNvPicPr>
          <p:nvPr/>
        </p:nvPicPr>
        <p:blipFill>
          <a:blip r:embed="rId17"/>
          <a:stretch>
            <a:fillRect/>
          </a:stretch>
        </p:blipFill>
        <p:spPr>
          <a:xfrm>
            <a:off x="446157" y="4178611"/>
            <a:ext cx="3391692" cy="151420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15657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1" y="394714"/>
            <a:ext cx="3886200" cy="976885"/>
          </a:xfrm>
          <a:prstGeom prst="rect">
            <a:avLst/>
          </a:prstGeom>
        </p:spPr>
      </p:pic>
      <p:sp>
        <p:nvSpPr>
          <p:cNvPr id="31" name="Subtitle 2"/>
          <p:cNvSpPr txBox="1">
            <a:spLocks/>
          </p:cNvSpPr>
          <p:nvPr/>
        </p:nvSpPr>
        <p:spPr>
          <a:xfrm>
            <a:off x="-2" y="475367"/>
            <a:ext cx="3886201" cy="89623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spc="300" dirty="0">
                <a:solidFill>
                  <a:schemeClr val="bg2"/>
                </a:solidFill>
                <a:latin typeface="Gill Sans MT"/>
                <a:cs typeface="Gill Sans MT"/>
              </a:rPr>
              <a:t>Program Overview</a:t>
            </a:r>
            <a:br>
              <a:rPr lang="en-US" sz="2400" b="1" spc="300" dirty="0">
                <a:solidFill>
                  <a:schemeClr val="bg2"/>
                </a:solidFill>
                <a:latin typeface="Gill Sans MT"/>
                <a:cs typeface="Gill Sans MT"/>
              </a:rPr>
            </a:br>
            <a:r>
              <a:rPr lang="en-US" sz="2400" b="1" spc="300" dirty="0">
                <a:solidFill>
                  <a:schemeClr val="bg2"/>
                </a:solidFill>
                <a:latin typeface="Gill Sans MT"/>
                <a:cs typeface="Gill Sans MT"/>
              </a:rPr>
              <a:t>Gifts:</a:t>
            </a:r>
          </a:p>
          <a:p>
            <a:pPr algn="l"/>
            <a:endParaRPr lang="en-US" sz="1400" spc="300" dirty="0">
              <a:solidFill>
                <a:schemeClr val="bg2"/>
              </a:solidFill>
              <a:latin typeface="Arial"/>
              <a:cs typeface="Arial"/>
            </a:endParaRPr>
          </a:p>
        </p:txBody>
      </p:sp>
      <p:sp>
        <p:nvSpPr>
          <p:cNvPr id="7" name="TextBox 6"/>
          <p:cNvSpPr txBox="1"/>
          <p:nvPr/>
        </p:nvSpPr>
        <p:spPr>
          <a:xfrm>
            <a:off x="1354082" y="1640186"/>
            <a:ext cx="6432613" cy="4339650"/>
          </a:xfrm>
          <a:prstGeom prst="rect">
            <a:avLst/>
          </a:prstGeom>
          <a:noFill/>
        </p:spPr>
        <p:txBody>
          <a:bodyPr wrap="square" rtlCol="0">
            <a:spAutoFit/>
          </a:bodyPr>
          <a:lstStyle/>
          <a:p>
            <a:pPr marL="285750" indent="-285750">
              <a:buFont typeface="Arial" pitchFamily="34" charset="0"/>
              <a:buChar char="•"/>
            </a:pPr>
            <a:r>
              <a:rPr lang="en-US" sz="2000" b="1" dirty="0"/>
              <a:t>Twelve months to get pledges:</a:t>
            </a:r>
          </a:p>
          <a:p>
            <a:pPr marL="742950" lvl="1" indent="-285750">
              <a:buFont typeface="Arial" pitchFamily="34" charset="0"/>
              <a:buChar char="•"/>
            </a:pPr>
            <a:r>
              <a:rPr lang="en-US" sz="2000" b="1" dirty="0"/>
              <a:t>Pledges (or gifts) must be received and documented to JCamp180 between 10/1/2018 and 9/30/2019</a:t>
            </a:r>
          </a:p>
          <a:p>
            <a:pPr marL="742950" lvl="1" indent="-285750">
              <a:buFont typeface="Arial" pitchFamily="34" charset="0"/>
              <a:buChar char="•"/>
            </a:pPr>
            <a:r>
              <a:rPr lang="en-US" sz="2000" b="1" dirty="0"/>
              <a:t>Identify pledges to HGF within 30 days of receipt</a:t>
            </a:r>
          </a:p>
          <a:p>
            <a:pPr marL="742950" lvl="1" indent="-285750">
              <a:buFont typeface="Arial" pitchFamily="34" charset="0"/>
              <a:buChar char="•"/>
            </a:pPr>
            <a:endParaRPr lang="en-US" sz="2000" b="1" dirty="0"/>
          </a:p>
          <a:p>
            <a:pPr marL="285750" indent="-285750">
              <a:buFont typeface="Arial" pitchFamily="34" charset="0"/>
              <a:buChar char="•"/>
            </a:pPr>
            <a:r>
              <a:rPr lang="en-US" sz="2000" b="1" dirty="0"/>
              <a:t>36 Months for donors to pay pledges:</a:t>
            </a:r>
          </a:p>
          <a:p>
            <a:pPr marL="742950" lvl="1" indent="-285750">
              <a:buFont typeface="Arial" pitchFamily="34" charset="0"/>
              <a:buChar char="•"/>
            </a:pPr>
            <a:r>
              <a:rPr lang="en-US" sz="2000" b="1" dirty="0"/>
              <a:t>Pledges must be paid in full by September 30, 2021</a:t>
            </a:r>
          </a:p>
          <a:p>
            <a:pPr marL="742950" lvl="1" indent="-285750">
              <a:buFont typeface="Arial" pitchFamily="34" charset="0"/>
              <a:buChar char="•"/>
            </a:pPr>
            <a:r>
              <a:rPr lang="en-US" sz="2000" b="1" dirty="0"/>
              <a:t>Gift can be $3333 / year for 3 years</a:t>
            </a:r>
          </a:p>
          <a:p>
            <a:pPr marL="742950" lvl="1" indent="-285750">
              <a:buFont typeface="Arial" pitchFamily="34" charset="0"/>
              <a:buChar char="•"/>
            </a:pPr>
            <a:r>
              <a:rPr lang="en-US" sz="2000" b="1" dirty="0"/>
              <a:t>Gifts may be paid in full in 1, 2 or 3 years</a:t>
            </a:r>
          </a:p>
          <a:p>
            <a:pPr marL="742950" lvl="1" indent="-285750">
              <a:buFont typeface="Arial" pitchFamily="34" charset="0"/>
              <a:buChar char="•"/>
            </a:pPr>
            <a:endParaRPr lang="en-US" sz="2000" b="1" dirty="0"/>
          </a:p>
          <a:p>
            <a:pPr marL="285750" indent="-285750">
              <a:buFont typeface="Arial" pitchFamily="34" charset="0"/>
              <a:buChar char="•"/>
            </a:pPr>
            <a:r>
              <a:rPr lang="en-US" sz="2000" b="1" dirty="0"/>
              <a:t>HGF matching funds are paid out when pledges are paid at the minimum level of $10,000.00</a:t>
            </a:r>
          </a:p>
          <a:p>
            <a:br>
              <a:rPr lang="en-US" b="1" dirty="0"/>
            </a:br>
            <a:endParaRPr lang="en-US" dirty="0"/>
          </a:p>
        </p:txBody>
      </p:sp>
    </p:spTree>
    <p:extLst>
      <p:ext uri="{BB962C8B-B14F-4D97-AF65-F5344CB8AC3E}">
        <p14:creationId xmlns:p14="http://schemas.microsoft.com/office/powerpoint/2010/main" val="2172419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1" y="394714"/>
            <a:ext cx="3886200" cy="976885"/>
          </a:xfrm>
          <a:prstGeom prst="rect">
            <a:avLst/>
          </a:prstGeom>
        </p:spPr>
      </p:pic>
      <p:sp>
        <p:nvSpPr>
          <p:cNvPr id="31" name="Subtitle 2"/>
          <p:cNvSpPr txBox="1">
            <a:spLocks/>
          </p:cNvSpPr>
          <p:nvPr/>
        </p:nvSpPr>
        <p:spPr>
          <a:xfrm>
            <a:off x="-2" y="475367"/>
            <a:ext cx="3886201" cy="89623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spc="300" dirty="0">
                <a:solidFill>
                  <a:schemeClr val="bg2"/>
                </a:solidFill>
                <a:latin typeface="Gill Sans MT"/>
                <a:cs typeface="Gill Sans MT"/>
              </a:rPr>
              <a:t>Program Overview</a:t>
            </a:r>
            <a:br>
              <a:rPr lang="en-US" sz="2400" b="1" spc="300" dirty="0">
                <a:solidFill>
                  <a:schemeClr val="bg2"/>
                </a:solidFill>
                <a:latin typeface="Gill Sans MT"/>
                <a:cs typeface="Gill Sans MT"/>
              </a:rPr>
            </a:br>
            <a:r>
              <a:rPr lang="en-US" sz="2400" b="1" spc="300" dirty="0">
                <a:solidFill>
                  <a:schemeClr val="bg2"/>
                </a:solidFill>
                <a:latin typeface="Gill Sans MT"/>
                <a:cs typeface="Gill Sans MT"/>
              </a:rPr>
              <a:t>Gifts:</a:t>
            </a:r>
          </a:p>
          <a:p>
            <a:pPr algn="l"/>
            <a:endParaRPr lang="en-US" sz="1400" spc="300" dirty="0">
              <a:solidFill>
                <a:schemeClr val="bg2"/>
              </a:solidFill>
              <a:latin typeface="Arial"/>
              <a:cs typeface="Arial"/>
            </a:endParaRPr>
          </a:p>
        </p:txBody>
      </p:sp>
      <p:sp>
        <p:nvSpPr>
          <p:cNvPr id="7" name="TextBox 6"/>
          <p:cNvSpPr txBox="1"/>
          <p:nvPr/>
        </p:nvSpPr>
        <p:spPr>
          <a:xfrm>
            <a:off x="1354082" y="1640186"/>
            <a:ext cx="6432613" cy="4339650"/>
          </a:xfrm>
          <a:prstGeom prst="rect">
            <a:avLst/>
          </a:prstGeom>
          <a:noFill/>
        </p:spPr>
        <p:txBody>
          <a:bodyPr wrap="square" rtlCol="0">
            <a:spAutoFit/>
          </a:bodyPr>
          <a:lstStyle/>
          <a:p>
            <a:pPr marL="285750" indent="-285750">
              <a:buFont typeface="Arial" pitchFamily="34" charset="0"/>
              <a:buChar char="•"/>
            </a:pPr>
            <a:r>
              <a:rPr lang="en-US" sz="2000" b="1" dirty="0"/>
              <a:t>Twelve months to get pledges:</a:t>
            </a:r>
          </a:p>
          <a:p>
            <a:pPr marL="742950" lvl="1" indent="-285750">
              <a:buFont typeface="Arial" pitchFamily="34" charset="0"/>
              <a:buChar char="•"/>
            </a:pPr>
            <a:r>
              <a:rPr lang="en-US" sz="2000" b="1" dirty="0"/>
              <a:t>Pledges must be received and documented to JCamp180 between 10/1/2018 and 9/30/2019</a:t>
            </a:r>
          </a:p>
          <a:p>
            <a:pPr marL="742950" lvl="1" indent="-285750">
              <a:buFont typeface="Arial" pitchFamily="34" charset="0"/>
              <a:buChar char="•"/>
            </a:pPr>
            <a:r>
              <a:rPr lang="en-US" sz="2000" b="1" dirty="0"/>
              <a:t>Identify pledges to HGF within 30 days of receipt</a:t>
            </a:r>
          </a:p>
          <a:p>
            <a:pPr marL="742950" lvl="1" indent="-285750">
              <a:buFont typeface="Arial" pitchFamily="34" charset="0"/>
              <a:buChar char="•"/>
            </a:pPr>
            <a:endParaRPr lang="en-US" sz="2000" b="1" dirty="0"/>
          </a:p>
          <a:p>
            <a:pPr marL="285750" indent="-285750">
              <a:buFont typeface="Arial" pitchFamily="34" charset="0"/>
              <a:buChar char="•"/>
            </a:pPr>
            <a:r>
              <a:rPr lang="en-US" sz="2000" b="1" dirty="0"/>
              <a:t>36 Months for donors to pay pledges:</a:t>
            </a:r>
          </a:p>
          <a:p>
            <a:pPr marL="742950" lvl="1" indent="-285750">
              <a:buFont typeface="Arial" pitchFamily="34" charset="0"/>
              <a:buChar char="•"/>
            </a:pPr>
            <a:r>
              <a:rPr lang="en-US" sz="2000" b="1" dirty="0"/>
              <a:t>Pledges must be paid in full by September 30, 2021</a:t>
            </a:r>
          </a:p>
          <a:p>
            <a:pPr marL="742950" lvl="1" indent="-285750">
              <a:buFont typeface="Arial" pitchFamily="34" charset="0"/>
              <a:buChar char="•"/>
            </a:pPr>
            <a:r>
              <a:rPr lang="en-US" sz="2000" b="1" dirty="0"/>
              <a:t>Gift can be $3333 / year for 3 years</a:t>
            </a:r>
          </a:p>
          <a:p>
            <a:pPr marL="742950" lvl="1" indent="-285750">
              <a:buFont typeface="Arial" pitchFamily="34" charset="0"/>
              <a:buChar char="•"/>
            </a:pPr>
            <a:r>
              <a:rPr lang="en-US" sz="2000" b="1" dirty="0"/>
              <a:t>Gifts may be paid in full in 1, 2 or 3 years</a:t>
            </a:r>
          </a:p>
          <a:p>
            <a:pPr marL="742950" lvl="1" indent="-285750">
              <a:buFont typeface="Arial" pitchFamily="34" charset="0"/>
              <a:buChar char="•"/>
            </a:pPr>
            <a:endParaRPr lang="en-US" sz="2000" b="1" dirty="0"/>
          </a:p>
          <a:p>
            <a:pPr marL="285750" indent="-285750">
              <a:buFont typeface="Arial" pitchFamily="34" charset="0"/>
              <a:buChar char="•"/>
            </a:pPr>
            <a:r>
              <a:rPr lang="en-US" sz="2000" b="1" dirty="0"/>
              <a:t>HGF matching funds are paid out when pledges are paid at the minimum level of $10,000.00</a:t>
            </a:r>
          </a:p>
          <a:p>
            <a:br>
              <a:rPr lang="en-US" b="1" dirty="0"/>
            </a:br>
            <a:endParaRPr lang="en-US" dirty="0"/>
          </a:p>
        </p:txBody>
      </p:sp>
      <p:sp>
        <p:nvSpPr>
          <p:cNvPr id="24" name="TextBox 23">
            <a:extLst>
              <a:ext uri="{FF2B5EF4-FFF2-40B4-BE49-F238E27FC236}">
                <a16:creationId xmlns:a16="http://schemas.microsoft.com/office/drawing/2014/main" id="{D612C12A-846E-4C2D-AD48-1CD4A65C048B}"/>
              </a:ext>
            </a:extLst>
          </p:cNvPr>
          <p:cNvSpPr txBox="1"/>
          <p:nvPr/>
        </p:nvSpPr>
        <p:spPr>
          <a:xfrm rot="20971912">
            <a:off x="2002303" y="1379218"/>
            <a:ext cx="5628320" cy="3847207"/>
          </a:xfrm>
          <a:prstGeom prst="rect">
            <a:avLst/>
          </a:prstGeom>
          <a:solidFill>
            <a:schemeClr val="bg1"/>
          </a:solidFill>
        </p:spPr>
        <p:txBody>
          <a:bodyPr wrap="square" rtlCol="0">
            <a:spAutoFit/>
          </a:bodyPr>
          <a:lstStyle/>
          <a:p>
            <a:pPr algn="ctr"/>
            <a:r>
              <a:rPr lang="en-US" sz="2800" dirty="0">
                <a:solidFill>
                  <a:srgbClr val="FF0000"/>
                </a:solidFill>
              </a:rPr>
              <a:t>What does this mean?</a:t>
            </a:r>
            <a:br>
              <a:rPr lang="en-US" dirty="0">
                <a:solidFill>
                  <a:srgbClr val="FF0000"/>
                </a:solidFill>
              </a:rPr>
            </a:br>
            <a:br>
              <a:rPr lang="en-US" dirty="0">
                <a:solidFill>
                  <a:srgbClr val="FF0000"/>
                </a:solidFill>
              </a:rPr>
            </a:br>
            <a:r>
              <a:rPr lang="en-US" dirty="0">
                <a:solidFill>
                  <a:srgbClr val="FF0000"/>
                </a:solidFill>
              </a:rPr>
              <a:t>    Our foundation matches gifts of $10,000 to $75,000. Even if the pledge is between those amounts, we don’t make a matching payment until the funds you receive are over $10,000.</a:t>
            </a:r>
          </a:p>
          <a:p>
            <a:pPr algn="ctr"/>
            <a:endParaRPr lang="en-US" dirty="0">
              <a:solidFill>
                <a:srgbClr val="FF0000"/>
              </a:solidFill>
            </a:endParaRPr>
          </a:p>
          <a:p>
            <a:pPr algn="ctr"/>
            <a:r>
              <a:rPr lang="en-US" dirty="0">
                <a:solidFill>
                  <a:srgbClr val="FF0000"/>
                </a:solidFill>
              </a:rPr>
              <a:t>Example:  $15,000 pledge paid over three years</a:t>
            </a:r>
            <a:br>
              <a:rPr lang="en-US" dirty="0">
                <a:solidFill>
                  <a:srgbClr val="FF0000"/>
                </a:solidFill>
              </a:rPr>
            </a:br>
            <a:r>
              <a:rPr lang="en-US" dirty="0">
                <a:solidFill>
                  <a:srgbClr val="FF0000"/>
                </a:solidFill>
              </a:rPr>
              <a:t>Upon receipt of the pledge we “reserve” $5,000 in matching funds  After the year 1 payment, ($5,000) we don’t pay you.  After year 2 payment ($5,000) we release $3,333.33 in matching funds.  After year 3 payment ($5,000) we release $1,666.67 in matching funds.</a:t>
            </a:r>
          </a:p>
        </p:txBody>
      </p:sp>
    </p:spTree>
    <p:extLst>
      <p:ext uri="{BB962C8B-B14F-4D97-AF65-F5344CB8AC3E}">
        <p14:creationId xmlns:p14="http://schemas.microsoft.com/office/powerpoint/2010/main" val="4117819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AF6C461E-E753-4F5C-82B9-E5DC33122186}"/>
              </a:ext>
            </a:extLst>
          </p:cNvPr>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783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1" y="387223"/>
            <a:ext cx="3886200" cy="976885"/>
          </a:xfrm>
          <a:prstGeom prst="rect">
            <a:avLst/>
          </a:prstGeom>
        </p:spPr>
      </p:pic>
      <p:sp>
        <p:nvSpPr>
          <p:cNvPr id="31" name="Subtitle 2"/>
          <p:cNvSpPr txBox="1">
            <a:spLocks/>
          </p:cNvSpPr>
          <p:nvPr/>
        </p:nvSpPr>
        <p:spPr>
          <a:xfrm>
            <a:off x="-2" y="475367"/>
            <a:ext cx="3886201" cy="89623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spc="300" dirty="0">
                <a:solidFill>
                  <a:schemeClr val="bg2"/>
                </a:solidFill>
                <a:latin typeface="Gill Sans MT"/>
                <a:cs typeface="Gill Sans MT"/>
              </a:rPr>
              <a:t>MYM 8</a:t>
            </a:r>
            <a:br>
              <a:rPr lang="en-US" sz="2400" b="1" spc="300" dirty="0">
                <a:solidFill>
                  <a:schemeClr val="bg2"/>
                </a:solidFill>
                <a:latin typeface="Gill Sans MT"/>
                <a:cs typeface="Gill Sans MT"/>
              </a:rPr>
            </a:br>
            <a:r>
              <a:rPr lang="en-US" sz="2400" b="1" spc="300" dirty="0">
                <a:solidFill>
                  <a:schemeClr val="bg2"/>
                </a:solidFill>
                <a:latin typeface="Gill Sans MT"/>
                <a:cs typeface="Gill Sans MT"/>
              </a:rPr>
              <a:t>Program </a:t>
            </a:r>
            <a:r>
              <a:rPr lang="en-US" sz="2400" b="1" spc="300" dirty="0" err="1">
                <a:solidFill>
                  <a:schemeClr val="bg2"/>
                </a:solidFill>
                <a:latin typeface="Gill Sans MT"/>
                <a:cs typeface="Gill Sans MT"/>
              </a:rPr>
              <a:t>Sumary</a:t>
            </a:r>
            <a:r>
              <a:rPr lang="en-US" sz="2400" b="1" spc="300" dirty="0">
                <a:solidFill>
                  <a:schemeClr val="bg2"/>
                </a:solidFill>
                <a:latin typeface="Gill Sans MT"/>
                <a:cs typeface="Gill Sans MT"/>
              </a:rPr>
              <a:t>:</a:t>
            </a:r>
          </a:p>
          <a:p>
            <a:pPr algn="l"/>
            <a:endParaRPr lang="en-US" sz="1400" spc="300" dirty="0">
              <a:solidFill>
                <a:schemeClr val="bg2"/>
              </a:solidFill>
              <a:latin typeface="Arial"/>
              <a:cs typeface="Arial"/>
            </a:endParaRPr>
          </a:p>
        </p:txBody>
      </p:sp>
      <p:pic>
        <p:nvPicPr>
          <p:cNvPr id="27" name="Picture 26"/>
          <p:cNvPicPr>
            <a:picLocks noChangeAspect="1"/>
          </p:cNvPicPr>
          <p:nvPr/>
        </p:nvPicPr>
        <p:blipFill>
          <a:blip r:embed="rId6"/>
          <a:stretch>
            <a:fillRect/>
          </a:stretch>
        </p:blipFill>
        <p:spPr>
          <a:xfrm>
            <a:off x="2326675" y="2131684"/>
            <a:ext cx="1903332" cy="990600"/>
          </a:xfrm>
          <a:prstGeom prst="rect">
            <a:avLst/>
          </a:prstGeom>
        </p:spPr>
      </p:pic>
      <p:sp>
        <p:nvSpPr>
          <p:cNvPr id="3" name="Rectangle 2"/>
          <p:cNvSpPr/>
          <p:nvPr/>
        </p:nvSpPr>
        <p:spPr>
          <a:xfrm>
            <a:off x="2392312" y="2418566"/>
            <a:ext cx="1707488" cy="461665"/>
          </a:xfrm>
          <a:prstGeom prst="rect">
            <a:avLst/>
          </a:prstGeom>
        </p:spPr>
        <p:txBody>
          <a:bodyPr wrap="square">
            <a:spAutoFit/>
          </a:bodyPr>
          <a:lstStyle/>
          <a:p>
            <a:pPr algn="ctr"/>
            <a:r>
              <a:rPr lang="en-US" sz="2400" dirty="0"/>
              <a:t>$75,000</a:t>
            </a:r>
          </a:p>
        </p:txBody>
      </p:sp>
      <p:pic>
        <p:nvPicPr>
          <p:cNvPr id="24" name="Picture 23"/>
          <p:cNvPicPr>
            <a:picLocks noChangeAspect="1"/>
          </p:cNvPicPr>
          <p:nvPr/>
        </p:nvPicPr>
        <p:blipFill>
          <a:blip r:embed="rId5"/>
          <a:stretch>
            <a:fillRect/>
          </a:stretch>
        </p:blipFill>
        <p:spPr>
          <a:xfrm>
            <a:off x="4414564" y="2134686"/>
            <a:ext cx="1850267" cy="990600"/>
          </a:xfrm>
          <a:prstGeom prst="rect">
            <a:avLst/>
          </a:prstGeom>
        </p:spPr>
      </p:pic>
      <p:sp>
        <p:nvSpPr>
          <p:cNvPr id="4" name="TextBox 3"/>
          <p:cNvSpPr txBox="1"/>
          <p:nvPr/>
        </p:nvSpPr>
        <p:spPr>
          <a:xfrm>
            <a:off x="4474492" y="2403599"/>
            <a:ext cx="1790339" cy="461665"/>
          </a:xfrm>
          <a:prstGeom prst="rect">
            <a:avLst/>
          </a:prstGeom>
          <a:noFill/>
        </p:spPr>
        <p:txBody>
          <a:bodyPr wrap="square" rtlCol="0">
            <a:spAutoFit/>
          </a:bodyPr>
          <a:lstStyle/>
          <a:p>
            <a:pPr algn="ctr"/>
            <a:r>
              <a:rPr lang="en-US" sz="2400" dirty="0"/>
              <a:t>$225,000</a:t>
            </a:r>
          </a:p>
        </p:txBody>
      </p:sp>
      <p:sp>
        <p:nvSpPr>
          <p:cNvPr id="7" name="TextBox 6"/>
          <p:cNvSpPr txBox="1"/>
          <p:nvPr/>
        </p:nvSpPr>
        <p:spPr>
          <a:xfrm>
            <a:off x="2453186" y="4339512"/>
            <a:ext cx="3761028" cy="1077218"/>
          </a:xfrm>
          <a:prstGeom prst="rect">
            <a:avLst/>
          </a:prstGeom>
          <a:noFill/>
        </p:spPr>
        <p:txBody>
          <a:bodyPr wrap="square" rtlCol="0">
            <a:spAutoFit/>
          </a:bodyPr>
          <a:lstStyle/>
          <a:p>
            <a:pPr algn="ctr"/>
            <a:r>
              <a:rPr lang="en-US" sz="2800" b="1" dirty="0"/>
              <a:t>$300,000</a:t>
            </a:r>
          </a:p>
          <a:p>
            <a:br>
              <a:rPr lang="en-US" b="1" dirty="0"/>
            </a:br>
            <a:endParaRPr lang="en-US" dirty="0"/>
          </a:p>
        </p:txBody>
      </p:sp>
      <p:sp>
        <p:nvSpPr>
          <p:cNvPr id="5" name="TextBox 4"/>
          <p:cNvSpPr txBox="1"/>
          <p:nvPr/>
        </p:nvSpPr>
        <p:spPr>
          <a:xfrm>
            <a:off x="1582446" y="3538143"/>
            <a:ext cx="5664235" cy="584775"/>
          </a:xfrm>
          <a:prstGeom prst="rect">
            <a:avLst/>
          </a:prstGeom>
          <a:noFill/>
        </p:spPr>
        <p:txBody>
          <a:bodyPr wrap="square" rtlCol="0">
            <a:spAutoFit/>
          </a:bodyPr>
          <a:lstStyle/>
          <a:p>
            <a:pPr algn="ctr"/>
            <a:r>
              <a:rPr lang="en-US" sz="3200" dirty="0"/>
              <a:t>Campaign Total</a:t>
            </a:r>
          </a:p>
        </p:txBody>
      </p:sp>
      <p:sp>
        <p:nvSpPr>
          <p:cNvPr id="30" name="TextBox 29"/>
          <p:cNvSpPr txBox="1"/>
          <p:nvPr/>
        </p:nvSpPr>
        <p:spPr>
          <a:xfrm>
            <a:off x="2834123" y="3388169"/>
            <a:ext cx="3160879" cy="2175508"/>
          </a:xfrm>
          <a:prstGeom prst="rect">
            <a:avLst/>
          </a:prstGeom>
          <a:noFill/>
          <a:ln w="25400">
            <a:solidFill>
              <a:schemeClr val="accent6">
                <a:lumMod val="75000"/>
              </a:schemeClr>
            </a:solidFill>
          </a:ln>
        </p:spPr>
        <p:txBody>
          <a:bodyPr wrap="square" rtlCol="0">
            <a:spAutoFit/>
          </a:bodyPr>
          <a:lstStyle/>
          <a:p>
            <a:endParaRPr lang="en-US" dirty="0"/>
          </a:p>
        </p:txBody>
      </p:sp>
      <p:sp>
        <p:nvSpPr>
          <p:cNvPr id="8" name="TextBox 7"/>
          <p:cNvSpPr txBox="1"/>
          <p:nvPr/>
        </p:nvSpPr>
        <p:spPr>
          <a:xfrm>
            <a:off x="2392312" y="1749242"/>
            <a:ext cx="1773125" cy="369332"/>
          </a:xfrm>
          <a:prstGeom prst="rect">
            <a:avLst/>
          </a:prstGeom>
          <a:noFill/>
        </p:spPr>
        <p:txBody>
          <a:bodyPr wrap="square" rtlCol="0">
            <a:spAutoFit/>
          </a:bodyPr>
          <a:lstStyle/>
          <a:p>
            <a:r>
              <a:rPr lang="en-US" dirty="0"/>
              <a:t>JCamp180 Funds</a:t>
            </a:r>
          </a:p>
        </p:txBody>
      </p:sp>
      <p:sp>
        <p:nvSpPr>
          <p:cNvPr id="32" name="TextBox 31"/>
          <p:cNvSpPr txBox="1"/>
          <p:nvPr/>
        </p:nvSpPr>
        <p:spPr>
          <a:xfrm>
            <a:off x="4333700" y="1768382"/>
            <a:ext cx="2071922" cy="369332"/>
          </a:xfrm>
          <a:prstGeom prst="rect">
            <a:avLst/>
          </a:prstGeom>
          <a:noFill/>
        </p:spPr>
        <p:txBody>
          <a:bodyPr wrap="square" rtlCol="0">
            <a:spAutoFit/>
          </a:bodyPr>
          <a:lstStyle/>
          <a:p>
            <a:r>
              <a:rPr lang="en-US" dirty="0"/>
              <a:t>Camp Donor Funds</a:t>
            </a:r>
          </a:p>
        </p:txBody>
      </p:sp>
    </p:spTree>
    <p:extLst>
      <p:ext uri="{BB962C8B-B14F-4D97-AF65-F5344CB8AC3E}">
        <p14:creationId xmlns:p14="http://schemas.microsoft.com/office/powerpoint/2010/main" val="3577483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1" y="394715"/>
            <a:ext cx="4343401" cy="588844"/>
          </a:xfrm>
          <a:prstGeom prst="rect">
            <a:avLst/>
          </a:prstGeom>
        </p:spPr>
      </p:pic>
      <p:sp>
        <p:nvSpPr>
          <p:cNvPr id="31" name="Subtitle 2"/>
          <p:cNvSpPr txBox="1">
            <a:spLocks/>
          </p:cNvSpPr>
          <p:nvPr/>
        </p:nvSpPr>
        <p:spPr>
          <a:xfrm>
            <a:off x="-2" y="475367"/>
            <a:ext cx="4876801"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Campaign Restrictions:</a:t>
            </a:r>
          </a:p>
          <a:p>
            <a:pPr algn="l"/>
            <a:endParaRPr lang="en-US" sz="1400" spc="300" dirty="0">
              <a:solidFill>
                <a:schemeClr val="bg2"/>
              </a:solidFill>
              <a:latin typeface="Arial"/>
              <a:cs typeface="Arial"/>
            </a:endParaRPr>
          </a:p>
        </p:txBody>
      </p:sp>
      <p:sp>
        <p:nvSpPr>
          <p:cNvPr id="24" name="Subtitle 2"/>
          <p:cNvSpPr txBox="1">
            <a:spLocks/>
          </p:cNvSpPr>
          <p:nvPr/>
        </p:nvSpPr>
        <p:spPr>
          <a:xfrm>
            <a:off x="457200" y="1161195"/>
            <a:ext cx="8534400" cy="517043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lnSpc>
                <a:spcPct val="130000"/>
              </a:lnSpc>
            </a:pPr>
            <a:r>
              <a:rPr lang="en-US" sz="2400" dirty="0">
                <a:solidFill>
                  <a:srgbClr val="090809"/>
                </a:solidFill>
                <a:latin typeface="Helvetica 65 Medium"/>
                <a:cs typeface="Aharoni" pitchFamily="2" charset="-79"/>
              </a:rPr>
              <a:t>Campaign funds must be designated for:</a:t>
            </a:r>
          </a:p>
          <a:p>
            <a:pPr marL="800100" lvl="1" indent="-342900" algn="l">
              <a:lnSpc>
                <a:spcPct val="130000"/>
              </a:lnSpc>
              <a:buFont typeface="Arial" pitchFamily="34" charset="0"/>
              <a:buChar char="•"/>
            </a:pPr>
            <a:r>
              <a:rPr lang="en-US" sz="2400" dirty="0">
                <a:solidFill>
                  <a:srgbClr val="090809"/>
                </a:solidFill>
                <a:latin typeface="Helvetica 65 Medium"/>
                <a:cs typeface="Aharoni" pitchFamily="2" charset="-79"/>
              </a:rPr>
              <a:t>Capital Improvements</a:t>
            </a:r>
          </a:p>
          <a:p>
            <a:pPr marL="1257300" lvl="2" indent="-342900" algn="l">
              <a:lnSpc>
                <a:spcPct val="130000"/>
              </a:lnSpc>
              <a:buFont typeface="Arial" pitchFamily="34" charset="0"/>
              <a:buChar char="•"/>
            </a:pPr>
            <a:r>
              <a:rPr lang="en-US" sz="2000" dirty="0">
                <a:solidFill>
                  <a:srgbClr val="090809"/>
                </a:solidFill>
                <a:latin typeface="Helvetica 65 Medium"/>
                <a:cs typeface="Aharoni" pitchFamily="2" charset="-79"/>
              </a:rPr>
              <a:t>Construction of buildings or portions of buildings</a:t>
            </a:r>
          </a:p>
          <a:p>
            <a:pPr marL="1257300" lvl="2" indent="-342900" algn="l">
              <a:lnSpc>
                <a:spcPct val="130000"/>
              </a:lnSpc>
              <a:buFont typeface="Arial" pitchFamily="34" charset="0"/>
              <a:buChar char="•"/>
            </a:pPr>
            <a:r>
              <a:rPr lang="en-US" sz="2000" dirty="0">
                <a:solidFill>
                  <a:srgbClr val="090809"/>
                </a:solidFill>
                <a:latin typeface="Helvetica 65 Medium"/>
                <a:cs typeface="Aharoni" pitchFamily="2" charset="-79"/>
              </a:rPr>
              <a:t>Major repairs or renovations to buildings, </a:t>
            </a:r>
            <a:br>
              <a:rPr lang="en-US" sz="2000" dirty="0">
                <a:solidFill>
                  <a:srgbClr val="090809"/>
                </a:solidFill>
                <a:latin typeface="Helvetica 65 Medium"/>
                <a:cs typeface="Aharoni" pitchFamily="2" charset="-79"/>
              </a:rPr>
            </a:br>
            <a:r>
              <a:rPr lang="en-US" sz="2000" dirty="0">
                <a:solidFill>
                  <a:srgbClr val="090809"/>
                </a:solidFill>
                <a:latin typeface="Helvetica 65 Medium"/>
                <a:cs typeface="Aharoni" pitchFamily="2" charset="-79"/>
              </a:rPr>
              <a:t>but NOT maintenance</a:t>
            </a:r>
          </a:p>
          <a:p>
            <a:pPr marL="800100" lvl="1" indent="-342900" algn="l">
              <a:lnSpc>
                <a:spcPct val="130000"/>
              </a:lnSpc>
              <a:buFont typeface="Arial" pitchFamily="34" charset="0"/>
              <a:buChar char="•"/>
            </a:pPr>
            <a:r>
              <a:rPr lang="en-US" sz="2400" dirty="0">
                <a:solidFill>
                  <a:srgbClr val="090809"/>
                </a:solidFill>
                <a:latin typeface="Helvetica 65 Medium"/>
                <a:cs typeface="Aharoni" pitchFamily="2" charset="-79"/>
              </a:rPr>
              <a:t>Improvements to grounds, but not normal upkeep</a:t>
            </a:r>
          </a:p>
          <a:p>
            <a:pPr marL="800100" lvl="1" indent="-342900" algn="l">
              <a:lnSpc>
                <a:spcPct val="130000"/>
              </a:lnSpc>
              <a:buFont typeface="Arial" pitchFamily="34" charset="0"/>
              <a:buChar char="•"/>
            </a:pPr>
            <a:r>
              <a:rPr lang="en-US" sz="2400" dirty="0">
                <a:solidFill>
                  <a:srgbClr val="090809"/>
                </a:solidFill>
                <a:latin typeface="Helvetica 65 Medium"/>
                <a:cs typeface="Aharoni" pitchFamily="2" charset="-79"/>
              </a:rPr>
              <a:t>Major pieces of equipment </a:t>
            </a:r>
            <a:br>
              <a:rPr lang="en-US" sz="2400" dirty="0">
                <a:solidFill>
                  <a:srgbClr val="090809"/>
                </a:solidFill>
                <a:latin typeface="Helvetica 65 Medium"/>
                <a:cs typeface="Aharoni" pitchFamily="2" charset="-79"/>
              </a:rPr>
            </a:br>
            <a:r>
              <a:rPr lang="en-US" sz="1800" dirty="0">
                <a:solidFill>
                  <a:srgbClr val="090809"/>
                </a:solidFill>
                <a:latin typeface="Helvetica 65 Medium"/>
                <a:cs typeface="Aharoni" pitchFamily="2" charset="-79"/>
              </a:rPr>
              <a:t>(capital items, not annual equipment purchases)</a:t>
            </a:r>
          </a:p>
          <a:p>
            <a:pPr marL="800100" lvl="1" indent="-342900" algn="l">
              <a:lnSpc>
                <a:spcPct val="130000"/>
              </a:lnSpc>
              <a:buFont typeface="Arial" pitchFamily="34" charset="0"/>
              <a:buChar char="•"/>
            </a:pPr>
            <a:r>
              <a:rPr lang="en-US" sz="2400" dirty="0">
                <a:solidFill>
                  <a:srgbClr val="090809"/>
                </a:solidFill>
                <a:latin typeface="Helvetica 65 Medium"/>
                <a:cs typeface="Aharoni" pitchFamily="2" charset="-79"/>
              </a:rPr>
              <a:t>Infrastructure construction or maintenance </a:t>
            </a:r>
            <a:r>
              <a:rPr lang="en-US" sz="1800" dirty="0">
                <a:solidFill>
                  <a:srgbClr val="090809"/>
                </a:solidFill>
                <a:latin typeface="Helvetica 65 Medium"/>
                <a:cs typeface="Aharoni" pitchFamily="2" charset="-79"/>
              </a:rPr>
              <a:t>(water, sewer, etc.)</a:t>
            </a:r>
          </a:p>
        </p:txBody>
      </p:sp>
    </p:spTree>
    <p:extLst>
      <p:ext uri="{BB962C8B-B14F-4D97-AF65-F5344CB8AC3E}">
        <p14:creationId xmlns:p14="http://schemas.microsoft.com/office/powerpoint/2010/main" val="480336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043" y="-80339"/>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sz="half" idx="1"/>
          </p:nvPr>
        </p:nvSpPr>
        <p:spPr/>
        <p:txBody>
          <a:bodyPr>
            <a:noAutofit/>
          </a:bodyPr>
          <a:lstStyle/>
          <a:p>
            <a:pPr marL="0" indent="0">
              <a:buClr>
                <a:srgbClr val="4E743D"/>
              </a:buClr>
              <a:buNone/>
              <a:tabLst>
                <a:tab pos="3084513" algn="l"/>
              </a:tabLst>
              <a:defRPr/>
            </a:pPr>
            <a:r>
              <a:rPr lang="en-US" sz="1600" dirty="0">
                <a:solidFill>
                  <a:srgbClr val="776C28"/>
                </a:solidFill>
                <a:latin typeface="Helvetica 65 Medium"/>
              </a:rPr>
              <a:t>A) Grab Tab – Click arrow to open/close Control Panel. Click square to toggle Viewer Window between full screen/window mode. Click mic icon to mute/unmute your audio. </a:t>
            </a:r>
          </a:p>
          <a:p>
            <a:pPr>
              <a:buClr>
                <a:srgbClr val="4E743D"/>
              </a:buClr>
              <a:tabLst>
                <a:tab pos="3084513" algn="l"/>
              </a:tabLst>
              <a:defRPr/>
            </a:pPr>
            <a:endParaRPr lang="en-US" sz="1600" dirty="0">
              <a:solidFill>
                <a:srgbClr val="776C28"/>
              </a:solidFill>
              <a:latin typeface="Helvetica 65 Medium"/>
            </a:endParaRPr>
          </a:p>
          <a:p>
            <a:pPr marL="0" indent="0">
              <a:buClr>
                <a:srgbClr val="4E743D"/>
              </a:buClr>
              <a:buNone/>
              <a:tabLst>
                <a:tab pos="3084513" algn="l"/>
              </a:tabLst>
              <a:defRPr/>
            </a:pPr>
            <a:r>
              <a:rPr lang="en-US" sz="1600" dirty="0">
                <a:solidFill>
                  <a:srgbClr val="776C28"/>
                </a:solidFill>
                <a:latin typeface="Helvetica 65 Medium"/>
              </a:rPr>
              <a:t>B) Audio Pane – Select audio format. Click Audio Setup to verify Speakers &amp; Microphone.</a:t>
            </a:r>
          </a:p>
          <a:p>
            <a:pPr>
              <a:buClr>
                <a:srgbClr val="4E743D"/>
              </a:buClr>
              <a:tabLst>
                <a:tab pos="3084513" algn="l"/>
              </a:tabLst>
              <a:defRPr/>
            </a:pPr>
            <a:endParaRPr lang="en-US" sz="1600" dirty="0">
              <a:solidFill>
                <a:srgbClr val="776C28"/>
              </a:solidFill>
              <a:latin typeface="Helvetica 65 Medium"/>
            </a:endParaRPr>
          </a:p>
          <a:p>
            <a:pPr marL="0" indent="0">
              <a:buClr>
                <a:srgbClr val="4E743D"/>
              </a:buClr>
              <a:buNone/>
              <a:tabLst>
                <a:tab pos="3084513" algn="l"/>
              </a:tabLst>
              <a:defRPr/>
            </a:pPr>
            <a:r>
              <a:rPr lang="en-US" sz="1600" dirty="0">
                <a:solidFill>
                  <a:srgbClr val="776C28"/>
                </a:solidFill>
                <a:latin typeface="Helvetica 65 Medium"/>
              </a:rPr>
              <a:t>C) Questions Pane – Attendees can submit questions and review answers.</a:t>
            </a:r>
          </a:p>
        </p:txBody>
      </p:sp>
      <p:pic>
        <p:nvPicPr>
          <p:cNvPr id="2" name="Picture 1"/>
          <p:cNvPicPr>
            <a:picLocks noChangeAspect="1"/>
          </p:cNvPicPr>
          <p:nvPr/>
        </p:nvPicPr>
        <p:blipFill>
          <a:blip r:embed="rId16"/>
          <a:stretch>
            <a:fillRect/>
          </a:stretch>
        </p:blipFill>
        <p:spPr>
          <a:xfrm>
            <a:off x="-8239" y="351006"/>
            <a:ext cx="4961239" cy="559296"/>
          </a:xfrm>
          <a:prstGeom prst="rect">
            <a:avLst/>
          </a:prstGeom>
        </p:spPr>
      </p:pic>
      <p:sp>
        <p:nvSpPr>
          <p:cNvPr id="31" name="Subtitle 2"/>
          <p:cNvSpPr txBox="1">
            <a:spLocks/>
          </p:cNvSpPr>
          <p:nvPr/>
        </p:nvSpPr>
        <p:spPr>
          <a:xfrm>
            <a:off x="47809" y="392182"/>
            <a:ext cx="4849142" cy="47694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err="1">
                <a:solidFill>
                  <a:schemeClr val="bg2"/>
                </a:solidFill>
                <a:latin typeface="Gill Sans MT"/>
                <a:cs typeface="Gill Sans MT"/>
              </a:rPr>
              <a:t>GoTo</a:t>
            </a:r>
            <a:r>
              <a:rPr lang="en-US" sz="2400" b="1" spc="300" dirty="0">
                <a:solidFill>
                  <a:schemeClr val="bg2"/>
                </a:solidFill>
                <a:latin typeface="Gill Sans MT"/>
                <a:cs typeface="Gill Sans MT"/>
              </a:rPr>
              <a:t> Meeting Logistics:</a:t>
            </a:r>
          </a:p>
          <a:p>
            <a:pPr algn="l"/>
            <a:endParaRPr lang="en-US" sz="1400" spc="300" dirty="0">
              <a:solidFill>
                <a:schemeClr val="bg2"/>
              </a:solidFill>
              <a:latin typeface="Arial"/>
              <a:cs typeface="Arial"/>
            </a:endParaRPr>
          </a:p>
        </p:txBody>
      </p:sp>
      <p:sp>
        <p:nvSpPr>
          <p:cNvPr id="26" name="Rectangle 11"/>
          <p:cNvSpPr>
            <a:spLocks noChangeArrowheads="1"/>
          </p:cNvSpPr>
          <p:nvPr/>
        </p:nvSpPr>
        <p:spPr bwMode="auto">
          <a:xfrm>
            <a:off x="4899133" y="1304443"/>
            <a:ext cx="695325" cy="369888"/>
          </a:xfrm>
          <a:prstGeom prst="rect">
            <a:avLst/>
          </a:prstGeom>
          <a:noFill/>
          <a:ln w="9525">
            <a:noFill/>
            <a:miter lim="800000"/>
            <a:headEnd/>
            <a:tailEnd/>
          </a:ln>
        </p:spPr>
        <p:txBody>
          <a:bodyPr anchor="ctr">
            <a:spAutoFit/>
          </a:bodyPr>
          <a:lstStyle/>
          <a:p>
            <a:pPr>
              <a:defRPr/>
            </a:pPr>
            <a:r>
              <a:rPr lang="en-US" dirty="0">
                <a:solidFill>
                  <a:srgbClr val="776C28"/>
                </a:solidFill>
                <a:latin typeface="Helvetica 65 Medium"/>
                <a:cs typeface="+mn-cs"/>
              </a:rPr>
              <a:t>A </a:t>
            </a:r>
            <a:r>
              <a:rPr lang="en-US" dirty="0">
                <a:solidFill>
                  <a:srgbClr val="776C28"/>
                </a:solidFill>
                <a:latin typeface="Helvetica 65 Medium"/>
                <a:cs typeface="+mn-cs"/>
                <a:sym typeface="Wingdings" pitchFamily="2" charset="2"/>
              </a:rPr>
              <a:t></a:t>
            </a:r>
            <a:endParaRPr lang="en-US" dirty="0">
              <a:solidFill>
                <a:srgbClr val="776C28"/>
              </a:solidFill>
              <a:latin typeface="Helvetica 65 Medium"/>
              <a:cs typeface="+mn-cs"/>
            </a:endParaRPr>
          </a:p>
        </p:txBody>
      </p:sp>
      <p:sp>
        <p:nvSpPr>
          <p:cNvPr id="27" name="Rectangle 11"/>
          <p:cNvSpPr>
            <a:spLocks noChangeArrowheads="1"/>
          </p:cNvSpPr>
          <p:nvPr/>
        </p:nvSpPr>
        <p:spPr bwMode="auto">
          <a:xfrm>
            <a:off x="4899132" y="2579688"/>
            <a:ext cx="695325" cy="369888"/>
          </a:xfrm>
          <a:prstGeom prst="rect">
            <a:avLst/>
          </a:prstGeom>
          <a:noFill/>
          <a:ln w="9525">
            <a:noFill/>
            <a:miter lim="800000"/>
            <a:headEnd/>
            <a:tailEnd/>
          </a:ln>
        </p:spPr>
        <p:txBody>
          <a:bodyPr anchor="ctr">
            <a:spAutoFit/>
          </a:bodyPr>
          <a:lstStyle/>
          <a:p>
            <a:pPr>
              <a:defRPr/>
            </a:pPr>
            <a:r>
              <a:rPr lang="en-US" dirty="0">
                <a:solidFill>
                  <a:srgbClr val="776C28"/>
                </a:solidFill>
                <a:latin typeface="Helvetica 65 Medium"/>
                <a:cs typeface="+mn-cs"/>
              </a:rPr>
              <a:t>B </a:t>
            </a:r>
            <a:r>
              <a:rPr lang="en-US" dirty="0">
                <a:solidFill>
                  <a:srgbClr val="776C28"/>
                </a:solidFill>
                <a:latin typeface="Helvetica 65 Medium"/>
                <a:cs typeface="+mn-cs"/>
                <a:sym typeface="Wingdings" pitchFamily="2" charset="2"/>
              </a:rPr>
              <a:t></a:t>
            </a:r>
            <a:endParaRPr lang="en-US" dirty="0">
              <a:solidFill>
                <a:srgbClr val="776C28"/>
              </a:solidFill>
              <a:latin typeface="Helvetica 65 Medium"/>
              <a:cs typeface="+mn-cs"/>
            </a:endParaRPr>
          </a:p>
        </p:txBody>
      </p:sp>
      <p:sp>
        <p:nvSpPr>
          <p:cNvPr id="28" name="Rectangle 11"/>
          <p:cNvSpPr>
            <a:spLocks noChangeArrowheads="1"/>
          </p:cNvSpPr>
          <p:nvPr/>
        </p:nvSpPr>
        <p:spPr bwMode="auto">
          <a:xfrm>
            <a:off x="4852465" y="5183650"/>
            <a:ext cx="695325" cy="369888"/>
          </a:xfrm>
          <a:prstGeom prst="rect">
            <a:avLst/>
          </a:prstGeom>
          <a:noFill/>
          <a:ln w="9525">
            <a:noFill/>
            <a:miter lim="800000"/>
            <a:headEnd/>
            <a:tailEnd/>
          </a:ln>
        </p:spPr>
        <p:txBody>
          <a:bodyPr anchor="ctr">
            <a:spAutoFit/>
          </a:bodyPr>
          <a:lstStyle/>
          <a:p>
            <a:pPr>
              <a:defRPr/>
            </a:pPr>
            <a:r>
              <a:rPr lang="en-US" dirty="0">
                <a:solidFill>
                  <a:srgbClr val="776C28"/>
                </a:solidFill>
                <a:latin typeface="Helvetica 65 Medium"/>
                <a:cs typeface="+mn-cs"/>
              </a:rPr>
              <a:t>C </a:t>
            </a:r>
            <a:r>
              <a:rPr lang="en-US" dirty="0">
                <a:solidFill>
                  <a:srgbClr val="776C28"/>
                </a:solidFill>
                <a:latin typeface="Helvetica 65 Medium"/>
                <a:cs typeface="+mn-cs"/>
                <a:sym typeface="Wingdings" pitchFamily="2" charset="2"/>
              </a:rPr>
              <a:t></a:t>
            </a:r>
            <a:endParaRPr lang="en-US" dirty="0">
              <a:solidFill>
                <a:srgbClr val="776C28"/>
              </a:solidFill>
              <a:latin typeface="Helvetica 65 Medium"/>
              <a:cs typeface="+mn-cs"/>
            </a:endParaRPr>
          </a:p>
        </p:txBody>
      </p:sp>
      <p:pic>
        <p:nvPicPr>
          <p:cNvPr id="32" name="Content Placeholder 3">
            <a:extLst>
              <a:ext uri="{FF2B5EF4-FFF2-40B4-BE49-F238E27FC236}">
                <a16:creationId xmlns:a16="http://schemas.microsoft.com/office/drawing/2014/main" id="{5CD3F7EB-AE67-4B85-9782-E1E82EB70EF3}"/>
              </a:ext>
            </a:extLst>
          </p:cNvPr>
          <p:cNvPicPr>
            <a:picLocks noGrp="1" noChangeAspect="1"/>
          </p:cNvPicPr>
          <p:nvPr>
            <p:ph sz="half" idx="2"/>
          </p:nvPr>
        </p:nvPicPr>
        <p:blipFill>
          <a:blip r:embed="rId17"/>
          <a:stretch>
            <a:fillRect/>
          </a:stretch>
        </p:blipFill>
        <p:spPr>
          <a:xfrm>
            <a:off x="5596642" y="1361842"/>
            <a:ext cx="2357953" cy="4860651"/>
          </a:xfrm>
          <a:prstGeom prst="rect">
            <a:avLst/>
          </a:prstGeom>
        </p:spPr>
      </p:pic>
    </p:spTree>
    <p:extLst>
      <p:ext uri="{BB962C8B-B14F-4D97-AF65-F5344CB8AC3E}">
        <p14:creationId xmlns:p14="http://schemas.microsoft.com/office/powerpoint/2010/main" val="993814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838199" y="1178479"/>
            <a:ext cx="7298435" cy="5170431"/>
          </a:xfrm>
        </p:spPr>
        <p:txBody>
          <a:bodyPr>
            <a:noAutofit/>
          </a:bodyPr>
          <a:lstStyle/>
          <a:p>
            <a:pPr marL="457200" indent="-457200" algn="l">
              <a:buFont typeface="Arial" pitchFamily="34" charset="0"/>
              <a:buChar char="•"/>
            </a:pPr>
            <a:r>
              <a:rPr lang="en-US" dirty="0">
                <a:solidFill>
                  <a:schemeClr val="tx1"/>
                </a:solidFill>
              </a:rPr>
              <a:t>All JCamp180 grants are administered through our on-line Grants Administration system.</a:t>
            </a:r>
          </a:p>
          <a:p>
            <a:pPr marL="457200" indent="-457200" algn="l">
              <a:buFont typeface="Arial" pitchFamily="34" charset="0"/>
              <a:buChar char="•"/>
            </a:pPr>
            <a:r>
              <a:rPr lang="en-US" dirty="0">
                <a:solidFill>
                  <a:schemeClr val="tx1"/>
                </a:solidFill>
              </a:rPr>
              <a:t>Requires that you create an account</a:t>
            </a:r>
          </a:p>
          <a:p>
            <a:pPr marL="457200" indent="-457200" algn="l">
              <a:buFont typeface="Arial" pitchFamily="34" charset="0"/>
              <a:buChar char="•"/>
            </a:pPr>
            <a:r>
              <a:rPr lang="en-US" dirty="0">
                <a:solidFill>
                  <a:schemeClr val="tx1"/>
                </a:solidFill>
              </a:rPr>
              <a:t>Documents are to be uploaded through the website.</a:t>
            </a:r>
          </a:p>
        </p:txBody>
      </p:sp>
      <p:pic>
        <p:nvPicPr>
          <p:cNvPr id="2" name="Picture 1"/>
          <p:cNvPicPr>
            <a:picLocks noChangeAspect="1"/>
          </p:cNvPicPr>
          <p:nvPr/>
        </p:nvPicPr>
        <p:blipFill>
          <a:blip r:embed="rId16"/>
          <a:stretch>
            <a:fillRect/>
          </a:stretch>
        </p:blipFill>
        <p:spPr>
          <a:xfrm>
            <a:off x="-21563" y="394715"/>
            <a:ext cx="4351997" cy="588844"/>
          </a:xfrm>
          <a:prstGeom prst="rect">
            <a:avLst/>
          </a:prstGeom>
        </p:spPr>
      </p:pic>
      <p:sp>
        <p:nvSpPr>
          <p:cNvPr id="31" name="Subtitle 2"/>
          <p:cNvSpPr txBox="1">
            <a:spLocks/>
          </p:cNvSpPr>
          <p:nvPr/>
        </p:nvSpPr>
        <p:spPr>
          <a:xfrm>
            <a:off x="5502" y="507891"/>
            <a:ext cx="4330434"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200" b="1" spc="300" dirty="0">
                <a:solidFill>
                  <a:schemeClr val="bg2"/>
                </a:solidFill>
                <a:latin typeface="Gill Sans MT"/>
                <a:cs typeface="Gill Sans MT"/>
              </a:rPr>
              <a:t>Grant Administration:</a:t>
            </a:r>
          </a:p>
        </p:txBody>
      </p:sp>
    </p:spTree>
    <p:extLst>
      <p:ext uri="{BB962C8B-B14F-4D97-AF65-F5344CB8AC3E}">
        <p14:creationId xmlns:p14="http://schemas.microsoft.com/office/powerpoint/2010/main" val="1277350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838199" y="1178479"/>
            <a:ext cx="7298435" cy="5170431"/>
          </a:xfrm>
        </p:spPr>
        <p:txBody>
          <a:bodyPr>
            <a:noAutofit/>
          </a:bodyPr>
          <a:lstStyle/>
          <a:p>
            <a:r>
              <a:rPr lang="en-US" sz="2400" dirty="0">
                <a:solidFill>
                  <a:schemeClr val="tx1"/>
                </a:solidFill>
              </a:rPr>
              <a:t>There are three steps you need to take to participate in JCamp 180 matching grants using our on-line grants administration system:</a:t>
            </a:r>
          </a:p>
          <a:p>
            <a:pPr marL="514350" indent="-514350" algn="l">
              <a:buAutoNum type="arabicPeriod"/>
            </a:pPr>
            <a:r>
              <a:rPr lang="en-US" sz="2000" dirty="0">
                <a:solidFill>
                  <a:schemeClr val="tx1"/>
                </a:solidFill>
              </a:rPr>
              <a:t>Create an account  (only need to do this once)</a:t>
            </a:r>
            <a:br>
              <a:rPr lang="en-US" sz="2000" dirty="0">
                <a:solidFill>
                  <a:schemeClr val="tx1"/>
                </a:solidFill>
              </a:rPr>
            </a:br>
            <a:r>
              <a:rPr lang="en-US" sz="2000" dirty="0">
                <a:solidFill>
                  <a:schemeClr val="tx1"/>
                </a:solidFill>
              </a:rPr>
              <a:t> 	Plan on doing this in the next  5 days</a:t>
            </a:r>
            <a:br>
              <a:rPr lang="en-US" sz="2000" dirty="0">
                <a:solidFill>
                  <a:schemeClr val="tx1"/>
                </a:solidFill>
              </a:rPr>
            </a:br>
            <a:r>
              <a:rPr lang="en-US" sz="2000" dirty="0">
                <a:solidFill>
                  <a:schemeClr val="tx1"/>
                </a:solidFill>
              </a:rPr>
              <a:t> 	Process shown on next 5 slides</a:t>
            </a:r>
          </a:p>
          <a:p>
            <a:pPr marL="514350" indent="-514350" algn="l">
              <a:buAutoNum type="arabicPeriod"/>
            </a:pPr>
            <a:r>
              <a:rPr lang="en-US" sz="2000" dirty="0">
                <a:solidFill>
                  <a:schemeClr val="tx1"/>
                </a:solidFill>
              </a:rPr>
              <a:t>Register for MYM8 (once for each matching grant program)</a:t>
            </a:r>
            <a:br>
              <a:rPr lang="en-US" sz="2000" dirty="0">
                <a:solidFill>
                  <a:schemeClr val="tx1"/>
                </a:solidFill>
              </a:rPr>
            </a:br>
            <a:r>
              <a:rPr lang="en-US" sz="2000" dirty="0">
                <a:solidFill>
                  <a:schemeClr val="tx1"/>
                </a:solidFill>
              </a:rPr>
              <a:t> 	Plan on doing this soon</a:t>
            </a:r>
            <a:br>
              <a:rPr lang="en-US" sz="2000" dirty="0">
                <a:solidFill>
                  <a:schemeClr val="tx1"/>
                </a:solidFill>
              </a:rPr>
            </a:br>
            <a:r>
              <a:rPr lang="en-US" sz="2000" dirty="0">
                <a:solidFill>
                  <a:schemeClr val="tx1"/>
                </a:solidFill>
              </a:rPr>
              <a:t> 	Process shown on 3 subsequent slides</a:t>
            </a:r>
          </a:p>
          <a:p>
            <a:pPr marL="514350" indent="-514350" algn="l">
              <a:buAutoNum type="arabicPeriod"/>
            </a:pPr>
            <a:r>
              <a:rPr lang="en-US" sz="2000" dirty="0">
                <a:solidFill>
                  <a:schemeClr val="tx1"/>
                </a:solidFill>
              </a:rPr>
              <a:t>Submit pledges and payment support for reimbursement</a:t>
            </a:r>
            <a:br>
              <a:rPr lang="en-US" sz="2000" dirty="0">
                <a:solidFill>
                  <a:schemeClr val="tx1"/>
                </a:solidFill>
              </a:rPr>
            </a:br>
            <a:r>
              <a:rPr lang="en-US" sz="2000" dirty="0">
                <a:solidFill>
                  <a:schemeClr val="tx1"/>
                </a:solidFill>
              </a:rPr>
              <a:t> 	Plan to do this every 3 months as pledges and gifts are received</a:t>
            </a:r>
            <a:br>
              <a:rPr lang="en-US" sz="2000" dirty="0">
                <a:solidFill>
                  <a:schemeClr val="tx1"/>
                </a:solidFill>
              </a:rPr>
            </a:br>
            <a:r>
              <a:rPr lang="en-US" sz="2000" dirty="0">
                <a:solidFill>
                  <a:schemeClr val="tx1"/>
                </a:solidFill>
              </a:rPr>
              <a:t> 	Shown on 7 subsequent slides</a:t>
            </a:r>
            <a:endParaRPr lang="en-US" sz="1100" dirty="0">
              <a:solidFill>
                <a:srgbClr val="1F497D"/>
              </a:solidFill>
            </a:endParaRPr>
          </a:p>
        </p:txBody>
      </p:sp>
      <p:pic>
        <p:nvPicPr>
          <p:cNvPr id="2" name="Picture 1"/>
          <p:cNvPicPr>
            <a:picLocks noChangeAspect="1"/>
          </p:cNvPicPr>
          <p:nvPr/>
        </p:nvPicPr>
        <p:blipFill>
          <a:blip r:embed="rId16"/>
          <a:stretch>
            <a:fillRect/>
          </a:stretch>
        </p:blipFill>
        <p:spPr>
          <a:xfrm>
            <a:off x="-21563" y="394715"/>
            <a:ext cx="4351997" cy="588844"/>
          </a:xfrm>
          <a:prstGeom prst="rect">
            <a:avLst/>
          </a:prstGeom>
        </p:spPr>
      </p:pic>
      <p:sp>
        <p:nvSpPr>
          <p:cNvPr id="31" name="Subtitle 2"/>
          <p:cNvSpPr txBox="1">
            <a:spLocks/>
          </p:cNvSpPr>
          <p:nvPr/>
        </p:nvSpPr>
        <p:spPr>
          <a:xfrm>
            <a:off x="5502" y="507891"/>
            <a:ext cx="4330434"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200" b="1" spc="300" dirty="0">
                <a:solidFill>
                  <a:schemeClr val="bg2"/>
                </a:solidFill>
                <a:latin typeface="Gill Sans MT"/>
                <a:cs typeface="Gill Sans MT"/>
              </a:rPr>
              <a:t>Grant Administration:</a:t>
            </a:r>
          </a:p>
        </p:txBody>
      </p:sp>
    </p:spTree>
    <p:extLst>
      <p:ext uri="{BB962C8B-B14F-4D97-AF65-F5344CB8AC3E}">
        <p14:creationId xmlns:p14="http://schemas.microsoft.com/office/powerpoint/2010/main" val="365080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381000" y="1160597"/>
            <a:ext cx="8077199" cy="5188314"/>
          </a:xfrm>
        </p:spPr>
        <p:txBody>
          <a:bodyPr>
            <a:noAutofit/>
          </a:bodyPr>
          <a:lstStyle/>
          <a:p>
            <a:pPr lvl="1"/>
            <a:r>
              <a:rPr lang="en-US" dirty="0">
                <a:solidFill>
                  <a:schemeClr val="tx1"/>
                </a:solidFill>
              </a:rPr>
              <a:t>How to create an account </a:t>
            </a:r>
            <a:br>
              <a:rPr lang="en-US" dirty="0">
                <a:solidFill>
                  <a:schemeClr val="tx1"/>
                </a:solidFill>
              </a:rPr>
            </a:br>
            <a:r>
              <a:rPr lang="en-US" dirty="0">
                <a:solidFill>
                  <a:schemeClr val="tx1"/>
                </a:solidFill>
              </a:rPr>
              <a:t>on the on-line grant reporting system</a:t>
            </a:r>
            <a:br>
              <a:rPr lang="en-US" dirty="0">
                <a:solidFill>
                  <a:schemeClr val="tx1"/>
                </a:solidFill>
              </a:rPr>
            </a:br>
            <a:endParaRPr lang="en-US" dirty="0">
              <a:solidFill>
                <a:schemeClr val="tx1"/>
              </a:solidFill>
            </a:endParaRPr>
          </a:p>
          <a:p>
            <a:pPr lvl="1"/>
            <a:r>
              <a:rPr lang="en-US" sz="1600" i="1" dirty="0">
                <a:solidFill>
                  <a:schemeClr val="tx1"/>
                </a:solidFill>
              </a:rPr>
              <a:t>Open the home page of the JCamp 180 website: </a:t>
            </a:r>
            <a:r>
              <a:rPr lang="en-US" sz="1600" i="1" dirty="0">
                <a:solidFill>
                  <a:schemeClr val="tx1"/>
                </a:solidFill>
                <a:hlinkClick r:id="rId16"/>
              </a:rPr>
              <a:t>www.jcamp180.org</a:t>
            </a:r>
            <a:endParaRPr lang="en-US" sz="1600" i="1" dirty="0">
              <a:solidFill>
                <a:schemeClr val="tx1"/>
              </a:solidFill>
            </a:endParaRPr>
          </a:p>
          <a:p>
            <a:pPr lvl="1"/>
            <a:r>
              <a:rPr lang="en-US" sz="1600" i="1" dirty="0">
                <a:solidFill>
                  <a:schemeClr val="tx1"/>
                </a:solidFill>
              </a:rPr>
              <a:t>Scroll to the bottom of the home page</a:t>
            </a:r>
          </a:p>
          <a:p>
            <a:pPr lvl="1"/>
            <a:r>
              <a:rPr lang="en-US" sz="1600" i="1" dirty="0">
                <a:solidFill>
                  <a:schemeClr val="tx1"/>
                </a:solidFill>
              </a:rPr>
              <a:t>Click on the LOGIN button</a:t>
            </a:r>
          </a:p>
          <a:p>
            <a:pPr algn="l"/>
            <a:endParaRPr lang="en-US" dirty="0">
              <a:solidFill>
                <a:schemeClr val="tx1"/>
              </a:solidFill>
            </a:endParaRPr>
          </a:p>
        </p:txBody>
      </p:sp>
      <p:pic>
        <p:nvPicPr>
          <p:cNvPr id="2" name="Picture 1"/>
          <p:cNvPicPr>
            <a:picLocks noChangeAspect="1"/>
          </p:cNvPicPr>
          <p:nvPr/>
        </p:nvPicPr>
        <p:blipFill>
          <a:blip r:embed="rId17"/>
          <a:stretch>
            <a:fillRect/>
          </a:stretch>
        </p:blipFill>
        <p:spPr>
          <a:xfrm>
            <a:off x="-2" y="394715"/>
            <a:ext cx="4038602" cy="588844"/>
          </a:xfrm>
          <a:prstGeom prst="rect">
            <a:avLst/>
          </a:prstGeom>
        </p:spPr>
      </p:pic>
      <p:sp>
        <p:nvSpPr>
          <p:cNvPr id="31" name="Subtitle 2"/>
          <p:cNvSpPr txBox="1">
            <a:spLocks/>
          </p:cNvSpPr>
          <p:nvPr/>
        </p:nvSpPr>
        <p:spPr>
          <a:xfrm>
            <a:off x="-2" y="475367"/>
            <a:ext cx="4038602" cy="668312"/>
          </a:xfrm>
          <a:prstGeom prst="rect">
            <a:avLst/>
          </a:prstGeom>
        </p:spPr>
        <p:txBody>
          <a:bodyPr vert="horz" lIns="91440" tIns="45720" rIns="91440" bIns="45720" rtlCol="0">
            <a:normAutofit fontScale="7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Grant Administration: How to create an account </a:t>
            </a:r>
          </a:p>
          <a:p>
            <a:pPr algn="l"/>
            <a:endParaRPr lang="en-US" sz="2400" b="1" spc="300" dirty="0">
              <a:solidFill>
                <a:schemeClr val="bg2"/>
              </a:solidFill>
              <a:latin typeface="Gill Sans MT"/>
              <a:cs typeface="Gill Sans MT"/>
            </a:endParaRPr>
          </a:p>
          <a:p>
            <a:pPr algn="l"/>
            <a:endParaRPr lang="en-US" sz="2400" b="1" spc="300" dirty="0">
              <a:solidFill>
                <a:schemeClr val="bg2"/>
              </a:solidFill>
              <a:latin typeface="Gill Sans MT"/>
              <a:cs typeface="Gill Sans MT"/>
            </a:endParaRPr>
          </a:p>
          <a:p>
            <a:pPr algn="l"/>
            <a:endParaRPr lang="en-US" sz="1400" spc="300" dirty="0">
              <a:solidFill>
                <a:schemeClr val="bg2"/>
              </a:solidFill>
              <a:latin typeface="Arial"/>
              <a:cs typeface="Arial"/>
            </a:endParaRPr>
          </a:p>
        </p:txBody>
      </p:sp>
      <p:pic>
        <p:nvPicPr>
          <p:cNvPr id="4" name="Picture 3">
            <a:extLst>
              <a:ext uri="{FF2B5EF4-FFF2-40B4-BE49-F238E27FC236}">
                <a16:creationId xmlns:a16="http://schemas.microsoft.com/office/drawing/2014/main" id="{13C53DE4-D219-408A-885A-04EB2530853B}"/>
              </a:ext>
            </a:extLst>
          </p:cNvPr>
          <p:cNvPicPr>
            <a:picLocks noChangeAspect="1"/>
          </p:cNvPicPr>
          <p:nvPr/>
        </p:nvPicPr>
        <p:blipFill>
          <a:blip r:embed="rId18"/>
          <a:stretch>
            <a:fillRect/>
          </a:stretch>
        </p:blipFill>
        <p:spPr>
          <a:xfrm>
            <a:off x="2893141" y="3429000"/>
            <a:ext cx="3533037" cy="2622831"/>
          </a:xfrm>
          <a:prstGeom prst="rect">
            <a:avLst/>
          </a:prstGeom>
        </p:spPr>
      </p:pic>
      <p:sp>
        <p:nvSpPr>
          <p:cNvPr id="5" name="Arrow: Right 4">
            <a:extLst>
              <a:ext uri="{FF2B5EF4-FFF2-40B4-BE49-F238E27FC236}">
                <a16:creationId xmlns:a16="http://schemas.microsoft.com/office/drawing/2014/main" id="{CB6B08AC-7D77-41AF-9784-E2F24A7517C4}"/>
              </a:ext>
            </a:extLst>
          </p:cNvPr>
          <p:cNvSpPr/>
          <p:nvPr/>
        </p:nvSpPr>
        <p:spPr>
          <a:xfrm>
            <a:off x="2649939" y="5232694"/>
            <a:ext cx="672298" cy="268164"/>
          </a:xfrm>
          <a:prstGeom prst="rightArrow">
            <a:avLst>
              <a:gd name="adj1" fmla="val 50000"/>
              <a:gd name="adj2" fmla="val 6406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89914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2" y="442173"/>
            <a:ext cx="4038602" cy="588844"/>
          </a:xfrm>
          <a:prstGeom prst="rect">
            <a:avLst/>
          </a:prstGeom>
        </p:spPr>
      </p:pic>
      <p:sp>
        <p:nvSpPr>
          <p:cNvPr id="31" name="Subtitle 2"/>
          <p:cNvSpPr txBox="1">
            <a:spLocks/>
          </p:cNvSpPr>
          <p:nvPr/>
        </p:nvSpPr>
        <p:spPr>
          <a:xfrm>
            <a:off x="-2" y="475367"/>
            <a:ext cx="4038602" cy="668312"/>
          </a:xfrm>
          <a:prstGeom prst="rect">
            <a:avLst/>
          </a:prstGeom>
        </p:spPr>
        <p:txBody>
          <a:bodyPr vert="horz" lIns="91440" tIns="45720" rIns="91440" bIns="45720" rtlCol="0">
            <a:normAutofit fontScale="7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Grant Administration: How to create an account </a:t>
            </a:r>
          </a:p>
          <a:p>
            <a:pPr algn="l"/>
            <a:endParaRPr lang="en-US" sz="2400" b="1" spc="300" dirty="0">
              <a:solidFill>
                <a:schemeClr val="bg2"/>
              </a:solidFill>
              <a:latin typeface="Gill Sans MT"/>
              <a:cs typeface="Gill Sans MT"/>
            </a:endParaRPr>
          </a:p>
          <a:p>
            <a:pPr algn="l"/>
            <a:endParaRPr lang="en-US" sz="1400" spc="300" dirty="0">
              <a:solidFill>
                <a:schemeClr val="bg2"/>
              </a:solidFill>
              <a:latin typeface="Arial"/>
              <a:cs typeface="Arial"/>
            </a:endParaRPr>
          </a:p>
        </p:txBody>
      </p:sp>
      <p:pic>
        <p:nvPicPr>
          <p:cNvPr id="4" name="Picture 3">
            <a:extLst>
              <a:ext uri="{FF2B5EF4-FFF2-40B4-BE49-F238E27FC236}">
                <a16:creationId xmlns:a16="http://schemas.microsoft.com/office/drawing/2014/main" id="{C4396A4B-AA2B-4AB7-869A-2F2016A1B78E}"/>
              </a:ext>
            </a:extLst>
          </p:cNvPr>
          <p:cNvPicPr>
            <a:picLocks noChangeAspect="1"/>
          </p:cNvPicPr>
          <p:nvPr/>
        </p:nvPicPr>
        <p:blipFill>
          <a:blip r:embed="rId17"/>
          <a:stretch>
            <a:fillRect/>
          </a:stretch>
        </p:blipFill>
        <p:spPr>
          <a:xfrm>
            <a:off x="2155963" y="2224656"/>
            <a:ext cx="5834349" cy="3874008"/>
          </a:xfrm>
          <a:prstGeom prst="rect">
            <a:avLst/>
          </a:prstGeom>
        </p:spPr>
      </p:pic>
      <p:sp>
        <p:nvSpPr>
          <p:cNvPr id="7" name="TextBox 6">
            <a:extLst>
              <a:ext uri="{FF2B5EF4-FFF2-40B4-BE49-F238E27FC236}">
                <a16:creationId xmlns:a16="http://schemas.microsoft.com/office/drawing/2014/main" id="{B582462E-79FD-45E5-A273-1FA51FBB82A4}"/>
              </a:ext>
            </a:extLst>
          </p:cNvPr>
          <p:cNvSpPr txBox="1"/>
          <p:nvPr/>
        </p:nvSpPr>
        <p:spPr>
          <a:xfrm>
            <a:off x="3129449" y="1647935"/>
            <a:ext cx="3887376" cy="369332"/>
          </a:xfrm>
          <a:prstGeom prst="rect">
            <a:avLst/>
          </a:prstGeom>
          <a:noFill/>
        </p:spPr>
        <p:txBody>
          <a:bodyPr wrap="square" rtlCol="0">
            <a:spAutoFit/>
          </a:bodyPr>
          <a:lstStyle/>
          <a:p>
            <a:r>
              <a:rPr lang="en-US" dirty="0"/>
              <a:t>Click on the “New Applicant” button</a:t>
            </a:r>
          </a:p>
        </p:txBody>
      </p:sp>
      <p:sp>
        <p:nvSpPr>
          <p:cNvPr id="24" name="Arrow: Right 23">
            <a:extLst>
              <a:ext uri="{FF2B5EF4-FFF2-40B4-BE49-F238E27FC236}">
                <a16:creationId xmlns:a16="http://schemas.microsoft.com/office/drawing/2014/main" id="{86B8454E-C46E-4AC3-BB93-155911F3590F}"/>
              </a:ext>
            </a:extLst>
          </p:cNvPr>
          <p:cNvSpPr/>
          <p:nvPr/>
        </p:nvSpPr>
        <p:spPr>
          <a:xfrm rot="1297434">
            <a:off x="3530954" y="5531309"/>
            <a:ext cx="672298" cy="268164"/>
          </a:xfrm>
          <a:prstGeom prst="rightArrow">
            <a:avLst>
              <a:gd name="adj1" fmla="val 50000"/>
              <a:gd name="adj2" fmla="val 6406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1501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2" y="446063"/>
            <a:ext cx="4038602" cy="588844"/>
          </a:xfrm>
          <a:prstGeom prst="rect">
            <a:avLst/>
          </a:prstGeom>
        </p:spPr>
      </p:pic>
      <p:sp>
        <p:nvSpPr>
          <p:cNvPr id="31" name="Subtitle 2"/>
          <p:cNvSpPr txBox="1">
            <a:spLocks/>
          </p:cNvSpPr>
          <p:nvPr/>
        </p:nvSpPr>
        <p:spPr>
          <a:xfrm>
            <a:off x="-2" y="475367"/>
            <a:ext cx="4038602" cy="668312"/>
          </a:xfrm>
          <a:prstGeom prst="rect">
            <a:avLst/>
          </a:prstGeom>
        </p:spPr>
        <p:txBody>
          <a:bodyPr vert="horz" lIns="91440" tIns="45720" rIns="91440" bIns="45720" rtlCol="0">
            <a:normAutofit fontScale="7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Grant Administration: How to create an account </a:t>
            </a:r>
          </a:p>
          <a:p>
            <a:pPr algn="l"/>
            <a:endParaRPr lang="en-US" sz="2400" b="1" spc="300" dirty="0">
              <a:solidFill>
                <a:schemeClr val="bg2"/>
              </a:solidFill>
              <a:latin typeface="Gill Sans MT"/>
              <a:cs typeface="Gill Sans MT"/>
            </a:endParaRPr>
          </a:p>
          <a:p>
            <a:pPr algn="l"/>
            <a:endParaRPr lang="en-US" sz="2400" b="1" spc="300" dirty="0">
              <a:solidFill>
                <a:schemeClr val="bg2"/>
              </a:solidFill>
              <a:latin typeface="Gill Sans MT"/>
              <a:cs typeface="Gill Sans MT"/>
            </a:endParaRPr>
          </a:p>
          <a:p>
            <a:pPr algn="l"/>
            <a:endParaRPr lang="en-US" sz="1400" spc="300" dirty="0">
              <a:solidFill>
                <a:schemeClr val="bg2"/>
              </a:solidFill>
              <a:latin typeface="Arial"/>
              <a:cs typeface="Arial"/>
            </a:endParaRPr>
          </a:p>
        </p:txBody>
      </p:sp>
      <p:pic>
        <p:nvPicPr>
          <p:cNvPr id="4" name="Picture 3">
            <a:extLst>
              <a:ext uri="{FF2B5EF4-FFF2-40B4-BE49-F238E27FC236}">
                <a16:creationId xmlns:a16="http://schemas.microsoft.com/office/drawing/2014/main" id="{E83DF598-2403-4C42-B6B1-FD18878EA6E6}"/>
              </a:ext>
            </a:extLst>
          </p:cNvPr>
          <p:cNvPicPr>
            <a:picLocks noChangeAspect="1"/>
          </p:cNvPicPr>
          <p:nvPr/>
        </p:nvPicPr>
        <p:blipFill>
          <a:blip r:embed="rId17"/>
          <a:stretch>
            <a:fillRect/>
          </a:stretch>
        </p:blipFill>
        <p:spPr>
          <a:xfrm>
            <a:off x="1809225" y="2001639"/>
            <a:ext cx="6262688" cy="4200668"/>
          </a:xfrm>
          <a:prstGeom prst="rect">
            <a:avLst/>
          </a:prstGeom>
        </p:spPr>
      </p:pic>
      <p:sp>
        <p:nvSpPr>
          <p:cNvPr id="24" name="TextBox 23">
            <a:extLst>
              <a:ext uri="{FF2B5EF4-FFF2-40B4-BE49-F238E27FC236}">
                <a16:creationId xmlns:a16="http://schemas.microsoft.com/office/drawing/2014/main" id="{8914E752-CC17-4970-80BB-F94B6F43C4A8}"/>
              </a:ext>
            </a:extLst>
          </p:cNvPr>
          <p:cNvSpPr txBox="1"/>
          <p:nvPr/>
        </p:nvSpPr>
        <p:spPr>
          <a:xfrm>
            <a:off x="2769221" y="1328761"/>
            <a:ext cx="4747522" cy="646331"/>
          </a:xfrm>
          <a:prstGeom prst="rect">
            <a:avLst/>
          </a:prstGeom>
          <a:noFill/>
        </p:spPr>
        <p:txBody>
          <a:bodyPr wrap="square" rtlCol="0">
            <a:spAutoFit/>
          </a:bodyPr>
          <a:lstStyle/>
          <a:p>
            <a:pPr algn="ctr"/>
            <a:r>
              <a:rPr lang="en-US" dirty="0"/>
              <a:t>Fill out the necessary fields and then click on the “Return to login” button.</a:t>
            </a:r>
          </a:p>
        </p:txBody>
      </p:sp>
      <p:sp>
        <p:nvSpPr>
          <p:cNvPr id="26" name="Arrow: Right 25">
            <a:extLst>
              <a:ext uri="{FF2B5EF4-FFF2-40B4-BE49-F238E27FC236}">
                <a16:creationId xmlns:a16="http://schemas.microsoft.com/office/drawing/2014/main" id="{7BEC5C94-BDB3-45A3-9138-A27F23A78B16}"/>
              </a:ext>
            </a:extLst>
          </p:cNvPr>
          <p:cNvSpPr/>
          <p:nvPr/>
        </p:nvSpPr>
        <p:spPr>
          <a:xfrm rot="1297434">
            <a:off x="1251285" y="5573390"/>
            <a:ext cx="672298" cy="268164"/>
          </a:xfrm>
          <a:prstGeom prst="rightArrow">
            <a:avLst>
              <a:gd name="adj1" fmla="val 50000"/>
              <a:gd name="adj2" fmla="val 6406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Up Arrow 25">
            <a:extLst>
              <a:ext uri="{FF2B5EF4-FFF2-40B4-BE49-F238E27FC236}">
                <a16:creationId xmlns:a16="http://schemas.microsoft.com/office/drawing/2014/main" id="{503DCC80-8963-451C-A5D0-E2798FFAFF3E}"/>
              </a:ext>
            </a:extLst>
          </p:cNvPr>
          <p:cNvSpPr/>
          <p:nvPr/>
        </p:nvSpPr>
        <p:spPr>
          <a:xfrm rot="5400000">
            <a:off x="1263157" y="3211271"/>
            <a:ext cx="168604" cy="57272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Up Arrow 25">
            <a:extLst>
              <a:ext uri="{FF2B5EF4-FFF2-40B4-BE49-F238E27FC236}">
                <a16:creationId xmlns:a16="http://schemas.microsoft.com/office/drawing/2014/main" id="{F5DECAAB-0FB7-40E5-B482-013012B40C82}"/>
              </a:ext>
            </a:extLst>
          </p:cNvPr>
          <p:cNvSpPr/>
          <p:nvPr/>
        </p:nvSpPr>
        <p:spPr>
          <a:xfrm rot="5400000">
            <a:off x="1274145" y="3708899"/>
            <a:ext cx="168604" cy="57272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Up Arrow 25">
            <a:extLst>
              <a:ext uri="{FF2B5EF4-FFF2-40B4-BE49-F238E27FC236}">
                <a16:creationId xmlns:a16="http://schemas.microsoft.com/office/drawing/2014/main" id="{C25466F3-4D87-4A6C-B503-D89BA8426451}"/>
              </a:ext>
            </a:extLst>
          </p:cNvPr>
          <p:cNvSpPr/>
          <p:nvPr/>
        </p:nvSpPr>
        <p:spPr>
          <a:xfrm rot="5400000">
            <a:off x="1274145" y="4341704"/>
            <a:ext cx="168604" cy="57272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Up Arrow 25">
            <a:extLst>
              <a:ext uri="{FF2B5EF4-FFF2-40B4-BE49-F238E27FC236}">
                <a16:creationId xmlns:a16="http://schemas.microsoft.com/office/drawing/2014/main" id="{E8C2B1F5-9598-49A4-BFF4-F0530A7FDD8C}"/>
              </a:ext>
            </a:extLst>
          </p:cNvPr>
          <p:cNvSpPr/>
          <p:nvPr/>
        </p:nvSpPr>
        <p:spPr>
          <a:xfrm rot="5400000">
            <a:off x="1274145" y="4859881"/>
            <a:ext cx="168604" cy="57272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5407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381000" y="1305030"/>
            <a:ext cx="8077199" cy="5043880"/>
          </a:xfrm>
        </p:spPr>
        <p:txBody>
          <a:bodyPr>
            <a:noAutofit/>
          </a:bodyPr>
          <a:lstStyle/>
          <a:p>
            <a:pPr lvl="1"/>
            <a:r>
              <a:rPr lang="en-US" sz="2200" i="1" dirty="0">
                <a:solidFill>
                  <a:schemeClr val="tx1"/>
                </a:solidFill>
              </a:rPr>
              <a:t>Congratulations on creating your new account!</a:t>
            </a:r>
          </a:p>
          <a:p>
            <a:pPr lvl="1"/>
            <a:endParaRPr lang="en-US" sz="2200" i="1" dirty="0">
              <a:solidFill>
                <a:schemeClr val="tx1"/>
              </a:solidFill>
            </a:endParaRPr>
          </a:p>
          <a:p>
            <a:pPr lvl="1"/>
            <a:r>
              <a:rPr lang="en-US" sz="2200" i="1" dirty="0">
                <a:solidFill>
                  <a:schemeClr val="tx1"/>
                </a:solidFill>
              </a:rPr>
              <a:t>You will then be brought to the My Applications homepage:</a:t>
            </a:r>
          </a:p>
          <a:p>
            <a:pPr lvl="1"/>
            <a:endParaRPr lang="en-US" i="1" dirty="0">
              <a:solidFill>
                <a:schemeClr val="tx1"/>
              </a:solidFill>
            </a:endParaRPr>
          </a:p>
        </p:txBody>
      </p:sp>
      <p:pic>
        <p:nvPicPr>
          <p:cNvPr id="2" name="Picture 1"/>
          <p:cNvPicPr>
            <a:picLocks noChangeAspect="1"/>
          </p:cNvPicPr>
          <p:nvPr/>
        </p:nvPicPr>
        <p:blipFill>
          <a:blip r:embed="rId16"/>
          <a:stretch>
            <a:fillRect/>
          </a:stretch>
        </p:blipFill>
        <p:spPr>
          <a:xfrm>
            <a:off x="-5994" y="470035"/>
            <a:ext cx="4038602" cy="588844"/>
          </a:xfrm>
          <a:prstGeom prst="rect">
            <a:avLst/>
          </a:prstGeom>
        </p:spPr>
      </p:pic>
      <p:sp>
        <p:nvSpPr>
          <p:cNvPr id="31" name="Subtitle 2"/>
          <p:cNvSpPr txBox="1">
            <a:spLocks/>
          </p:cNvSpPr>
          <p:nvPr/>
        </p:nvSpPr>
        <p:spPr>
          <a:xfrm>
            <a:off x="-15606" y="414555"/>
            <a:ext cx="4038602" cy="825251"/>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100" b="1" spc="300" dirty="0">
                <a:solidFill>
                  <a:schemeClr val="bg2"/>
                </a:solidFill>
                <a:latin typeface="Gill Sans MT"/>
                <a:cs typeface="Gill Sans MT"/>
              </a:rPr>
              <a:t>Grant Administration: How to create an account </a:t>
            </a:r>
          </a:p>
          <a:p>
            <a:pPr algn="l"/>
            <a:endParaRPr lang="en-US" sz="1400" spc="300" dirty="0">
              <a:solidFill>
                <a:schemeClr val="bg2"/>
              </a:solidFill>
              <a:latin typeface="Arial"/>
              <a:cs typeface="Arial"/>
            </a:endParaRPr>
          </a:p>
        </p:txBody>
      </p:sp>
      <p:pic>
        <p:nvPicPr>
          <p:cNvPr id="3" name="Picture 2"/>
          <p:cNvPicPr>
            <a:picLocks noChangeAspect="1"/>
          </p:cNvPicPr>
          <p:nvPr/>
        </p:nvPicPr>
        <p:blipFill>
          <a:blip r:embed="rId17"/>
          <a:stretch>
            <a:fillRect/>
          </a:stretch>
        </p:blipFill>
        <p:spPr>
          <a:xfrm>
            <a:off x="878681" y="2703710"/>
            <a:ext cx="7386638" cy="3281001"/>
          </a:xfrm>
          <a:prstGeom prst="rect">
            <a:avLst/>
          </a:prstGeom>
        </p:spPr>
      </p:pic>
    </p:spTree>
    <p:extLst>
      <p:ext uri="{BB962C8B-B14F-4D97-AF65-F5344CB8AC3E}">
        <p14:creationId xmlns:p14="http://schemas.microsoft.com/office/powerpoint/2010/main" val="35299247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381000" y="1305030"/>
            <a:ext cx="8077199" cy="5043880"/>
          </a:xfrm>
        </p:spPr>
        <p:txBody>
          <a:bodyPr>
            <a:noAutofit/>
          </a:bodyPr>
          <a:lstStyle/>
          <a:p>
            <a:pPr lvl="1"/>
            <a:endParaRPr lang="en-US" i="1" dirty="0">
              <a:solidFill>
                <a:schemeClr val="tx1"/>
              </a:solidFill>
            </a:endParaRPr>
          </a:p>
        </p:txBody>
      </p:sp>
      <p:pic>
        <p:nvPicPr>
          <p:cNvPr id="2" name="Picture 1"/>
          <p:cNvPicPr>
            <a:picLocks noChangeAspect="1"/>
          </p:cNvPicPr>
          <p:nvPr/>
        </p:nvPicPr>
        <p:blipFill>
          <a:blip r:embed="rId16"/>
          <a:stretch>
            <a:fillRect/>
          </a:stretch>
        </p:blipFill>
        <p:spPr>
          <a:xfrm>
            <a:off x="-2" y="394715"/>
            <a:ext cx="4038602" cy="588844"/>
          </a:xfrm>
          <a:prstGeom prst="rect">
            <a:avLst/>
          </a:prstGeom>
        </p:spPr>
      </p:pic>
      <p:sp>
        <p:nvSpPr>
          <p:cNvPr id="31" name="Subtitle 2"/>
          <p:cNvSpPr txBox="1">
            <a:spLocks/>
          </p:cNvSpPr>
          <p:nvPr/>
        </p:nvSpPr>
        <p:spPr>
          <a:xfrm>
            <a:off x="8616" y="424069"/>
            <a:ext cx="4038602" cy="638583"/>
          </a:xfrm>
          <a:prstGeom prst="rect">
            <a:avLst/>
          </a:prstGeom>
        </p:spPr>
        <p:txBody>
          <a:bodyPr vert="horz" lIns="91440" tIns="45720" rIns="91440" bIns="45720" rtlCol="0">
            <a:normAutofit fontScale="6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000" b="1" spc="300" dirty="0">
                <a:solidFill>
                  <a:schemeClr val="bg2"/>
                </a:solidFill>
                <a:latin typeface="Gill Sans MT"/>
                <a:cs typeface="Gill Sans MT"/>
              </a:rPr>
              <a:t>Grant Administration:    How to create an account </a:t>
            </a:r>
          </a:p>
          <a:p>
            <a:pPr algn="l"/>
            <a:endParaRPr lang="en-US" sz="1400" spc="300" dirty="0">
              <a:solidFill>
                <a:schemeClr val="bg2"/>
              </a:solidFill>
              <a:latin typeface="Arial"/>
              <a:cs typeface="Arial"/>
            </a:endParaRPr>
          </a:p>
        </p:txBody>
      </p:sp>
      <p:pic>
        <p:nvPicPr>
          <p:cNvPr id="3" name="Picture 2"/>
          <p:cNvPicPr>
            <a:picLocks noChangeAspect="1"/>
          </p:cNvPicPr>
          <p:nvPr/>
        </p:nvPicPr>
        <p:blipFill>
          <a:blip r:embed="rId17"/>
          <a:stretch>
            <a:fillRect/>
          </a:stretch>
        </p:blipFill>
        <p:spPr>
          <a:xfrm>
            <a:off x="112485" y="1278483"/>
            <a:ext cx="7386638" cy="3281001"/>
          </a:xfrm>
          <a:prstGeom prst="rect">
            <a:avLst/>
          </a:prstGeom>
        </p:spPr>
      </p:pic>
      <p:pic>
        <p:nvPicPr>
          <p:cNvPr id="4" name="Picture 3"/>
          <p:cNvPicPr>
            <a:picLocks noChangeAspect="1"/>
          </p:cNvPicPr>
          <p:nvPr/>
        </p:nvPicPr>
        <p:blipFill>
          <a:blip r:embed="rId18"/>
          <a:stretch>
            <a:fillRect/>
          </a:stretch>
        </p:blipFill>
        <p:spPr>
          <a:xfrm rot="10800000">
            <a:off x="7516743" y="2353930"/>
            <a:ext cx="603556" cy="231668"/>
          </a:xfrm>
          <a:prstGeom prst="rect">
            <a:avLst/>
          </a:prstGeom>
        </p:spPr>
      </p:pic>
      <p:pic>
        <p:nvPicPr>
          <p:cNvPr id="5" name="Picture 4"/>
          <p:cNvPicPr>
            <a:picLocks noChangeAspect="1"/>
          </p:cNvPicPr>
          <p:nvPr/>
        </p:nvPicPr>
        <p:blipFill>
          <a:blip r:embed="rId19"/>
          <a:stretch>
            <a:fillRect/>
          </a:stretch>
        </p:blipFill>
        <p:spPr>
          <a:xfrm>
            <a:off x="7602381" y="2581244"/>
            <a:ext cx="1391453" cy="1430274"/>
          </a:xfrm>
          <a:prstGeom prst="rect">
            <a:avLst/>
          </a:prstGeom>
        </p:spPr>
      </p:pic>
      <p:sp>
        <p:nvSpPr>
          <p:cNvPr id="7" name="TextBox 6"/>
          <p:cNvSpPr txBox="1"/>
          <p:nvPr/>
        </p:nvSpPr>
        <p:spPr>
          <a:xfrm>
            <a:off x="7655679" y="2626314"/>
            <a:ext cx="1460451" cy="1323439"/>
          </a:xfrm>
          <a:prstGeom prst="rect">
            <a:avLst/>
          </a:prstGeom>
          <a:noFill/>
        </p:spPr>
        <p:txBody>
          <a:bodyPr wrap="square" rtlCol="0">
            <a:spAutoFit/>
          </a:bodyPr>
          <a:lstStyle/>
          <a:p>
            <a:r>
              <a:rPr lang="en-US" sz="1600" dirty="0">
                <a:solidFill>
                  <a:schemeClr val="tx2"/>
                </a:solidFill>
              </a:rPr>
              <a:t>Please select “Exit” to log out of the online grants system</a:t>
            </a:r>
          </a:p>
        </p:txBody>
      </p:sp>
    </p:spTree>
    <p:extLst>
      <p:ext uri="{BB962C8B-B14F-4D97-AF65-F5344CB8AC3E}">
        <p14:creationId xmlns:p14="http://schemas.microsoft.com/office/powerpoint/2010/main" val="230490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381000" y="1305030"/>
            <a:ext cx="8077199" cy="5043880"/>
          </a:xfrm>
        </p:spPr>
        <p:txBody>
          <a:bodyPr>
            <a:noAutofit/>
          </a:bodyPr>
          <a:lstStyle/>
          <a:p>
            <a:pPr lvl="1"/>
            <a:r>
              <a:rPr lang="en-US" i="1" dirty="0">
                <a:solidFill>
                  <a:schemeClr val="tx1"/>
                </a:solidFill>
              </a:rPr>
              <a:t>How to register for MYM8</a:t>
            </a:r>
          </a:p>
          <a:p>
            <a:pPr lvl="1"/>
            <a:endParaRPr lang="en-US" i="1" dirty="0">
              <a:solidFill>
                <a:schemeClr val="tx1"/>
              </a:solidFill>
            </a:endParaRPr>
          </a:p>
        </p:txBody>
      </p:sp>
      <p:pic>
        <p:nvPicPr>
          <p:cNvPr id="2" name="Picture 1"/>
          <p:cNvPicPr>
            <a:picLocks noChangeAspect="1"/>
          </p:cNvPicPr>
          <p:nvPr/>
        </p:nvPicPr>
        <p:blipFill>
          <a:blip r:embed="rId16"/>
          <a:stretch>
            <a:fillRect/>
          </a:stretch>
        </p:blipFill>
        <p:spPr>
          <a:xfrm>
            <a:off x="-2" y="394715"/>
            <a:ext cx="4038602" cy="588844"/>
          </a:xfrm>
          <a:prstGeom prst="rect">
            <a:avLst/>
          </a:prstGeom>
        </p:spPr>
      </p:pic>
      <p:sp>
        <p:nvSpPr>
          <p:cNvPr id="31" name="Subtitle 2"/>
          <p:cNvSpPr txBox="1">
            <a:spLocks/>
          </p:cNvSpPr>
          <p:nvPr/>
        </p:nvSpPr>
        <p:spPr>
          <a:xfrm>
            <a:off x="-2" y="475367"/>
            <a:ext cx="4038602" cy="508192"/>
          </a:xfrm>
          <a:prstGeom prst="rect">
            <a:avLst/>
          </a:prstGeom>
        </p:spPr>
        <p:txBody>
          <a:bodyPr vert="horz" lIns="91440" tIns="45720" rIns="91440" bIns="45720"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Grant Administration:   How to register for MYM8 </a:t>
            </a:r>
          </a:p>
          <a:p>
            <a:pPr algn="l"/>
            <a:endParaRPr lang="en-US" sz="1400" spc="300" dirty="0">
              <a:solidFill>
                <a:schemeClr val="bg2"/>
              </a:solidFill>
              <a:latin typeface="Arial"/>
              <a:cs typeface="Arial"/>
            </a:endParaRPr>
          </a:p>
        </p:txBody>
      </p:sp>
      <p:pic>
        <p:nvPicPr>
          <p:cNvPr id="26" name="Picture 25">
            <a:extLst>
              <a:ext uri="{FF2B5EF4-FFF2-40B4-BE49-F238E27FC236}">
                <a16:creationId xmlns:a16="http://schemas.microsoft.com/office/drawing/2014/main" id="{9146C57D-8EC6-4561-A410-3F2E1BEA83EB}"/>
              </a:ext>
            </a:extLst>
          </p:cNvPr>
          <p:cNvPicPr>
            <a:picLocks noChangeAspect="1"/>
          </p:cNvPicPr>
          <p:nvPr/>
        </p:nvPicPr>
        <p:blipFill>
          <a:blip r:embed="rId17"/>
          <a:stretch>
            <a:fillRect/>
          </a:stretch>
        </p:blipFill>
        <p:spPr>
          <a:xfrm>
            <a:off x="716751" y="1951061"/>
            <a:ext cx="7786696" cy="4043887"/>
          </a:xfrm>
          <a:prstGeom prst="rect">
            <a:avLst/>
          </a:prstGeom>
        </p:spPr>
      </p:pic>
      <p:sp>
        <p:nvSpPr>
          <p:cNvPr id="35" name="Subtitle 25"/>
          <p:cNvSpPr txBox="1">
            <a:spLocks/>
          </p:cNvSpPr>
          <p:nvPr/>
        </p:nvSpPr>
        <p:spPr>
          <a:xfrm>
            <a:off x="84465" y="3324386"/>
            <a:ext cx="1894493" cy="10051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600" dirty="0">
                <a:solidFill>
                  <a:schemeClr val="tx1"/>
                </a:solidFill>
              </a:rPr>
              <a:t>Start at the JCamp 180 web page: jcamp180.org</a:t>
            </a:r>
          </a:p>
        </p:txBody>
      </p:sp>
      <p:sp>
        <p:nvSpPr>
          <p:cNvPr id="37" name="Up Arrow 36"/>
          <p:cNvSpPr/>
          <p:nvPr/>
        </p:nvSpPr>
        <p:spPr>
          <a:xfrm rot="15181891">
            <a:off x="5524543" y="3970870"/>
            <a:ext cx="261558" cy="765885"/>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Up Arrow 35"/>
          <p:cNvSpPr/>
          <p:nvPr/>
        </p:nvSpPr>
        <p:spPr>
          <a:xfrm rot="17453164">
            <a:off x="5396136" y="2898710"/>
            <a:ext cx="261558" cy="765885"/>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ubtitle 25"/>
          <p:cNvSpPr txBox="1">
            <a:spLocks/>
          </p:cNvSpPr>
          <p:nvPr/>
        </p:nvSpPr>
        <p:spPr>
          <a:xfrm>
            <a:off x="6227854" y="3281652"/>
            <a:ext cx="2131101" cy="118731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600" dirty="0">
                <a:solidFill>
                  <a:schemeClr val="tx2"/>
                </a:solidFill>
              </a:rPr>
              <a:t>Select “Matching Grants” and then Meet Your Match on the drop-down list</a:t>
            </a:r>
          </a:p>
        </p:txBody>
      </p:sp>
    </p:spTree>
    <p:extLst>
      <p:ext uri="{BB962C8B-B14F-4D97-AF65-F5344CB8AC3E}">
        <p14:creationId xmlns:p14="http://schemas.microsoft.com/office/powerpoint/2010/main" val="6494777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2" y="394715"/>
            <a:ext cx="4038602" cy="588844"/>
          </a:xfrm>
          <a:prstGeom prst="rect">
            <a:avLst/>
          </a:prstGeom>
        </p:spPr>
      </p:pic>
      <p:sp>
        <p:nvSpPr>
          <p:cNvPr id="31" name="Subtitle 2"/>
          <p:cNvSpPr txBox="1">
            <a:spLocks/>
          </p:cNvSpPr>
          <p:nvPr/>
        </p:nvSpPr>
        <p:spPr>
          <a:xfrm>
            <a:off x="-2" y="475367"/>
            <a:ext cx="4038602" cy="508192"/>
          </a:xfrm>
          <a:prstGeom prst="rect">
            <a:avLst/>
          </a:prstGeom>
        </p:spPr>
        <p:txBody>
          <a:bodyPr vert="horz" lIns="91440" tIns="45720" rIns="91440" bIns="45720"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Grant Administration: </a:t>
            </a:r>
            <a:br>
              <a:rPr lang="en-US" sz="2400" b="1" spc="300" dirty="0">
                <a:solidFill>
                  <a:schemeClr val="bg2"/>
                </a:solidFill>
                <a:latin typeface="Gill Sans MT"/>
                <a:cs typeface="Gill Sans MT"/>
              </a:rPr>
            </a:br>
            <a:r>
              <a:rPr lang="en-US" sz="2400" b="1" spc="300" dirty="0">
                <a:solidFill>
                  <a:schemeClr val="bg2"/>
                </a:solidFill>
                <a:latin typeface="Gill Sans MT"/>
                <a:cs typeface="Gill Sans MT"/>
              </a:rPr>
              <a:t>How to register for MYM8 </a:t>
            </a:r>
          </a:p>
          <a:p>
            <a:pPr algn="l"/>
            <a:endParaRPr lang="en-US" sz="2400" b="1" spc="300" dirty="0">
              <a:solidFill>
                <a:schemeClr val="bg2"/>
              </a:solidFill>
              <a:latin typeface="Gill Sans MT"/>
              <a:cs typeface="Gill Sans MT"/>
            </a:endParaRPr>
          </a:p>
          <a:p>
            <a:pPr algn="l"/>
            <a:endParaRPr lang="en-US" sz="1400" spc="300" dirty="0">
              <a:solidFill>
                <a:schemeClr val="bg2"/>
              </a:solidFill>
              <a:latin typeface="Arial"/>
              <a:cs typeface="Arial"/>
            </a:endParaRPr>
          </a:p>
        </p:txBody>
      </p:sp>
      <p:pic>
        <p:nvPicPr>
          <p:cNvPr id="4" name="Picture 3">
            <a:extLst>
              <a:ext uri="{FF2B5EF4-FFF2-40B4-BE49-F238E27FC236}">
                <a16:creationId xmlns:a16="http://schemas.microsoft.com/office/drawing/2014/main" id="{24FA7FCE-8ECB-4204-BD59-DCCC6584F66D}"/>
              </a:ext>
            </a:extLst>
          </p:cNvPr>
          <p:cNvPicPr>
            <a:picLocks noChangeAspect="1"/>
          </p:cNvPicPr>
          <p:nvPr/>
        </p:nvPicPr>
        <p:blipFill>
          <a:blip r:embed="rId17"/>
          <a:stretch>
            <a:fillRect/>
          </a:stretch>
        </p:blipFill>
        <p:spPr>
          <a:xfrm>
            <a:off x="385516" y="4039440"/>
            <a:ext cx="6210300" cy="1990725"/>
          </a:xfrm>
          <a:prstGeom prst="rect">
            <a:avLst/>
          </a:prstGeom>
        </p:spPr>
      </p:pic>
      <p:sp>
        <p:nvSpPr>
          <p:cNvPr id="36" name="Up Arrow 35"/>
          <p:cNvSpPr/>
          <p:nvPr/>
        </p:nvSpPr>
        <p:spPr>
          <a:xfrm rot="16200000">
            <a:off x="5940764" y="4914432"/>
            <a:ext cx="261558" cy="765885"/>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ubtitle 25"/>
          <p:cNvSpPr txBox="1">
            <a:spLocks/>
          </p:cNvSpPr>
          <p:nvPr/>
        </p:nvSpPr>
        <p:spPr>
          <a:xfrm>
            <a:off x="6557687" y="4748973"/>
            <a:ext cx="1980939" cy="109680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600" dirty="0">
                <a:solidFill>
                  <a:schemeClr val="tx2"/>
                </a:solidFill>
              </a:rPr>
              <a:t>Select the Meet Your Match 8 Link</a:t>
            </a:r>
          </a:p>
        </p:txBody>
      </p:sp>
      <p:sp>
        <p:nvSpPr>
          <p:cNvPr id="5" name="TextBox 4">
            <a:extLst>
              <a:ext uri="{FF2B5EF4-FFF2-40B4-BE49-F238E27FC236}">
                <a16:creationId xmlns:a16="http://schemas.microsoft.com/office/drawing/2014/main" id="{437A98C0-12F1-4621-81F2-3D63E25E6BDE}"/>
              </a:ext>
            </a:extLst>
          </p:cNvPr>
          <p:cNvSpPr txBox="1"/>
          <p:nvPr/>
        </p:nvSpPr>
        <p:spPr>
          <a:xfrm>
            <a:off x="1253018" y="1600200"/>
            <a:ext cx="6000750" cy="2031325"/>
          </a:xfrm>
          <a:prstGeom prst="rect">
            <a:avLst/>
          </a:prstGeom>
          <a:noFill/>
        </p:spPr>
        <p:txBody>
          <a:bodyPr wrap="square" rtlCol="0">
            <a:spAutoFit/>
          </a:bodyPr>
          <a:lstStyle/>
          <a:p>
            <a:r>
              <a:rPr lang="en-US" dirty="0"/>
              <a:t>On the Meet Your Match page</a:t>
            </a:r>
            <a:br>
              <a:rPr lang="en-US" dirty="0"/>
            </a:br>
            <a:endParaRPr lang="en-US" dirty="0"/>
          </a:p>
          <a:p>
            <a:r>
              <a:rPr lang="en-US" dirty="0"/>
              <a:t>Scroll down and then click on the Meet Your Match 8 Icon</a:t>
            </a:r>
          </a:p>
          <a:p>
            <a:endParaRPr lang="en-US" dirty="0"/>
          </a:p>
          <a:p>
            <a:r>
              <a:rPr lang="en-US" dirty="0"/>
              <a:t>On the Meet Your Match 8 page, scroll down to the section on Guidelines and Downloads and click on the line</a:t>
            </a:r>
          </a:p>
          <a:p>
            <a:r>
              <a:rPr lang="en-US" dirty="0"/>
              <a:t>“Click Here to register for Meet Your Match 8”</a:t>
            </a:r>
          </a:p>
        </p:txBody>
      </p:sp>
    </p:spTree>
    <p:extLst>
      <p:ext uri="{BB962C8B-B14F-4D97-AF65-F5344CB8AC3E}">
        <p14:creationId xmlns:p14="http://schemas.microsoft.com/office/powerpoint/2010/main" val="14428964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3" name="Picture 2"/>
          <p:cNvPicPr>
            <a:picLocks noChangeAspect="1"/>
          </p:cNvPicPr>
          <p:nvPr/>
        </p:nvPicPr>
        <p:blipFill>
          <a:blip r:embed="rId16"/>
          <a:stretch>
            <a:fillRect/>
          </a:stretch>
        </p:blipFill>
        <p:spPr>
          <a:xfrm>
            <a:off x="113805" y="1252483"/>
            <a:ext cx="4747534" cy="4451947"/>
          </a:xfrm>
          <a:prstGeom prst="rect">
            <a:avLst/>
          </a:prstGeom>
        </p:spPr>
      </p:pic>
      <p:pic>
        <p:nvPicPr>
          <p:cNvPr id="4" name="Picture 3"/>
          <p:cNvPicPr>
            <a:picLocks noChangeAspect="1"/>
          </p:cNvPicPr>
          <p:nvPr/>
        </p:nvPicPr>
        <p:blipFill>
          <a:blip r:embed="rId17"/>
          <a:stretch>
            <a:fillRect/>
          </a:stretch>
        </p:blipFill>
        <p:spPr>
          <a:xfrm>
            <a:off x="3901428" y="4055630"/>
            <a:ext cx="274344" cy="731583"/>
          </a:xfrm>
          <a:prstGeom prst="rect">
            <a:avLst/>
          </a:prstGeom>
        </p:spPr>
      </p:pic>
      <p:pic>
        <p:nvPicPr>
          <p:cNvPr id="2" name="Picture 1"/>
          <p:cNvPicPr>
            <a:picLocks noChangeAspect="1"/>
          </p:cNvPicPr>
          <p:nvPr/>
        </p:nvPicPr>
        <p:blipFill>
          <a:blip r:embed="rId18"/>
          <a:stretch>
            <a:fillRect/>
          </a:stretch>
        </p:blipFill>
        <p:spPr>
          <a:xfrm>
            <a:off x="-2" y="394715"/>
            <a:ext cx="4038602" cy="588844"/>
          </a:xfrm>
          <a:prstGeom prst="rect">
            <a:avLst/>
          </a:prstGeom>
        </p:spPr>
      </p:pic>
      <p:sp>
        <p:nvSpPr>
          <p:cNvPr id="31" name="Subtitle 2"/>
          <p:cNvSpPr txBox="1">
            <a:spLocks/>
          </p:cNvSpPr>
          <p:nvPr/>
        </p:nvSpPr>
        <p:spPr>
          <a:xfrm>
            <a:off x="-2" y="475367"/>
            <a:ext cx="4038602" cy="508192"/>
          </a:xfrm>
          <a:prstGeom prst="rect">
            <a:avLst/>
          </a:prstGeom>
        </p:spPr>
        <p:txBody>
          <a:bodyPr vert="horz" lIns="91440" tIns="45720" rIns="91440" bIns="45720"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Grant Administration:   How to register for MYM8 </a:t>
            </a:r>
          </a:p>
          <a:p>
            <a:pPr algn="l"/>
            <a:endParaRPr lang="en-US" sz="1400" spc="300" dirty="0">
              <a:solidFill>
                <a:schemeClr val="bg2"/>
              </a:solidFill>
              <a:latin typeface="Arial"/>
              <a:cs typeface="Arial"/>
            </a:endParaRPr>
          </a:p>
        </p:txBody>
      </p:sp>
      <p:sp>
        <p:nvSpPr>
          <p:cNvPr id="36" name="Up Arrow 35"/>
          <p:cNvSpPr/>
          <p:nvPr/>
        </p:nvSpPr>
        <p:spPr>
          <a:xfrm rot="10800000">
            <a:off x="2145644" y="4038599"/>
            <a:ext cx="216555" cy="699917"/>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ubtitle 25"/>
          <p:cNvSpPr txBox="1">
            <a:spLocks/>
          </p:cNvSpPr>
          <p:nvPr/>
        </p:nvSpPr>
        <p:spPr>
          <a:xfrm>
            <a:off x="489385" y="5325314"/>
            <a:ext cx="1980939" cy="109680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600" dirty="0">
                <a:solidFill>
                  <a:schemeClr val="tx2"/>
                </a:solidFill>
              </a:rPr>
              <a:t>Please log in using your account information</a:t>
            </a:r>
          </a:p>
        </p:txBody>
      </p:sp>
      <p:pic>
        <p:nvPicPr>
          <p:cNvPr id="5" name="Picture 4"/>
          <p:cNvPicPr>
            <a:picLocks noChangeAspect="1"/>
          </p:cNvPicPr>
          <p:nvPr/>
        </p:nvPicPr>
        <p:blipFill>
          <a:blip r:embed="rId19"/>
          <a:stretch>
            <a:fillRect/>
          </a:stretch>
        </p:blipFill>
        <p:spPr>
          <a:xfrm>
            <a:off x="4899365" y="1278483"/>
            <a:ext cx="4146075" cy="4425948"/>
          </a:xfrm>
          <a:prstGeom prst="rect">
            <a:avLst/>
          </a:prstGeom>
        </p:spPr>
      </p:pic>
      <p:sp>
        <p:nvSpPr>
          <p:cNvPr id="28" name="Subtitle 25"/>
          <p:cNvSpPr txBox="1">
            <a:spLocks/>
          </p:cNvSpPr>
          <p:nvPr/>
        </p:nvSpPr>
        <p:spPr>
          <a:xfrm>
            <a:off x="6789065" y="4613940"/>
            <a:ext cx="2233305" cy="148808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600" dirty="0">
                <a:solidFill>
                  <a:schemeClr val="tx2"/>
                </a:solidFill>
              </a:rPr>
              <a:t>You will then be brought to the MYM8 registration page to be completed and submitted</a:t>
            </a:r>
          </a:p>
        </p:txBody>
      </p:sp>
    </p:spTree>
    <p:extLst>
      <p:ext uri="{BB962C8B-B14F-4D97-AF65-F5344CB8AC3E}">
        <p14:creationId xmlns:p14="http://schemas.microsoft.com/office/powerpoint/2010/main" val="2771075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838199" y="1178479"/>
            <a:ext cx="7298435" cy="5170431"/>
          </a:xfrm>
        </p:spPr>
        <p:txBody>
          <a:bodyPr>
            <a:noAutofit/>
          </a:bodyPr>
          <a:lstStyle/>
          <a:p>
            <a:pPr marL="342900" indent="-342900" algn="l">
              <a:lnSpc>
                <a:spcPct val="130000"/>
              </a:lnSpc>
              <a:buFont typeface="Arial" pitchFamily="34" charset="0"/>
              <a:buChar char="•"/>
            </a:pPr>
            <a:r>
              <a:rPr lang="en-US" b="1" dirty="0">
                <a:solidFill>
                  <a:srgbClr val="090809"/>
                </a:solidFill>
                <a:latin typeface="Helvetica 65 Medium"/>
                <a:cs typeface="Aharoni" pitchFamily="2" charset="-79"/>
              </a:rPr>
              <a:t>Introduce the JCamp180 </a:t>
            </a:r>
            <a:br>
              <a:rPr lang="en-US" b="1" dirty="0">
                <a:solidFill>
                  <a:srgbClr val="090809"/>
                </a:solidFill>
                <a:latin typeface="Helvetica 65 Medium"/>
                <a:cs typeface="Aharoni" pitchFamily="2" charset="-79"/>
              </a:rPr>
            </a:br>
            <a:r>
              <a:rPr lang="en-US" b="1" dirty="0">
                <a:solidFill>
                  <a:srgbClr val="090809"/>
                </a:solidFill>
                <a:latin typeface="Helvetica 65 Medium"/>
                <a:cs typeface="Aharoni" pitchFamily="2" charset="-79"/>
              </a:rPr>
              <a:t>Meet Your Match 8 grant</a:t>
            </a:r>
          </a:p>
          <a:p>
            <a:pPr marL="342900" indent="-342900" algn="l">
              <a:lnSpc>
                <a:spcPct val="130000"/>
              </a:lnSpc>
              <a:buFont typeface="Arial" pitchFamily="34" charset="0"/>
              <a:buChar char="•"/>
            </a:pPr>
            <a:r>
              <a:rPr lang="en-US" b="1" dirty="0">
                <a:solidFill>
                  <a:srgbClr val="090809"/>
                </a:solidFill>
                <a:latin typeface="Helvetica 65 Medium"/>
                <a:cs typeface="Aharoni" pitchFamily="2" charset="-79"/>
              </a:rPr>
              <a:t>Step by step overview</a:t>
            </a:r>
          </a:p>
          <a:p>
            <a:pPr marL="342900" indent="-342900" algn="l">
              <a:lnSpc>
                <a:spcPct val="130000"/>
              </a:lnSpc>
              <a:buFont typeface="Arial" pitchFamily="34" charset="0"/>
              <a:buChar char="•"/>
            </a:pPr>
            <a:r>
              <a:rPr lang="en-US" b="1" dirty="0">
                <a:solidFill>
                  <a:srgbClr val="090809"/>
                </a:solidFill>
                <a:latin typeface="Helvetica 65 Medium"/>
                <a:cs typeface="Aharoni" pitchFamily="2" charset="-79"/>
              </a:rPr>
              <a:t>Online grants administration</a:t>
            </a:r>
          </a:p>
          <a:p>
            <a:pPr marL="342900" indent="-342900" algn="l">
              <a:lnSpc>
                <a:spcPct val="130000"/>
              </a:lnSpc>
              <a:buFont typeface="Arial" pitchFamily="34" charset="0"/>
              <a:buChar char="•"/>
            </a:pPr>
            <a:r>
              <a:rPr lang="en-US" b="1" dirty="0">
                <a:solidFill>
                  <a:srgbClr val="090809"/>
                </a:solidFill>
                <a:latin typeface="Helvetica 65 Medium"/>
                <a:cs typeface="Aharoni" pitchFamily="2" charset="-79"/>
              </a:rPr>
              <a:t>Questions and discussion</a:t>
            </a:r>
          </a:p>
        </p:txBody>
      </p:sp>
      <p:pic>
        <p:nvPicPr>
          <p:cNvPr id="2" name="Picture 1"/>
          <p:cNvPicPr>
            <a:picLocks noChangeAspect="1"/>
          </p:cNvPicPr>
          <p:nvPr/>
        </p:nvPicPr>
        <p:blipFill>
          <a:blip r:embed="rId16"/>
          <a:stretch>
            <a:fillRect/>
          </a:stretch>
        </p:blipFill>
        <p:spPr>
          <a:xfrm>
            <a:off x="4407" y="394716"/>
            <a:ext cx="1822747" cy="588844"/>
          </a:xfrm>
          <a:prstGeom prst="rect">
            <a:avLst/>
          </a:prstGeom>
        </p:spPr>
      </p:pic>
      <p:sp>
        <p:nvSpPr>
          <p:cNvPr id="31" name="Subtitle 2"/>
          <p:cNvSpPr txBox="1">
            <a:spLocks/>
          </p:cNvSpPr>
          <p:nvPr/>
        </p:nvSpPr>
        <p:spPr>
          <a:xfrm>
            <a:off x="116503" y="434478"/>
            <a:ext cx="1864697"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Agenda:</a:t>
            </a:r>
          </a:p>
          <a:p>
            <a:pPr algn="l"/>
            <a:endParaRPr lang="en-US" sz="1400" spc="300" dirty="0">
              <a:solidFill>
                <a:schemeClr val="bg2"/>
              </a:solidFill>
              <a:latin typeface="Arial"/>
              <a:cs typeface="Arial"/>
            </a:endParaRPr>
          </a:p>
        </p:txBody>
      </p:sp>
    </p:spTree>
    <p:extLst>
      <p:ext uri="{BB962C8B-B14F-4D97-AF65-F5344CB8AC3E}">
        <p14:creationId xmlns:p14="http://schemas.microsoft.com/office/powerpoint/2010/main" val="4149738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381000" y="1178479"/>
            <a:ext cx="8077199" cy="5170431"/>
          </a:xfrm>
        </p:spPr>
        <p:txBody>
          <a:bodyPr>
            <a:noAutofit/>
          </a:bodyPr>
          <a:lstStyle/>
          <a:p>
            <a:pPr lvl="1"/>
            <a:r>
              <a:rPr lang="en-US" sz="2200" i="1" dirty="0">
                <a:solidFill>
                  <a:schemeClr val="tx1"/>
                </a:solidFill>
              </a:rPr>
              <a:t>To submit pledges and payment support, please login to the Online Grant System:</a:t>
            </a:r>
          </a:p>
          <a:p>
            <a:pPr lvl="1"/>
            <a:endParaRPr lang="en-US" i="1" dirty="0">
              <a:solidFill>
                <a:schemeClr val="tx1"/>
              </a:solidFill>
            </a:endParaRPr>
          </a:p>
        </p:txBody>
      </p:sp>
      <p:pic>
        <p:nvPicPr>
          <p:cNvPr id="2" name="Picture 1"/>
          <p:cNvPicPr>
            <a:picLocks noChangeAspect="1"/>
          </p:cNvPicPr>
          <p:nvPr/>
        </p:nvPicPr>
        <p:blipFill>
          <a:blip r:embed="rId16"/>
          <a:stretch>
            <a:fillRect/>
          </a:stretch>
        </p:blipFill>
        <p:spPr>
          <a:xfrm>
            <a:off x="-2" y="394715"/>
            <a:ext cx="4038602" cy="588844"/>
          </a:xfrm>
          <a:prstGeom prst="rect">
            <a:avLst/>
          </a:prstGeom>
        </p:spPr>
      </p:pic>
      <p:sp>
        <p:nvSpPr>
          <p:cNvPr id="31" name="Subtitle 2"/>
          <p:cNvSpPr txBox="1">
            <a:spLocks/>
          </p:cNvSpPr>
          <p:nvPr/>
        </p:nvSpPr>
        <p:spPr>
          <a:xfrm>
            <a:off x="-2" y="475367"/>
            <a:ext cx="4038602" cy="508192"/>
          </a:xfrm>
          <a:prstGeom prst="rect">
            <a:avLst/>
          </a:prstGeom>
        </p:spPr>
        <p:txBody>
          <a:bodyPr vert="horz" lIns="91440" tIns="45720" rIns="91440" bIns="45720" rtlCol="0">
            <a:normAutofit fontScale="4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400" b="1" spc="300" dirty="0">
                <a:solidFill>
                  <a:schemeClr val="bg2"/>
                </a:solidFill>
                <a:latin typeface="Gill Sans MT"/>
                <a:cs typeface="Gill Sans MT"/>
              </a:rPr>
              <a:t>Grant Administration:                </a:t>
            </a:r>
            <a:r>
              <a:rPr lang="en-US" sz="2200" b="1" spc="300" dirty="0">
                <a:solidFill>
                  <a:schemeClr val="bg2"/>
                </a:solidFill>
                <a:latin typeface="Gill Sans MT"/>
                <a:cs typeface="Gill Sans MT"/>
              </a:rPr>
              <a:t>How to submit pledges/payment support </a:t>
            </a:r>
          </a:p>
          <a:p>
            <a:pPr algn="l"/>
            <a:endParaRPr lang="en-US" sz="1400" spc="300" dirty="0">
              <a:solidFill>
                <a:schemeClr val="bg2"/>
              </a:solidFill>
              <a:latin typeface="Arial"/>
              <a:cs typeface="Arial"/>
            </a:endParaRPr>
          </a:p>
        </p:txBody>
      </p:sp>
      <p:pic>
        <p:nvPicPr>
          <p:cNvPr id="24" name="Picture 23"/>
          <p:cNvPicPr/>
          <p:nvPr/>
        </p:nvPicPr>
        <p:blipFill>
          <a:blip r:embed="rId17"/>
          <a:stretch>
            <a:fillRect/>
          </a:stretch>
        </p:blipFill>
        <p:spPr>
          <a:xfrm>
            <a:off x="2007733" y="1958518"/>
            <a:ext cx="5327863" cy="4152651"/>
          </a:xfrm>
          <a:prstGeom prst="rect">
            <a:avLst/>
          </a:prstGeom>
        </p:spPr>
      </p:pic>
    </p:spTree>
    <p:extLst>
      <p:ext uri="{BB962C8B-B14F-4D97-AF65-F5344CB8AC3E}">
        <p14:creationId xmlns:p14="http://schemas.microsoft.com/office/powerpoint/2010/main" val="34765095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2" y="394715"/>
            <a:ext cx="4038602" cy="588844"/>
          </a:xfrm>
          <a:prstGeom prst="rect">
            <a:avLst/>
          </a:prstGeom>
        </p:spPr>
      </p:pic>
      <p:sp>
        <p:nvSpPr>
          <p:cNvPr id="31" name="Subtitle 2"/>
          <p:cNvSpPr txBox="1">
            <a:spLocks/>
          </p:cNvSpPr>
          <p:nvPr/>
        </p:nvSpPr>
        <p:spPr>
          <a:xfrm>
            <a:off x="-2" y="475367"/>
            <a:ext cx="4038602" cy="508192"/>
          </a:xfrm>
          <a:prstGeom prst="rect">
            <a:avLst/>
          </a:prstGeom>
        </p:spPr>
        <p:txBody>
          <a:bodyPr vert="horz" lIns="91440" tIns="45720" rIns="91440" bIns="45720" rtlCol="0">
            <a:normAutofit fontScale="4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4000" b="1" spc="300" dirty="0">
                <a:solidFill>
                  <a:schemeClr val="bg2"/>
                </a:solidFill>
                <a:latin typeface="Gill Sans MT"/>
                <a:cs typeface="Gill Sans MT"/>
              </a:rPr>
              <a:t>Grant Administration:                </a:t>
            </a:r>
            <a:r>
              <a:rPr lang="en-US" sz="2400" b="1" spc="300" dirty="0">
                <a:solidFill>
                  <a:schemeClr val="bg2"/>
                </a:solidFill>
                <a:latin typeface="Gill Sans MT"/>
                <a:cs typeface="Gill Sans MT"/>
              </a:rPr>
              <a:t>How to submit pledges/payment support </a:t>
            </a:r>
          </a:p>
          <a:p>
            <a:pPr algn="l"/>
            <a:endParaRPr lang="en-US" sz="1400" spc="300" dirty="0">
              <a:solidFill>
                <a:schemeClr val="bg2"/>
              </a:solidFill>
              <a:latin typeface="Arial"/>
              <a:cs typeface="Arial"/>
            </a:endParaRPr>
          </a:p>
        </p:txBody>
      </p:sp>
      <p:pic>
        <p:nvPicPr>
          <p:cNvPr id="4" name="Picture 3"/>
          <p:cNvPicPr>
            <a:picLocks noChangeAspect="1"/>
          </p:cNvPicPr>
          <p:nvPr/>
        </p:nvPicPr>
        <p:blipFill>
          <a:blip r:embed="rId17"/>
          <a:stretch>
            <a:fillRect/>
          </a:stretch>
        </p:blipFill>
        <p:spPr>
          <a:xfrm>
            <a:off x="152400" y="3283308"/>
            <a:ext cx="8762999" cy="2488435"/>
          </a:xfrm>
          <a:prstGeom prst="rect">
            <a:avLst/>
          </a:prstGeom>
        </p:spPr>
      </p:pic>
      <p:sp>
        <p:nvSpPr>
          <p:cNvPr id="26" name="Subtitle 25"/>
          <p:cNvSpPr txBox="1">
            <a:spLocks noGrp="1"/>
          </p:cNvSpPr>
          <p:nvPr>
            <p:ph type="subTitle" idx="1"/>
          </p:nvPr>
        </p:nvSpPr>
        <p:spPr>
          <a:xfrm>
            <a:off x="310118" y="1659063"/>
            <a:ext cx="2743200" cy="14457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600" dirty="0">
                <a:solidFill>
                  <a:schemeClr val="tx2"/>
                </a:solidFill>
              </a:rPr>
              <a:t>To submit pledges &amp; pledge payment support, please select “Reports”</a:t>
            </a:r>
          </a:p>
        </p:txBody>
      </p:sp>
      <p:sp>
        <p:nvSpPr>
          <p:cNvPr id="27" name="Up Arrow 26"/>
          <p:cNvSpPr/>
          <p:nvPr/>
        </p:nvSpPr>
        <p:spPr>
          <a:xfrm rot="16200000">
            <a:off x="1933882" y="3080489"/>
            <a:ext cx="261558" cy="765885"/>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90019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2" y="394715"/>
            <a:ext cx="4038602" cy="588844"/>
          </a:xfrm>
          <a:prstGeom prst="rect">
            <a:avLst/>
          </a:prstGeom>
        </p:spPr>
      </p:pic>
      <p:sp>
        <p:nvSpPr>
          <p:cNvPr id="31" name="Subtitle 2"/>
          <p:cNvSpPr txBox="1">
            <a:spLocks/>
          </p:cNvSpPr>
          <p:nvPr/>
        </p:nvSpPr>
        <p:spPr>
          <a:xfrm>
            <a:off x="-2" y="475367"/>
            <a:ext cx="4038602" cy="508192"/>
          </a:xfrm>
          <a:prstGeom prst="rect">
            <a:avLst/>
          </a:prstGeom>
        </p:spPr>
        <p:txBody>
          <a:bodyPr vert="horz" lIns="91440" tIns="45720" rIns="91440" bIns="45720" rtlCol="0">
            <a:normAutofit fontScale="4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400" b="1" spc="300" dirty="0">
                <a:solidFill>
                  <a:schemeClr val="bg2"/>
                </a:solidFill>
                <a:latin typeface="Gill Sans MT"/>
                <a:cs typeface="Gill Sans MT"/>
              </a:rPr>
              <a:t>Grant Administration:                </a:t>
            </a:r>
            <a:r>
              <a:rPr lang="en-US" sz="2400" b="1" spc="300" dirty="0">
                <a:solidFill>
                  <a:schemeClr val="bg2"/>
                </a:solidFill>
                <a:latin typeface="Gill Sans MT"/>
                <a:cs typeface="Gill Sans MT"/>
              </a:rPr>
              <a:t>How to submit pledges/payment support </a:t>
            </a:r>
          </a:p>
          <a:p>
            <a:pPr algn="l"/>
            <a:endParaRPr lang="en-US" sz="1400" spc="300" dirty="0">
              <a:solidFill>
                <a:schemeClr val="bg2"/>
              </a:solidFill>
              <a:latin typeface="Arial"/>
              <a:cs typeface="Arial"/>
            </a:endParaRPr>
          </a:p>
        </p:txBody>
      </p:sp>
      <p:sp>
        <p:nvSpPr>
          <p:cNvPr id="26" name="Subtitle 25"/>
          <p:cNvSpPr txBox="1">
            <a:spLocks noGrp="1"/>
          </p:cNvSpPr>
          <p:nvPr>
            <p:ph type="subTitle" idx="1"/>
          </p:nvPr>
        </p:nvSpPr>
        <p:spPr>
          <a:xfrm>
            <a:off x="310118" y="1659063"/>
            <a:ext cx="2743200" cy="14457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600" dirty="0">
                <a:solidFill>
                  <a:schemeClr val="tx2"/>
                </a:solidFill>
              </a:rPr>
              <a:t>Please click on the link to make a submission</a:t>
            </a:r>
          </a:p>
        </p:txBody>
      </p:sp>
      <p:pic>
        <p:nvPicPr>
          <p:cNvPr id="4" name="Picture 3"/>
          <p:cNvPicPr>
            <a:picLocks noChangeAspect="1"/>
          </p:cNvPicPr>
          <p:nvPr/>
        </p:nvPicPr>
        <p:blipFill>
          <a:blip r:embed="rId17"/>
          <a:stretch>
            <a:fillRect/>
          </a:stretch>
        </p:blipFill>
        <p:spPr>
          <a:xfrm>
            <a:off x="299231" y="3412816"/>
            <a:ext cx="8429625" cy="2133600"/>
          </a:xfrm>
          <a:prstGeom prst="rect">
            <a:avLst/>
          </a:prstGeom>
        </p:spPr>
      </p:pic>
      <p:sp>
        <p:nvSpPr>
          <p:cNvPr id="28" name="Up Arrow 27"/>
          <p:cNvSpPr/>
          <p:nvPr/>
        </p:nvSpPr>
        <p:spPr>
          <a:xfrm rot="5400000">
            <a:off x="201344" y="5168296"/>
            <a:ext cx="217546" cy="488409"/>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Up Arrow 26"/>
          <p:cNvSpPr/>
          <p:nvPr/>
        </p:nvSpPr>
        <p:spPr>
          <a:xfrm rot="10800000">
            <a:off x="7655917" y="3810924"/>
            <a:ext cx="261558" cy="765885"/>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1231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2" y="394715"/>
            <a:ext cx="4038602" cy="588844"/>
          </a:xfrm>
          <a:prstGeom prst="rect">
            <a:avLst/>
          </a:prstGeom>
        </p:spPr>
      </p:pic>
      <p:sp>
        <p:nvSpPr>
          <p:cNvPr id="31" name="Subtitle 2"/>
          <p:cNvSpPr txBox="1">
            <a:spLocks/>
          </p:cNvSpPr>
          <p:nvPr/>
        </p:nvSpPr>
        <p:spPr>
          <a:xfrm>
            <a:off x="-2" y="475367"/>
            <a:ext cx="4038602" cy="508192"/>
          </a:xfrm>
          <a:prstGeom prst="rect">
            <a:avLst/>
          </a:prstGeom>
        </p:spPr>
        <p:txBody>
          <a:bodyPr vert="horz" lIns="91440" tIns="45720" rIns="91440" bIns="45720" rtlCol="0">
            <a:normAutofit fontScale="4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400" b="1" spc="300" dirty="0">
                <a:solidFill>
                  <a:schemeClr val="bg2"/>
                </a:solidFill>
                <a:latin typeface="Gill Sans MT"/>
                <a:cs typeface="Gill Sans MT"/>
              </a:rPr>
              <a:t>Grant Administration:                </a:t>
            </a:r>
            <a:r>
              <a:rPr lang="en-US" sz="2400" b="1" spc="300" dirty="0">
                <a:solidFill>
                  <a:schemeClr val="bg2"/>
                </a:solidFill>
                <a:latin typeface="Gill Sans MT"/>
                <a:cs typeface="Gill Sans MT"/>
              </a:rPr>
              <a:t>How to submit pledges/payment support </a:t>
            </a:r>
          </a:p>
          <a:p>
            <a:pPr algn="l"/>
            <a:endParaRPr lang="en-US" sz="1400" spc="300" dirty="0">
              <a:solidFill>
                <a:schemeClr val="bg2"/>
              </a:solidFill>
              <a:latin typeface="Arial"/>
              <a:cs typeface="Arial"/>
            </a:endParaRPr>
          </a:p>
        </p:txBody>
      </p:sp>
      <p:sp>
        <p:nvSpPr>
          <p:cNvPr id="26" name="Subtitle 25"/>
          <p:cNvSpPr txBox="1">
            <a:spLocks noGrp="1"/>
          </p:cNvSpPr>
          <p:nvPr>
            <p:ph type="subTitle" idx="1"/>
          </p:nvPr>
        </p:nvSpPr>
        <p:spPr>
          <a:xfrm>
            <a:off x="2555358" y="1805220"/>
            <a:ext cx="4033282" cy="14457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600" dirty="0">
                <a:solidFill>
                  <a:schemeClr val="tx2"/>
                </a:solidFill>
              </a:rPr>
              <a:t>Once you have clicked on the link, you will be brought to the first of three pages in which you will follow the step by step directions to upload and submit the documentation</a:t>
            </a:r>
          </a:p>
        </p:txBody>
      </p:sp>
      <p:pic>
        <p:nvPicPr>
          <p:cNvPr id="4" name="Picture 3"/>
          <p:cNvPicPr>
            <a:picLocks noChangeAspect="1"/>
          </p:cNvPicPr>
          <p:nvPr/>
        </p:nvPicPr>
        <p:blipFill>
          <a:blip r:embed="rId17"/>
          <a:stretch>
            <a:fillRect/>
          </a:stretch>
        </p:blipFill>
        <p:spPr>
          <a:xfrm>
            <a:off x="1677485" y="3369370"/>
            <a:ext cx="5789028" cy="2787981"/>
          </a:xfrm>
          <a:prstGeom prst="rect">
            <a:avLst/>
          </a:prstGeom>
        </p:spPr>
      </p:pic>
      <p:sp>
        <p:nvSpPr>
          <p:cNvPr id="27" name="Up Arrow 26"/>
          <p:cNvSpPr/>
          <p:nvPr/>
        </p:nvSpPr>
        <p:spPr>
          <a:xfrm rot="16200000">
            <a:off x="5207706" y="5688894"/>
            <a:ext cx="176389" cy="38100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87182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2" y="394715"/>
            <a:ext cx="4038602" cy="588844"/>
          </a:xfrm>
          <a:prstGeom prst="rect">
            <a:avLst/>
          </a:prstGeom>
        </p:spPr>
      </p:pic>
      <p:sp>
        <p:nvSpPr>
          <p:cNvPr id="31" name="Subtitle 2"/>
          <p:cNvSpPr txBox="1">
            <a:spLocks/>
          </p:cNvSpPr>
          <p:nvPr/>
        </p:nvSpPr>
        <p:spPr>
          <a:xfrm>
            <a:off x="-2" y="475367"/>
            <a:ext cx="4038602" cy="508192"/>
          </a:xfrm>
          <a:prstGeom prst="rect">
            <a:avLst/>
          </a:prstGeom>
        </p:spPr>
        <p:txBody>
          <a:bodyPr vert="horz" lIns="91440" tIns="45720" rIns="91440" bIns="45720" rtlCol="0">
            <a:normAutofit fontScale="4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400" b="1" spc="300" dirty="0">
                <a:solidFill>
                  <a:schemeClr val="bg2"/>
                </a:solidFill>
                <a:latin typeface="Gill Sans MT"/>
                <a:cs typeface="Gill Sans MT"/>
              </a:rPr>
              <a:t>Grant Administration:                </a:t>
            </a:r>
            <a:r>
              <a:rPr lang="en-US" sz="2400" b="1" spc="300" dirty="0">
                <a:solidFill>
                  <a:schemeClr val="bg2"/>
                </a:solidFill>
                <a:latin typeface="Gill Sans MT"/>
                <a:cs typeface="Gill Sans MT"/>
              </a:rPr>
              <a:t>How to submit pledges/payment support </a:t>
            </a:r>
          </a:p>
          <a:p>
            <a:pPr algn="l"/>
            <a:endParaRPr lang="en-US" sz="1400" spc="300" dirty="0">
              <a:solidFill>
                <a:schemeClr val="bg2"/>
              </a:solidFill>
              <a:latin typeface="Arial"/>
              <a:cs typeface="Arial"/>
            </a:endParaRPr>
          </a:p>
        </p:txBody>
      </p:sp>
      <p:sp>
        <p:nvSpPr>
          <p:cNvPr id="3" name="Subtitle 2"/>
          <p:cNvSpPr>
            <a:spLocks noGrp="1"/>
          </p:cNvSpPr>
          <p:nvPr>
            <p:ph type="subTitle" idx="1"/>
          </p:nvPr>
        </p:nvSpPr>
        <p:spPr>
          <a:xfrm>
            <a:off x="1371600" y="5486400"/>
            <a:ext cx="695352" cy="152400"/>
          </a:xfrm>
        </p:spPr>
        <p:txBody>
          <a:bodyPr>
            <a:normAutofit fontScale="25000" lnSpcReduction="20000"/>
          </a:bodyPr>
          <a:lstStyle/>
          <a:p>
            <a:endParaRPr lang="en-US" dirty="0"/>
          </a:p>
        </p:txBody>
      </p:sp>
      <p:pic>
        <p:nvPicPr>
          <p:cNvPr id="5" name="Picture 4"/>
          <p:cNvPicPr>
            <a:picLocks noChangeAspect="1"/>
          </p:cNvPicPr>
          <p:nvPr/>
        </p:nvPicPr>
        <p:blipFill>
          <a:blip r:embed="rId17"/>
          <a:stretch>
            <a:fillRect/>
          </a:stretch>
        </p:blipFill>
        <p:spPr>
          <a:xfrm>
            <a:off x="225766" y="1406576"/>
            <a:ext cx="5215668" cy="3348307"/>
          </a:xfrm>
          <a:prstGeom prst="rect">
            <a:avLst/>
          </a:prstGeom>
        </p:spPr>
      </p:pic>
      <p:sp>
        <p:nvSpPr>
          <p:cNvPr id="27" name="Up Arrow 26"/>
          <p:cNvSpPr/>
          <p:nvPr/>
        </p:nvSpPr>
        <p:spPr>
          <a:xfrm rot="16200000">
            <a:off x="2665898" y="1447759"/>
            <a:ext cx="176389" cy="38100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Up Arrow 29"/>
          <p:cNvSpPr/>
          <p:nvPr/>
        </p:nvSpPr>
        <p:spPr>
          <a:xfrm rot="16200000">
            <a:off x="1788257" y="3779482"/>
            <a:ext cx="176389" cy="38100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8"/>
          <a:stretch>
            <a:fillRect/>
          </a:stretch>
        </p:blipFill>
        <p:spPr>
          <a:xfrm>
            <a:off x="5706529" y="1406576"/>
            <a:ext cx="3265080" cy="4282767"/>
          </a:xfrm>
          <a:prstGeom prst="rect">
            <a:avLst/>
          </a:prstGeom>
        </p:spPr>
      </p:pic>
      <p:sp>
        <p:nvSpPr>
          <p:cNvPr id="32" name="Up Arrow 31"/>
          <p:cNvSpPr/>
          <p:nvPr/>
        </p:nvSpPr>
        <p:spPr>
          <a:xfrm rot="16200000">
            <a:off x="7238684" y="3132887"/>
            <a:ext cx="176389" cy="38100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Up Arrow 32"/>
          <p:cNvSpPr/>
          <p:nvPr/>
        </p:nvSpPr>
        <p:spPr>
          <a:xfrm rot="16200000">
            <a:off x="8283810" y="4774494"/>
            <a:ext cx="176389" cy="38100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Up Arrow 33"/>
          <p:cNvSpPr/>
          <p:nvPr/>
        </p:nvSpPr>
        <p:spPr>
          <a:xfrm rot="16200000">
            <a:off x="7269462" y="5099285"/>
            <a:ext cx="176389" cy="38100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62851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2" y="394715"/>
            <a:ext cx="4038602" cy="588844"/>
          </a:xfrm>
          <a:prstGeom prst="rect">
            <a:avLst/>
          </a:prstGeom>
        </p:spPr>
      </p:pic>
      <p:sp>
        <p:nvSpPr>
          <p:cNvPr id="31" name="Subtitle 2"/>
          <p:cNvSpPr txBox="1">
            <a:spLocks/>
          </p:cNvSpPr>
          <p:nvPr/>
        </p:nvSpPr>
        <p:spPr>
          <a:xfrm>
            <a:off x="-2" y="475367"/>
            <a:ext cx="4038602" cy="508192"/>
          </a:xfrm>
          <a:prstGeom prst="rect">
            <a:avLst/>
          </a:prstGeom>
        </p:spPr>
        <p:txBody>
          <a:bodyPr vert="horz" lIns="91440" tIns="45720" rIns="91440" bIns="45720" rtlCol="0">
            <a:normAutofit fontScale="4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400" b="1" spc="300" dirty="0">
                <a:solidFill>
                  <a:schemeClr val="bg2"/>
                </a:solidFill>
                <a:latin typeface="Gill Sans MT"/>
                <a:cs typeface="Gill Sans MT"/>
              </a:rPr>
              <a:t>Grant Administration:                </a:t>
            </a:r>
            <a:r>
              <a:rPr lang="en-US" sz="2400" b="1" spc="300" dirty="0">
                <a:solidFill>
                  <a:schemeClr val="bg2"/>
                </a:solidFill>
                <a:latin typeface="Gill Sans MT"/>
                <a:cs typeface="Gill Sans MT"/>
              </a:rPr>
              <a:t>How to submit pledges/payment support </a:t>
            </a:r>
          </a:p>
          <a:p>
            <a:pPr algn="l"/>
            <a:endParaRPr lang="en-US" sz="1400" spc="300" dirty="0">
              <a:solidFill>
                <a:schemeClr val="bg2"/>
              </a:solidFill>
              <a:latin typeface="Arial"/>
              <a:cs typeface="Arial"/>
            </a:endParaRPr>
          </a:p>
        </p:txBody>
      </p:sp>
      <p:sp>
        <p:nvSpPr>
          <p:cNvPr id="32" name="Up Arrow 31"/>
          <p:cNvSpPr/>
          <p:nvPr/>
        </p:nvSpPr>
        <p:spPr>
          <a:xfrm rot="16200000">
            <a:off x="2513188" y="1878894"/>
            <a:ext cx="176389" cy="38100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17"/>
          <a:stretch>
            <a:fillRect/>
          </a:stretch>
        </p:blipFill>
        <p:spPr>
          <a:xfrm>
            <a:off x="167812" y="1292394"/>
            <a:ext cx="5716552" cy="3801212"/>
          </a:xfrm>
          <a:prstGeom prst="rect">
            <a:avLst/>
          </a:prstGeom>
        </p:spPr>
      </p:pic>
      <p:sp>
        <p:nvSpPr>
          <p:cNvPr id="30" name="Up Arrow 29"/>
          <p:cNvSpPr/>
          <p:nvPr/>
        </p:nvSpPr>
        <p:spPr>
          <a:xfrm rot="16200000">
            <a:off x="5720123" y="1927643"/>
            <a:ext cx="176389" cy="38100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Up Arrow 27"/>
          <p:cNvSpPr/>
          <p:nvPr/>
        </p:nvSpPr>
        <p:spPr>
          <a:xfrm rot="16200000">
            <a:off x="2040925" y="4241094"/>
            <a:ext cx="176389" cy="38100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ubtitle 25"/>
          <p:cNvSpPr txBox="1">
            <a:spLocks/>
          </p:cNvSpPr>
          <p:nvPr/>
        </p:nvSpPr>
        <p:spPr>
          <a:xfrm>
            <a:off x="6126475" y="1965934"/>
            <a:ext cx="1743469" cy="135263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600" dirty="0">
                <a:solidFill>
                  <a:schemeClr val="tx2"/>
                </a:solidFill>
              </a:rPr>
              <a:t>Once you have uploaded the first document, it will appear up top</a:t>
            </a:r>
          </a:p>
        </p:txBody>
      </p:sp>
      <p:sp>
        <p:nvSpPr>
          <p:cNvPr id="35" name="Subtitle 25"/>
          <p:cNvSpPr txBox="1">
            <a:spLocks/>
          </p:cNvSpPr>
          <p:nvPr/>
        </p:nvSpPr>
        <p:spPr>
          <a:xfrm>
            <a:off x="2410882" y="4248960"/>
            <a:ext cx="2351618" cy="17738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600" dirty="0">
                <a:solidFill>
                  <a:schemeClr val="tx2"/>
                </a:solidFill>
              </a:rPr>
              <a:t>To attach another pledge form or payment support, please select another title, browse the file and finally select “upload”</a:t>
            </a:r>
          </a:p>
        </p:txBody>
      </p:sp>
    </p:spTree>
    <p:extLst>
      <p:ext uri="{BB962C8B-B14F-4D97-AF65-F5344CB8AC3E}">
        <p14:creationId xmlns:p14="http://schemas.microsoft.com/office/powerpoint/2010/main" val="18932695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2" y="394715"/>
            <a:ext cx="4038602" cy="588844"/>
          </a:xfrm>
          <a:prstGeom prst="rect">
            <a:avLst/>
          </a:prstGeom>
        </p:spPr>
      </p:pic>
      <p:sp>
        <p:nvSpPr>
          <p:cNvPr id="31" name="Subtitle 2"/>
          <p:cNvSpPr txBox="1">
            <a:spLocks/>
          </p:cNvSpPr>
          <p:nvPr/>
        </p:nvSpPr>
        <p:spPr>
          <a:xfrm>
            <a:off x="-2" y="475367"/>
            <a:ext cx="4038602" cy="508192"/>
          </a:xfrm>
          <a:prstGeom prst="rect">
            <a:avLst/>
          </a:prstGeom>
        </p:spPr>
        <p:txBody>
          <a:bodyPr vert="horz" lIns="91440" tIns="45720" rIns="91440" bIns="45720" rtlCol="0">
            <a:normAutofit fontScale="4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400" b="1" spc="300" dirty="0">
                <a:solidFill>
                  <a:schemeClr val="bg2"/>
                </a:solidFill>
                <a:latin typeface="Gill Sans MT"/>
                <a:cs typeface="Gill Sans MT"/>
              </a:rPr>
              <a:t>Grant Administration:                </a:t>
            </a:r>
            <a:r>
              <a:rPr lang="en-US" sz="2400" b="1" spc="300" dirty="0">
                <a:solidFill>
                  <a:schemeClr val="bg2"/>
                </a:solidFill>
                <a:latin typeface="Gill Sans MT"/>
                <a:cs typeface="Gill Sans MT"/>
              </a:rPr>
              <a:t>How to submit pledges/payment support </a:t>
            </a:r>
          </a:p>
          <a:p>
            <a:pPr algn="l"/>
            <a:endParaRPr lang="en-US" sz="1400" spc="300" dirty="0">
              <a:solidFill>
                <a:schemeClr val="bg2"/>
              </a:solidFill>
              <a:latin typeface="Arial"/>
              <a:cs typeface="Arial"/>
            </a:endParaRPr>
          </a:p>
        </p:txBody>
      </p:sp>
      <p:pic>
        <p:nvPicPr>
          <p:cNvPr id="5" name="Picture 4"/>
          <p:cNvPicPr>
            <a:picLocks noChangeAspect="1"/>
          </p:cNvPicPr>
          <p:nvPr/>
        </p:nvPicPr>
        <p:blipFill>
          <a:blip r:embed="rId17"/>
          <a:stretch>
            <a:fillRect/>
          </a:stretch>
        </p:blipFill>
        <p:spPr>
          <a:xfrm>
            <a:off x="110391" y="1280012"/>
            <a:ext cx="4539316" cy="3546935"/>
          </a:xfrm>
          <a:prstGeom prst="rect">
            <a:avLst/>
          </a:prstGeom>
        </p:spPr>
      </p:pic>
      <p:sp>
        <p:nvSpPr>
          <p:cNvPr id="30" name="Up Arrow 29"/>
          <p:cNvSpPr/>
          <p:nvPr/>
        </p:nvSpPr>
        <p:spPr>
          <a:xfrm rot="16200000">
            <a:off x="3870282" y="4483805"/>
            <a:ext cx="176389" cy="38100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8"/>
          <a:stretch>
            <a:fillRect/>
          </a:stretch>
        </p:blipFill>
        <p:spPr>
          <a:xfrm>
            <a:off x="4779582" y="1284331"/>
            <a:ext cx="4191000" cy="3542616"/>
          </a:xfrm>
          <a:prstGeom prst="rect">
            <a:avLst/>
          </a:prstGeom>
        </p:spPr>
      </p:pic>
      <p:sp>
        <p:nvSpPr>
          <p:cNvPr id="33" name="Up Arrow 32"/>
          <p:cNvSpPr/>
          <p:nvPr/>
        </p:nvSpPr>
        <p:spPr>
          <a:xfrm rot="16200000">
            <a:off x="8358339" y="4510452"/>
            <a:ext cx="176389" cy="38100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ubtitle 25"/>
          <p:cNvSpPr txBox="1">
            <a:spLocks/>
          </p:cNvSpPr>
          <p:nvPr/>
        </p:nvSpPr>
        <p:spPr>
          <a:xfrm>
            <a:off x="988299" y="4942001"/>
            <a:ext cx="2970177" cy="12075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600" dirty="0">
                <a:solidFill>
                  <a:schemeClr val="tx2"/>
                </a:solidFill>
              </a:rPr>
              <a:t>Once you have uploaded all of the documentation to be submitted, please select “Review &amp; Submit”</a:t>
            </a:r>
          </a:p>
        </p:txBody>
      </p:sp>
      <p:sp>
        <p:nvSpPr>
          <p:cNvPr id="36" name="Subtitle 25"/>
          <p:cNvSpPr txBox="1">
            <a:spLocks noGrp="1"/>
          </p:cNvSpPr>
          <p:nvPr>
            <p:ph type="subTitle" idx="1"/>
          </p:nvPr>
        </p:nvSpPr>
        <p:spPr>
          <a:xfrm>
            <a:off x="4998356" y="5010385"/>
            <a:ext cx="3536044" cy="113778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600" dirty="0">
                <a:solidFill>
                  <a:schemeClr val="tx2"/>
                </a:solidFill>
              </a:rPr>
              <a:t>You will then be brought to the final page, where you will select “Submit” to send the documentation to the grants administration team for review</a:t>
            </a:r>
          </a:p>
        </p:txBody>
      </p:sp>
    </p:spTree>
    <p:extLst>
      <p:ext uri="{BB962C8B-B14F-4D97-AF65-F5344CB8AC3E}">
        <p14:creationId xmlns:p14="http://schemas.microsoft.com/office/powerpoint/2010/main" val="29095058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2" y="394715"/>
            <a:ext cx="4038602" cy="588844"/>
          </a:xfrm>
          <a:prstGeom prst="rect">
            <a:avLst/>
          </a:prstGeom>
        </p:spPr>
      </p:pic>
      <p:sp>
        <p:nvSpPr>
          <p:cNvPr id="31" name="Subtitle 2"/>
          <p:cNvSpPr txBox="1">
            <a:spLocks/>
          </p:cNvSpPr>
          <p:nvPr/>
        </p:nvSpPr>
        <p:spPr>
          <a:xfrm>
            <a:off x="-2" y="475367"/>
            <a:ext cx="4038602" cy="508192"/>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Grant Administration:</a:t>
            </a:r>
          </a:p>
          <a:p>
            <a:pPr algn="l"/>
            <a:endParaRPr lang="en-US" sz="1400" spc="300" dirty="0">
              <a:solidFill>
                <a:schemeClr val="bg2"/>
              </a:solidFill>
              <a:latin typeface="Arial"/>
              <a:cs typeface="Arial"/>
            </a:endParaRPr>
          </a:p>
        </p:txBody>
      </p:sp>
      <p:sp>
        <p:nvSpPr>
          <p:cNvPr id="3" name="Subtitle 2"/>
          <p:cNvSpPr>
            <a:spLocks noGrp="1"/>
          </p:cNvSpPr>
          <p:nvPr>
            <p:ph type="subTitle" idx="1"/>
          </p:nvPr>
        </p:nvSpPr>
        <p:spPr>
          <a:xfrm>
            <a:off x="1371600" y="1752600"/>
            <a:ext cx="6237920" cy="3886200"/>
          </a:xfrm>
        </p:spPr>
        <p:txBody>
          <a:bodyPr/>
          <a:lstStyle/>
          <a:p>
            <a:r>
              <a:rPr lang="en-US" dirty="0"/>
              <a:t>For any questions regarding the Online Grant System, please email us at </a:t>
            </a:r>
            <a:r>
              <a:rPr lang="en-US" dirty="0">
                <a:hlinkClick r:id="rId17"/>
              </a:rPr>
              <a:t>Grants@hgf.org</a:t>
            </a:r>
            <a:r>
              <a:rPr lang="en-US" dirty="0"/>
              <a:t> </a:t>
            </a:r>
          </a:p>
        </p:txBody>
      </p:sp>
    </p:spTree>
    <p:extLst>
      <p:ext uri="{BB962C8B-B14F-4D97-AF65-F5344CB8AC3E}">
        <p14:creationId xmlns:p14="http://schemas.microsoft.com/office/powerpoint/2010/main" val="628261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381000" y="1178479"/>
            <a:ext cx="8077199" cy="5170431"/>
          </a:xfrm>
        </p:spPr>
        <p:txBody>
          <a:bodyPr>
            <a:noAutofit/>
          </a:bodyPr>
          <a:lstStyle/>
          <a:p>
            <a:pPr marL="457200" indent="-457200" algn="l">
              <a:buFont typeface="Arial" pitchFamily="34" charset="0"/>
              <a:buChar char="•"/>
            </a:pPr>
            <a:r>
              <a:rPr lang="en-US" sz="2800" dirty="0">
                <a:solidFill>
                  <a:schemeClr val="tx1"/>
                </a:solidFill>
              </a:rPr>
              <a:t>A MYM8 donor information form must be submitted for each donor</a:t>
            </a:r>
          </a:p>
          <a:p>
            <a:pPr marL="457200" indent="-457200" algn="l">
              <a:buFont typeface="Arial" pitchFamily="34" charset="0"/>
              <a:buChar char="•"/>
            </a:pPr>
            <a:r>
              <a:rPr lang="en-US" sz="2800" dirty="0">
                <a:solidFill>
                  <a:schemeClr val="tx1"/>
                </a:solidFill>
              </a:rPr>
              <a:t>Proof of payment of all gifts must be submitted </a:t>
            </a:r>
            <a:br>
              <a:rPr lang="en-US" sz="2800" dirty="0">
                <a:solidFill>
                  <a:schemeClr val="tx1"/>
                </a:solidFill>
              </a:rPr>
            </a:br>
            <a:r>
              <a:rPr lang="en-US" sz="1600" dirty="0">
                <a:solidFill>
                  <a:schemeClr val="tx1"/>
                </a:solidFill>
              </a:rPr>
              <a:t>(see next slide for acceptable proofs of payment).</a:t>
            </a:r>
          </a:p>
          <a:p>
            <a:pPr marL="457200" indent="-457200" algn="l">
              <a:buFont typeface="Arial" pitchFamily="34" charset="0"/>
              <a:buChar char="•"/>
            </a:pPr>
            <a:r>
              <a:rPr lang="en-US" sz="2800" dirty="0">
                <a:solidFill>
                  <a:schemeClr val="tx1"/>
                </a:solidFill>
              </a:rPr>
              <a:t>All submissions will be through our on-line system</a:t>
            </a:r>
            <a:br>
              <a:rPr lang="en-US" sz="2800" dirty="0">
                <a:solidFill>
                  <a:schemeClr val="tx1"/>
                </a:solidFill>
              </a:rPr>
            </a:br>
            <a:r>
              <a:rPr lang="en-US" sz="1600" dirty="0">
                <a:solidFill>
                  <a:schemeClr val="tx1"/>
                </a:solidFill>
              </a:rPr>
              <a:t>(Please download and use donor reporting forms).</a:t>
            </a:r>
          </a:p>
          <a:p>
            <a:pPr marL="457200" indent="-457200" algn="l">
              <a:buFont typeface="Arial" pitchFamily="34" charset="0"/>
              <a:buChar char="•"/>
            </a:pPr>
            <a:r>
              <a:rPr lang="en-US" sz="2800" dirty="0">
                <a:solidFill>
                  <a:schemeClr val="tx1"/>
                </a:solidFill>
              </a:rPr>
              <a:t>HGF reserves funds based receipt of documented pledges and pays out matching funds upon proof of gift payment at or above the minimum gift level.</a:t>
            </a:r>
          </a:p>
          <a:p>
            <a:pPr marL="457200" indent="-457200" algn="l">
              <a:buFont typeface="Arial" pitchFamily="34" charset="0"/>
              <a:buChar char="•"/>
            </a:pPr>
            <a:r>
              <a:rPr lang="en-US" sz="2800" dirty="0">
                <a:solidFill>
                  <a:schemeClr val="tx1"/>
                </a:solidFill>
              </a:rPr>
              <a:t>Be aware of timelines for submitting proof of pledges and payments.</a:t>
            </a:r>
          </a:p>
          <a:p>
            <a:pPr marL="914400" lvl="1" indent="-457200" algn="l">
              <a:buFont typeface="Arial" pitchFamily="34" charset="0"/>
              <a:buChar char="•"/>
            </a:pPr>
            <a:endParaRPr lang="en-US" dirty="0">
              <a:solidFill>
                <a:schemeClr val="tx1"/>
              </a:solidFill>
            </a:endParaRPr>
          </a:p>
          <a:p>
            <a:pPr marL="457200" indent="-457200" algn="l">
              <a:buFont typeface="Arial" pitchFamily="34" charset="0"/>
              <a:buChar char="•"/>
            </a:pPr>
            <a:endParaRPr lang="en-US" dirty="0">
              <a:solidFill>
                <a:schemeClr val="tx1"/>
              </a:solidFill>
            </a:endParaRPr>
          </a:p>
          <a:p>
            <a:pPr marL="457200" indent="-457200" algn="l">
              <a:buFont typeface="Arial" pitchFamily="34" charset="0"/>
              <a:buChar char="•"/>
            </a:pPr>
            <a:endParaRPr lang="en-US" dirty="0">
              <a:solidFill>
                <a:schemeClr val="tx1"/>
              </a:solidFill>
            </a:endParaRPr>
          </a:p>
        </p:txBody>
      </p:sp>
      <p:pic>
        <p:nvPicPr>
          <p:cNvPr id="2" name="Picture 1"/>
          <p:cNvPicPr>
            <a:picLocks noChangeAspect="1"/>
          </p:cNvPicPr>
          <p:nvPr/>
        </p:nvPicPr>
        <p:blipFill>
          <a:blip r:embed="rId16"/>
          <a:stretch>
            <a:fillRect/>
          </a:stretch>
        </p:blipFill>
        <p:spPr>
          <a:xfrm>
            <a:off x="-2" y="394715"/>
            <a:ext cx="4038602" cy="588844"/>
          </a:xfrm>
          <a:prstGeom prst="rect">
            <a:avLst/>
          </a:prstGeom>
        </p:spPr>
      </p:pic>
      <p:sp>
        <p:nvSpPr>
          <p:cNvPr id="31" name="Subtitle 2"/>
          <p:cNvSpPr txBox="1">
            <a:spLocks/>
          </p:cNvSpPr>
          <p:nvPr/>
        </p:nvSpPr>
        <p:spPr>
          <a:xfrm>
            <a:off x="-2" y="475367"/>
            <a:ext cx="4038602" cy="508192"/>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Grant Administration:</a:t>
            </a:r>
          </a:p>
          <a:p>
            <a:pPr algn="l"/>
            <a:endParaRPr lang="en-US" sz="1400" spc="300" dirty="0">
              <a:solidFill>
                <a:schemeClr val="bg2"/>
              </a:solidFill>
              <a:latin typeface="Arial"/>
              <a:cs typeface="Arial"/>
            </a:endParaRPr>
          </a:p>
        </p:txBody>
      </p:sp>
    </p:spTree>
    <p:extLst>
      <p:ext uri="{BB962C8B-B14F-4D97-AF65-F5344CB8AC3E}">
        <p14:creationId xmlns:p14="http://schemas.microsoft.com/office/powerpoint/2010/main" val="35835186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26126"/>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3"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4"/>
          <a:stretch>
            <a:fillRect/>
          </a:stretch>
        </p:blipFill>
        <p:spPr>
          <a:xfrm>
            <a:off x="5619689" y="6275702"/>
            <a:ext cx="3147955" cy="146417"/>
          </a:xfrm>
          <a:prstGeom prst="rect">
            <a:avLst/>
          </a:prstGeom>
        </p:spPr>
      </p:pic>
      <p:sp>
        <p:nvSpPr>
          <p:cNvPr id="29" name="Subtitle 2"/>
          <p:cNvSpPr>
            <a:spLocks noGrp="1"/>
          </p:cNvSpPr>
          <p:nvPr>
            <p:ph type="body" idx="1"/>
          </p:nvPr>
        </p:nvSpPr>
        <p:spPr>
          <a:xfrm>
            <a:off x="-1" y="1546226"/>
            <a:ext cx="4040188" cy="639762"/>
          </a:xfrm>
        </p:spPr>
        <p:txBody>
          <a:bodyPr>
            <a:noAutofit/>
          </a:bodyPr>
          <a:lstStyle/>
          <a:p>
            <a:pPr lvl="1">
              <a:lnSpc>
                <a:spcPct val="130000"/>
              </a:lnSpc>
            </a:pPr>
            <a:r>
              <a:rPr lang="en-US" sz="2200" b="0" u="sng" dirty="0">
                <a:solidFill>
                  <a:srgbClr val="090809"/>
                </a:solidFill>
                <a:latin typeface="Gill Sans MT" panose="020B0502020104020203" pitchFamily="34" charset="0"/>
                <a:cs typeface="Aharoni" pitchFamily="2" charset="-79"/>
              </a:rPr>
              <a:t>Acceptable</a:t>
            </a:r>
          </a:p>
        </p:txBody>
      </p:sp>
      <p:sp>
        <p:nvSpPr>
          <p:cNvPr id="4" name="Content Placeholder 3"/>
          <p:cNvSpPr>
            <a:spLocks noGrp="1"/>
          </p:cNvSpPr>
          <p:nvPr>
            <p:ph sz="half" idx="2"/>
          </p:nvPr>
        </p:nvSpPr>
        <p:spPr>
          <a:xfrm>
            <a:off x="457200" y="2174875"/>
            <a:ext cx="5867400" cy="3951288"/>
          </a:xfrm>
        </p:spPr>
        <p:txBody>
          <a:bodyPr/>
          <a:lstStyle/>
          <a:p>
            <a:pPr marL="342900" lvl="2" indent="-342900"/>
            <a:r>
              <a:rPr lang="en-US" dirty="0">
                <a:solidFill>
                  <a:srgbClr val="090809"/>
                </a:solidFill>
                <a:latin typeface="Gill Sans MT" panose="020B0502020104020203" pitchFamily="34" charset="0"/>
                <a:cs typeface="Aharoni" pitchFamily="2" charset="-79"/>
              </a:rPr>
              <a:t>Credit Card Slip</a:t>
            </a:r>
          </a:p>
          <a:p>
            <a:r>
              <a:rPr lang="en-US" sz="1800" dirty="0">
                <a:latin typeface="Gill Sans MT" panose="020B0502020104020203" pitchFamily="34" charset="0"/>
              </a:rPr>
              <a:t>Check Copy</a:t>
            </a:r>
          </a:p>
          <a:p>
            <a:r>
              <a:rPr lang="en-US" sz="1800" dirty="0">
                <a:latin typeface="Gill Sans MT" panose="020B0502020104020203" pitchFamily="34" charset="0"/>
              </a:rPr>
              <a:t>Screenshot from camp’s accounting software</a:t>
            </a:r>
          </a:p>
          <a:p>
            <a:endParaRPr lang="en-US" sz="1800" b="1" dirty="0">
              <a:latin typeface="Gill Sans MT" panose="020B0502020104020203" pitchFamily="34" charset="0"/>
            </a:endParaRPr>
          </a:p>
        </p:txBody>
      </p:sp>
      <p:sp>
        <p:nvSpPr>
          <p:cNvPr id="7" name="Content Placeholder 6"/>
          <p:cNvSpPr>
            <a:spLocks noGrp="1"/>
          </p:cNvSpPr>
          <p:nvPr>
            <p:ph sz="quarter" idx="4"/>
          </p:nvPr>
        </p:nvSpPr>
        <p:spPr/>
        <p:txBody>
          <a:bodyPr>
            <a:normAutofit/>
          </a:bodyPr>
          <a:lstStyle/>
          <a:p>
            <a:endParaRPr lang="en-US" sz="1800" u="sng" dirty="0">
              <a:latin typeface="Gill Sans MT" panose="020B0502020104020203" pitchFamily="34" charset="0"/>
            </a:endParaRPr>
          </a:p>
          <a:p>
            <a:endParaRPr lang="en-US" sz="1800" u="sng" dirty="0">
              <a:latin typeface="Gill Sans MT" panose="020B0502020104020203" pitchFamily="34" charset="0"/>
            </a:endParaRPr>
          </a:p>
          <a:p>
            <a:endParaRPr lang="en-US" sz="1800" u="sng" dirty="0">
              <a:latin typeface="Gill Sans MT" panose="020B0502020104020203" pitchFamily="34" charset="0"/>
            </a:endParaRPr>
          </a:p>
          <a:p>
            <a:endParaRPr lang="en-US" sz="1800" u="sng" dirty="0">
              <a:latin typeface="Gill Sans MT" panose="020B0502020104020203" pitchFamily="34" charset="0"/>
            </a:endParaRPr>
          </a:p>
          <a:p>
            <a:endParaRPr lang="en-US" sz="1800" u="sng" dirty="0">
              <a:latin typeface="Gill Sans MT" panose="020B0502020104020203" pitchFamily="34" charset="0"/>
            </a:endParaRPr>
          </a:p>
          <a:p>
            <a:pPr marL="0" indent="0">
              <a:buNone/>
            </a:pPr>
            <a:r>
              <a:rPr lang="en-US" sz="2200" u="sng" dirty="0">
                <a:latin typeface="Gill Sans MT" panose="020B0502020104020203" pitchFamily="34" charset="0"/>
              </a:rPr>
              <a:t>Not Acceptable</a:t>
            </a:r>
          </a:p>
          <a:p>
            <a:r>
              <a:rPr lang="en-US" sz="1800" dirty="0">
                <a:latin typeface="Gill Sans MT" panose="020B0502020104020203" pitchFamily="34" charset="0"/>
              </a:rPr>
              <a:t>Copy of Credit Card</a:t>
            </a:r>
          </a:p>
          <a:p>
            <a:r>
              <a:rPr lang="en-US" sz="1800" dirty="0">
                <a:latin typeface="Gill Sans MT" panose="020B0502020104020203" pitchFamily="34" charset="0"/>
              </a:rPr>
              <a:t>Word/excel document with list of donors with check numbers </a:t>
            </a:r>
          </a:p>
          <a:p>
            <a:r>
              <a:rPr lang="en-US" sz="1800" dirty="0">
                <a:latin typeface="Gill Sans MT" panose="020B0502020104020203" pitchFamily="34" charset="0"/>
              </a:rPr>
              <a:t>Financial report in excel document </a:t>
            </a:r>
          </a:p>
        </p:txBody>
      </p:sp>
      <p:pic>
        <p:nvPicPr>
          <p:cNvPr id="2" name="Picture 1"/>
          <p:cNvPicPr>
            <a:picLocks noChangeAspect="1"/>
          </p:cNvPicPr>
          <p:nvPr/>
        </p:nvPicPr>
        <p:blipFill>
          <a:blip r:embed="rId15"/>
          <a:stretch>
            <a:fillRect/>
          </a:stretch>
        </p:blipFill>
        <p:spPr>
          <a:xfrm>
            <a:off x="-6131" y="411650"/>
            <a:ext cx="3157268" cy="840834"/>
          </a:xfrm>
          <a:prstGeom prst="rect">
            <a:avLst/>
          </a:prstGeom>
        </p:spPr>
      </p:pic>
      <p:sp>
        <p:nvSpPr>
          <p:cNvPr id="31" name="Subtitle 2"/>
          <p:cNvSpPr txBox="1">
            <a:spLocks/>
          </p:cNvSpPr>
          <p:nvPr/>
        </p:nvSpPr>
        <p:spPr>
          <a:xfrm>
            <a:off x="-1" y="475367"/>
            <a:ext cx="3151138" cy="93677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Proof of Payments</a:t>
            </a:r>
            <a:endParaRPr lang="en-US" sz="1400" spc="300" dirty="0">
              <a:solidFill>
                <a:schemeClr val="bg2"/>
              </a:solidFill>
              <a:latin typeface="Arial"/>
              <a:cs typeface="Arial"/>
            </a:endParaRPr>
          </a:p>
        </p:txBody>
      </p:sp>
      <p:pic>
        <p:nvPicPr>
          <p:cNvPr id="23" name="Picture 22"/>
          <p:cNvPicPr>
            <a:picLocks noChangeAspect="1"/>
          </p:cNvPicPr>
          <p:nvPr/>
        </p:nvPicPr>
        <p:blipFill>
          <a:blip r:embed="rId16">
            <a:alphaModFix amt="50000"/>
          </a:blip>
          <a:stretch>
            <a:fillRect/>
          </a:stretch>
        </p:blipFill>
        <p:spPr>
          <a:xfrm>
            <a:off x="3151137" y="0"/>
            <a:ext cx="6416398" cy="7052877"/>
          </a:xfrm>
          <a:prstGeom prst="rect">
            <a:avLst/>
          </a:prstGeom>
          <a:noFill/>
        </p:spPr>
      </p:pic>
      <p:pic>
        <p:nvPicPr>
          <p:cNvPr id="3" name="Picture 2"/>
          <p:cNvPicPr>
            <a:picLocks noChangeAspect="1"/>
          </p:cNvPicPr>
          <p:nvPr/>
        </p:nvPicPr>
        <p:blipFill>
          <a:blip r:embed="rId17"/>
          <a:stretch>
            <a:fillRect/>
          </a:stretch>
        </p:blipFill>
        <p:spPr>
          <a:xfrm rot="19493792">
            <a:off x="1814628" y="3449713"/>
            <a:ext cx="1472969" cy="2686473"/>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18"/>
          <a:stretch>
            <a:fillRect/>
          </a:stretch>
        </p:blipFill>
        <p:spPr>
          <a:xfrm rot="1384670">
            <a:off x="5728180" y="1910174"/>
            <a:ext cx="2930973" cy="186275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62885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228600" y="1178479"/>
            <a:ext cx="8762999" cy="5170431"/>
          </a:xfrm>
        </p:spPr>
        <p:txBody>
          <a:bodyPr>
            <a:noAutofit/>
          </a:bodyPr>
          <a:lstStyle/>
          <a:p>
            <a:pPr>
              <a:spcBef>
                <a:spcPts val="0"/>
              </a:spcBef>
            </a:pPr>
            <a:r>
              <a:rPr lang="en-US" b="1" dirty="0">
                <a:solidFill>
                  <a:srgbClr val="090809"/>
                </a:solidFill>
                <a:latin typeface="Helvetica 65 Medium"/>
                <a:cs typeface="Aharoni" pitchFamily="2" charset="-79"/>
              </a:rPr>
              <a:t>Find today’s information on JCamp180.org</a:t>
            </a:r>
            <a:endParaRPr lang="en-US" sz="2000" b="1" dirty="0">
              <a:solidFill>
                <a:srgbClr val="090809"/>
              </a:solidFill>
              <a:latin typeface="Helvetica 65 Medium"/>
              <a:cs typeface="Aharoni" pitchFamily="2" charset="-79"/>
            </a:endParaRPr>
          </a:p>
        </p:txBody>
      </p:sp>
      <p:pic>
        <p:nvPicPr>
          <p:cNvPr id="2" name="Picture 1"/>
          <p:cNvPicPr>
            <a:picLocks noChangeAspect="1"/>
          </p:cNvPicPr>
          <p:nvPr/>
        </p:nvPicPr>
        <p:blipFill>
          <a:blip r:embed="rId16"/>
          <a:stretch>
            <a:fillRect/>
          </a:stretch>
        </p:blipFill>
        <p:spPr>
          <a:xfrm>
            <a:off x="4407" y="394716"/>
            <a:ext cx="2129193" cy="588844"/>
          </a:xfrm>
          <a:prstGeom prst="rect">
            <a:avLst/>
          </a:prstGeom>
        </p:spPr>
      </p:pic>
      <p:sp>
        <p:nvSpPr>
          <p:cNvPr id="31" name="Subtitle 2"/>
          <p:cNvSpPr txBox="1">
            <a:spLocks/>
          </p:cNvSpPr>
          <p:nvPr/>
        </p:nvSpPr>
        <p:spPr>
          <a:xfrm>
            <a:off x="22942" y="454767"/>
            <a:ext cx="3151138"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Follow-up:</a:t>
            </a:r>
          </a:p>
          <a:p>
            <a:pPr algn="l"/>
            <a:endParaRPr lang="en-US" sz="1400" spc="300" dirty="0">
              <a:solidFill>
                <a:schemeClr val="bg2"/>
              </a:solidFill>
              <a:latin typeface="Arial"/>
              <a:cs typeface="Arial"/>
            </a:endParaRPr>
          </a:p>
        </p:txBody>
      </p:sp>
      <p:pic>
        <p:nvPicPr>
          <p:cNvPr id="3" name="Picture 2">
            <a:extLst>
              <a:ext uri="{FF2B5EF4-FFF2-40B4-BE49-F238E27FC236}">
                <a16:creationId xmlns:a16="http://schemas.microsoft.com/office/drawing/2014/main" id="{549F8D32-EB39-45A3-9B7F-D3E7219B3088}"/>
              </a:ext>
            </a:extLst>
          </p:cNvPr>
          <p:cNvPicPr>
            <a:picLocks noChangeAspect="1"/>
          </p:cNvPicPr>
          <p:nvPr/>
        </p:nvPicPr>
        <p:blipFill>
          <a:blip r:embed="rId17"/>
          <a:stretch>
            <a:fillRect/>
          </a:stretch>
        </p:blipFill>
        <p:spPr>
          <a:xfrm>
            <a:off x="716751" y="1951061"/>
            <a:ext cx="7786696" cy="4043887"/>
          </a:xfrm>
          <a:prstGeom prst="rect">
            <a:avLst/>
          </a:prstGeom>
        </p:spPr>
      </p:pic>
    </p:spTree>
    <p:extLst>
      <p:ext uri="{BB962C8B-B14F-4D97-AF65-F5344CB8AC3E}">
        <p14:creationId xmlns:p14="http://schemas.microsoft.com/office/powerpoint/2010/main" val="37584043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2" y="394715"/>
            <a:ext cx="2438402" cy="588844"/>
          </a:xfrm>
          <a:prstGeom prst="rect">
            <a:avLst/>
          </a:prstGeom>
        </p:spPr>
      </p:pic>
      <p:sp>
        <p:nvSpPr>
          <p:cNvPr id="31" name="Subtitle 2"/>
          <p:cNvSpPr txBox="1">
            <a:spLocks/>
          </p:cNvSpPr>
          <p:nvPr/>
        </p:nvSpPr>
        <p:spPr>
          <a:xfrm>
            <a:off x="-2" y="475367"/>
            <a:ext cx="2667002" cy="50819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Donor Form:</a:t>
            </a:r>
          </a:p>
          <a:p>
            <a:pPr algn="l"/>
            <a:endParaRPr lang="en-US" sz="1400" spc="300" dirty="0">
              <a:solidFill>
                <a:schemeClr val="bg2"/>
              </a:solidFill>
              <a:latin typeface="Arial"/>
              <a:cs typeface="Arial"/>
            </a:endParaRPr>
          </a:p>
        </p:txBody>
      </p:sp>
      <p:sp>
        <p:nvSpPr>
          <p:cNvPr id="26" name="TextBox 25">
            <a:extLst>
              <a:ext uri="{FF2B5EF4-FFF2-40B4-BE49-F238E27FC236}">
                <a16:creationId xmlns:a16="http://schemas.microsoft.com/office/drawing/2014/main" id="{88C946E4-B832-4898-A5DA-CB50563616C9}"/>
              </a:ext>
            </a:extLst>
          </p:cNvPr>
          <p:cNvSpPr txBox="1"/>
          <p:nvPr/>
        </p:nvSpPr>
        <p:spPr>
          <a:xfrm>
            <a:off x="4243061" y="1428917"/>
            <a:ext cx="4652844" cy="4401205"/>
          </a:xfrm>
          <a:prstGeom prst="rect">
            <a:avLst/>
          </a:prstGeom>
          <a:noFill/>
        </p:spPr>
        <p:txBody>
          <a:bodyPr wrap="square" rtlCol="0">
            <a:spAutoFit/>
          </a:bodyPr>
          <a:lstStyle/>
          <a:p>
            <a:r>
              <a:rPr lang="en-US" sz="2000" dirty="0"/>
              <a:t>The MYM 8 Gift Form can be downloaded from the MYM 8 program page on the </a:t>
            </a:r>
            <a:r>
              <a:rPr lang="en-US" sz="2000" i="1" dirty="0"/>
              <a:t>J</a:t>
            </a:r>
            <a:r>
              <a:rPr lang="en-US" sz="2000" dirty="0"/>
              <a:t>Camp 180 website.</a:t>
            </a:r>
          </a:p>
          <a:p>
            <a:endParaRPr lang="en-US" sz="2000" dirty="0"/>
          </a:p>
          <a:p>
            <a:r>
              <a:rPr lang="en-US" sz="2000" dirty="0"/>
              <a:t>You must fill out:</a:t>
            </a:r>
          </a:p>
          <a:p>
            <a:pPr marL="457200" indent="-457200">
              <a:buFont typeface="Arial" panose="020B0604020202020204" pitchFamily="34" charset="0"/>
              <a:buChar char="•"/>
            </a:pPr>
            <a:r>
              <a:rPr lang="en-US" sz="2000" i="1" dirty="0"/>
              <a:t>Gift Date</a:t>
            </a:r>
          </a:p>
          <a:p>
            <a:pPr marL="457200" indent="-457200">
              <a:buFont typeface="Arial" panose="020B0604020202020204" pitchFamily="34" charset="0"/>
              <a:buChar char="•"/>
            </a:pPr>
            <a:r>
              <a:rPr lang="en-US" sz="2000" i="1" dirty="0"/>
              <a:t>First/Family Name</a:t>
            </a:r>
          </a:p>
          <a:p>
            <a:pPr marL="457200" indent="-457200">
              <a:buFont typeface="Arial" panose="020B0604020202020204" pitchFamily="34" charset="0"/>
              <a:buChar char="•"/>
            </a:pPr>
            <a:r>
              <a:rPr lang="en-US" sz="2000" i="1" dirty="0"/>
              <a:t>Last Name</a:t>
            </a:r>
          </a:p>
          <a:p>
            <a:pPr marL="457200" indent="-457200">
              <a:buFont typeface="Arial" panose="020B0604020202020204" pitchFamily="34" charset="0"/>
              <a:buChar char="•"/>
            </a:pPr>
            <a:r>
              <a:rPr lang="en-US" sz="2000" i="1" dirty="0"/>
              <a:t>List Family (for family gifts)</a:t>
            </a:r>
          </a:p>
          <a:p>
            <a:pPr marL="457200" indent="-457200">
              <a:buFont typeface="Arial" panose="020B0604020202020204" pitchFamily="34" charset="0"/>
              <a:buChar char="•"/>
            </a:pPr>
            <a:r>
              <a:rPr lang="en-US" sz="2000" i="1" dirty="0"/>
              <a:t>Address</a:t>
            </a:r>
          </a:p>
          <a:p>
            <a:pPr marL="457200" indent="-457200">
              <a:buFont typeface="Arial" panose="020B0604020202020204" pitchFamily="34" charset="0"/>
              <a:buChar char="•"/>
            </a:pPr>
            <a:r>
              <a:rPr lang="en-US" sz="2000" i="1" dirty="0"/>
              <a:t>Gift Amount</a:t>
            </a:r>
          </a:p>
          <a:p>
            <a:pPr marL="457200" indent="-457200">
              <a:buFont typeface="Arial" panose="020B0604020202020204" pitchFamily="34" charset="0"/>
              <a:buChar char="•"/>
            </a:pPr>
            <a:r>
              <a:rPr lang="en-US" sz="2000" i="1" dirty="0"/>
              <a:t>Payment Schedule</a:t>
            </a:r>
          </a:p>
          <a:p>
            <a:pPr marL="457200" indent="-457200">
              <a:buFont typeface="Arial" panose="020B0604020202020204" pitchFamily="34" charset="0"/>
              <a:buChar char="•"/>
            </a:pPr>
            <a:r>
              <a:rPr lang="en-US" sz="2000" i="1" dirty="0"/>
              <a:t>Donor</a:t>
            </a:r>
          </a:p>
          <a:p>
            <a:pPr marL="457200" indent="-457200">
              <a:buFont typeface="Arial" panose="020B0604020202020204" pitchFamily="34" charset="0"/>
              <a:buChar char="•"/>
            </a:pPr>
            <a:r>
              <a:rPr lang="en-US" sz="2000" i="1" dirty="0"/>
              <a:t>Previous Donor Information</a:t>
            </a:r>
          </a:p>
        </p:txBody>
      </p:sp>
      <p:pic>
        <p:nvPicPr>
          <p:cNvPr id="5" name="Picture 4">
            <a:extLst>
              <a:ext uri="{FF2B5EF4-FFF2-40B4-BE49-F238E27FC236}">
                <a16:creationId xmlns:a16="http://schemas.microsoft.com/office/drawing/2014/main" id="{80678ABE-95CB-4F2D-B07B-A75639696A80}"/>
              </a:ext>
            </a:extLst>
          </p:cNvPr>
          <p:cNvPicPr>
            <a:picLocks noChangeAspect="1"/>
          </p:cNvPicPr>
          <p:nvPr/>
        </p:nvPicPr>
        <p:blipFill>
          <a:blip r:embed="rId17"/>
          <a:stretch>
            <a:fillRect/>
          </a:stretch>
        </p:blipFill>
        <p:spPr>
          <a:xfrm>
            <a:off x="228600" y="1431833"/>
            <a:ext cx="3692270" cy="4624513"/>
          </a:xfrm>
          <a:prstGeom prst="rect">
            <a:avLst/>
          </a:prstGeom>
        </p:spPr>
      </p:pic>
    </p:spTree>
    <p:extLst>
      <p:ext uri="{BB962C8B-B14F-4D97-AF65-F5344CB8AC3E}">
        <p14:creationId xmlns:p14="http://schemas.microsoft.com/office/powerpoint/2010/main" val="17656137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304800" y="1371600"/>
            <a:ext cx="4267200" cy="4981897"/>
          </a:xfrm>
        </p:spPr>
        <p:txBody>
          <a:bodyPr>
            <a:noAutofit/>
          </a:bodyPr>
          <a:lstStyle/>
          <a:p>
            <a:pPr algn="l"/>
            <a:r>
              <a:rPr lang="en-US" sz="1600" dirty="0">
                <a:solidFill>
                  <a:schemeClr val="tx1"/>
                </a:solidFill>
              </a:rPr>
              <a:t>Can the Campaign be larger than $300,000 ? </a:t>
            </a:r>
          </a:p>
          <a:p>
            <a:pPr algn="l"/>
            <a:endParaRPr lang="en-US" sz="1600" dirty="0">
              <a:solidFill>
                <a:schemeClr val="tx1"/>
              </a:solidFill>
            </a:endParaRPr>
          </a:p>
          <a:p>
            <a:pPr algn="l"/>
            <a:endParaRPr lang="en-US" sz="1600" dirty="0">
              <a:solidFill>
                <a:schemeClr val="tx1"/>
              </a:solidFill>
            </a:endParaRPr>
          </a:p>
          <a:p>
            <a:pPr algn="l"/>
            <a:endParaRPr lang="en-US" sz="1600" dirty="0">
              <a:solidFill>
                <a:schemeClr val="tx1"/>
              </a:solidFill>
            </a:endParaRPr>
          </a:p>
          <a:p>
            <a:pPr algn="l"/>
            <a:br>
              <a:rPr lang="en-US" sz="1600" dirty="0">
                <a:solidFill>
                  <a:schemeClr val="tx1"/>
                </a:solidFill>
              </a:rPr>
            </a:br>
            <a:endParaRPr lang="en-US" sz="1600" dirty="0">
              <a:solidFill>
                <a:schemeClr val="tx1"/>
              </a:solidFill>
            </a:endParaRPr>
          </a:p>
          <a:p>
            <a:pPr algn="l"/>
            <a:endParaRPr lang="en-US" sz="1600" dirty="0">
              <a:solidFill>
                <a:schemeClr val="tx1"/>
              </a:solidFill>
            </a:endParaRPr>
          </a:p>
          <a:p>
            <a:pPr algn="l"/>
            <a:endParaRPr lang="en-US" sz="1600" dirty="0">
              <a:solidFill>
                <a:schemeClr val="tx1"/>
              </a:solidFill>
            </a:endParaRPr>
          </a:p>
          <a:p>
            <a:pPr algn="l"/>
            <a:endParaRPr lang="en-US" sz="1600" dirty="0">
              <a:solidFill>
                <a:schemeClr val="tx1"/>
              </a:solidFill>
            </a:endParaRPr>
          </a:p>
          <a:p>
            <a:pPr algn="l"/>
            <a:r>
              <a:rPr lang="en-US" sz="1600" dirty="0">
                <a:solidFill>
                  <a:schemeClr val="tx1"/>
                </a:solidFill>
              </a:rPr>
              <a:t>Can a few major donors fulfill the whole campaign quickly? </a:t>
            </a:r>
          </a:p>
          <a:p>
            <a:pPr algn="l"/>
            <a:endParaRPr lang="en-US" sz="1600" dirty="0">
              <a:solidFill>
                <a:schemeClr val="tx1"/>
              </a:solidFill>
            </a:endParaRPr>
          </a:p>
          <a:p>
            <a:pPr algn="l"/>
            <a:endParaRPr lang="en-US" sz="1600" dirty="0">
              <a:solidFill>
                <a:schemeClr val="tx1"/>
              </a:solidFill>
            </a:endParaRPr>
          </a:p>
          <a:p>
            <a:pPr algn="l"/>
            <a:endParaRPr lang="en-US" sz="1600" dirty="0">
              <a:solidFill>
                <a:schemeClr val="tx1"/>
              </a:solidFill>
            </a:endParaRPr>
          </a:p>
          <a:p>
            <a:pPr algn="l"/>
            <a:endParaRPr lang="en-US" sz="1600" dirty="0">
              <a:solidFill>
                <a:schemeClr val="tx1"/>
              </a:solidFill>
            </a:endParaRPr>
          </a:p>
        </p:txBody>
      </p:sp>
      <p:pic>
        <p:nvPicPr>
          <p:cNvPr id="2" name="Picture 1"/>
          <p:cNvPicPr>
            <a:picLocks noChangeAspect="1"/>
          </p:cNvPicPr>
          <p:nvPr/>
        </p:nvPicPr>
        <p:blipFill>
          <a:blip r:embed="rId16"/>
          <a:stretch>
            <a:fillRect/>
          </a:stretch>
        </p:blipFill>
        <p:spPr>
          <a:xfrm>
            <a:off x="0" y="381000"/>
            <a:ext cx="2057400" cy="602559"/>
          </a:xfrm>
          <a:prstGeom prst="rect">
            <a:avLst/>
          </a:prstGeom>
        </p:spPr>
      </p:pic>
      <p:sp>
        <p:nvSpPr>
          <p:cNvPr id="31" name="Subtitle 2"/>
          <p:cNvSpPr txBox="1">
            <a:spLocks/>
          </p:cNvSpPr>
          <p:nvPr/>
        </p:nvSpPr>
        <p:spPr>
          <a:xfrm>
            <a:off x="-20595" y="476543"/>
            <a:ext cx="3751082"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Questions:</a:t>
            </a:r>
          </a:p>
          <a:p>
            <a:pPr algn="l"/>
            <a:endParaRPr lang="en-US" sz="1400" spc="300" dirty="0">
              <a:solidFill>
                <a:schemeClr val="bg2"/>
              </a:solidFill>
              <a:latin typeface="Arial"/>
              <a:cs typeface="Arial"/>
            </a:endParaRPr>
          </a:p>
        </p:txBody>
      </p:sp>
      <p:sp>
        <p:nvSpPr>
          <p:cNvPr id="24" name="Subtitle 2"/>
          <p:cNvSpPr txBox="1">
            <a:spLocks/>
          </p:cNvSpPr>
          <p:nvPr/>
        </p:nvSpPr>
        <p:spPr>
          <a:xfrm>
            <a:off x="4571998" y="1371600"/>
            <a:ext cx="4419602" cy="496002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1600" dirty="0">
                <a:solidFill>
                  <a:schemeClr val="tx1"/>
                </a:solidFill>
              </a:rPr>
              <a:t>Yes.  We ask that you be careful of how you describe the matching pool to donors.  </a:t>
            </a:r>
          </a:p>
          <a:p>
            <a:pPr algn="l"/>
            <a:r>
              <a:rPr lang="en-US" sz="1600" dirty="0">
                <a:solidFill>
                  <a:schemeClr val="tx1"/>
                </a:solidFill>
              </a:rPr>
              <a:t>Only the first $75,000 of large gifts is matched.  If your campaign brings in three gifts of $100,0000, you will earn $75,000 from JCamp180.  If you get a 4</a:t>
            </a:r>
            <a:r>
              <a:rPr lang="en-US" sz="1600" baseline="30000" dirty="0">
                <a:solidFill>
                  <a:schemeClr val="tx1"/>
                </a:solidFill>
              </a:rPr>
              <a:t>th</a:t>
            </a:r>
            <a:r>
              <a:rPr lang="en-US" sz="1600" dirty="0">
                <a:solidFill>
                  <a:schemeClr val="tx1"/>
                </a:solidFill>
              </a:rPr>
              <a:t> gift of $100,000 you will still only earn $75,000 from JCamp180</a:t>
            </a:r>
          </a:p>
          <a:p>
            <a:pPr algn="l"/>
            <a:endParaRPr lang="en-US" sz="1600" dirty="0">
              <a:solidFill>
                <a:schemeClr val="tx1"/>
              </a:solidFill>
            </a:endParaRPr>
          </a:p>
          <a:p>
            <a:pPr algn="l"/>
            <a:endParaRPr lang="en-US" sz="1600" dirty="0">
              <a:solidFill>
                <a:schemeClr val="tx1"/>
              </a:solidFill>
            </a:endParaRPr>
          </a:p>
          <a:p>
            <a:pPr algn="l"/>
            <a:r>
              <a:rPr lang="en-US" sz="1600" dirty="0">
                <a:solidFill>
                  <a:schemeClr val="tx1"/>
                </a:solidFill>
              </a:rPr>
              <a:t>Yes.  You need a minimum of 3 gifts of $75,000 each to earn the entire $75,000 from JCamp180.  </a:t>
            </a:r>
          </a:p>
          <a:p>
            <a:pPr algn="l"/>
            <a:endParaRPr lang="en-US" sz="1600" dirty="0">
              <a:solidFill>
                <a:schemeClr val="tx1"/>
              </a:solidFill>
            </a:endParaRPr>
          </a:p>
          <a:p>
            <a:pPr algn="l"/>
            <a:r>
              <a:rPr lang="en-US" sz="1600" dirty="0">
                <a:solidFill>
                  <a:schemeClr val="tx1"/>
                </a:solidFill>
              </a:rPr>
              <a:t>At the other extreme, you need 23 gifts at the minimum match level of $10,000 to earn the maximum JCamp180 match of $75,000.</a:t>
            </a:r>
          </a:p>
        </p:txBody>
      </p:sp>
    </p:spTree>
    <p:extLst>
      <p:ext uri="{BB962C8B-B14F-4D97-AF65-F5344CB8AC3E}">
        <p14:creationId xmlns:p14="http://schemas.microsoft.com/office/powerpoint/2010/main" val="28850065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304798" y="1271611"/>
            <a:ext cx="4267200" cy="4981897"/>
          </a:xfrm>
        </p:spPr>
        <p:txBody>
          <a:bodyPr>
            <a:noAutofit/>
          </a:bodyPr>
          <a:lstStyle/>
          <a:p>
            <a:pPr algn="l"/>
            <a:r>
              <a:rPr lang="en-US" sz="1600" dirty="0">
                <a:solidFill>
                  <a:schemeClr val="tx1"/>
                </a:solidFill>
              </a:rPr>
              <a:t>Why should we seek (and submit documentation for) more than the minimum number of pledges?</a:t>
            </a:r>
          </a:p>
          <a:p>
            <a:pPr algn="l"/>
            <a:endParaRPr lang="en-US" sz="1600" dirty="0">
              <a:solidFill>
                <a:schemeClr val="tx1"/>
              </a:solidFill>
            </a:endParaRPr>
          </a:p>
          <a:p>
            <a:pPr algn="l"/>
            <a:endParaRPr lang="en-US" sz="1600" dirty="0">
              <a:solidFill>
                <a:schemeClr val="tx1"/>
              </a:solidFill>
            </a:endParaRPr>
          </a:p>
          <a:p>
            <a:pPr algn="l"/>
            <a:endParaRPr lang="en-US" sz="1600" dirty="0">
              <a:solidFill>
                <a:schemeClr val="tx1"/>
              </a:solidFill>
            </a:endParaRPr>
          </a:p>
          <a:p>
            <a:pPr algn="l"/>
            <a:endParaRPr lang="en-US" sz="1600" dirty="0">
              <a:solidFill>
                <a:schemeClr val="tx1"/>
              </a:solidFill>
            </a:endParaRPr>
          </a:p>
          <a:p>
            <a:pPr algn="l"/>
            <a:endParaRPr lang="en-US" sz="1600" dirty="0">
              <a:solidFill>
                <a:schemeClr val="tx1"/>
              </a:solidFill>
            </a:endParaRPr>
          </a:p>
          <a:p>
            <a:pPr algn="l"/>
            <a:endParaRPr lang="en-US" sz="1600" dirty="0">
              <a:solidFill>
                <a:schemeClr val="tx1"/>
              </a:solidFill>
            </a:endParaRPr>
          </a:p>
          <a:p>
            <a:pPr algn="l"/>
            <a:endParaRPr lang="en-US" sz="1600" dirty="0">
              <a:solidFill>
                <a:schemeClr val="tx1"/>
              </a:solidFill>
            </a:endParaRPr>
          </a:p>
          <a:p>
            <a:pPr algn="l"/>
            <a:r>
              <a:rPr lang="en-US" sz="1600" dirty="0">
                <a:solidFill>
                  <a:schemeClr val="tx1"/>
                </a:solidFill>
              </a:rPr>
              <a:t>Should we be concerned about the timing of submitting pledges to JCamp 180?</a:t>
            </a:r>
          </a:p>
          <a:p>
            <a:pPr algn="l"/>
            <a:endParaRPr lang="en-US" sz="1600" dirty="0">
              <a:solidFill>
                <a:schemeClr val="tx1"/>
              </a:solidFill>
            </a:endParaRPr>
          </a:p>
        </p:txBody>
      </p:sp>
      <p:pic>
        <p:nvPicPr>
          <p:cNvPr id="2" name="Picture 1"/>
          <p:cNvPicPr>
            <a:picLocks noChangeAspect="1"/>
          </p:cNvPicPr>
          <p:nvPr/>
        </p:nvPicPr>
        <p:blipFill>
          <a:blip r:embed="rId16"/>
          <a:stretch>
            <a:fillRect/>
          </a:stretch>
        </p:blipFill>
        <p:spPr>
          <a:xfrm>
            <a:off x="0" y="381000"/>
            <a:ext cx="2057400" cy="602559"/>
          </a:xfrm>
          <a:prstGeom prst="rect">
            <a:avLst/>
          </a:prstGeom>
        </p:spPr>
      </p:pic>
      <p:sp>
        <p:nvSpPr>
          <p:cNvPr id="31" name="Subtitle 2"/>
          <p:cNvSpPr txBox="1">
            <a:spLocks/>
          </p:cNvSpPr>
          <p:nvPr/>
        </p:nvSpPr>
        <p:spPr>
          <a:xfrm>
            <a:off x="-20595" y="476543"/>
            <a:ext cx="3751082"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Questions:</a:t>
            </a:r>
          </a:p>
          <a:p>
            <a:pPr algn="l"/>
            <a:endParaRPr lang="en-US" sz="1400" spc="300" dirty="0">
              <a:solidFill>
                <a:schemeClr val="bg2"/>
              </a:solidFill>
              <a:latin typeface="Arial"/>
              <a:cs typeface="Arial"/>
            </a:endParaRPr>
          </a:p>
        </p:txBody>
      </p:sp>
      <p:sp>
        <p:nvSpPr>
          <p:cNvPr id="24" name="Subtitle 2"/>
          <p:cNvSpPr txBox="1">
            <a:spLocks/>
          </p:cNvSpPr>
          <p:nvPr/>
        </p:nvSpPr>
        <p:spPr>
          <a:xfrm>
            <a:off x="4592591" y="1237872"/>
            <a:ext cx="4419602" cy="496002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1600" dirty="0">
                <a:solidFill>
                  <a:schemeClr val="tx1"/>
                </a:solidFill>
              </a:rPr>
              <a:t>Life happens.  Sometimes pledges made with the best of intentions cannot be paid by the end of our campaign.  By submitting documentation for more than the minimum required number of grants, you assure that if one or two do not get paid, you will still receive sufficient gifts to qualify for the entire JCamp180 match.  YOU CANNOT REPLACE A PLEDGE after the 9/30/2019 deadline, so make sure you have submitted enough pledges to cover all our funds. </a:t>
            </a:r>
          </a:p>
          <a:p>
            <a:pPr algn="l"/>
            <a:endParaRPr lang="en-US" sz="1600" dirty="0">
              <a:solidFill>
                <a:schemeClr val="tx1"/>
              </a:solidFill>
            </a:endParaRPr>
          </a:p>
          <a:p>
            <a:pPr algn="l"/>
            <a:r>
              <a:rPr lang="en-US" sz="1600" dirty="0">
                <a:solidFill>
                  <a:schemeClr val="tx1"/>
                </a:solidFill>
              </a:rPr>
              <a:t>You should work with your donors so they do not submit a pledge until they are fully committed to fulfill that pledge.  Pledges must be signed and dated after October 1, 2018 and before September 30, 2019.  We ask that you submit pledges within 30 days after they are received so we properly reserve matching funds.  </a:t>
            </a:r>
            <a:r>
              <a:rPr lang="en-US" sz="1600" u="sng" dirty="0">
                <a:solidFill>
                  <a:schemeClr val="tx1"/>
                </a:solidFill>
              </a:rPr>
              <a:t>All pledges must be signed by September 30, 2019 and submitted by October 31, 2019.</a:t>
            </a:r>
          </a:p>
          <a:p>
            <a:pPr algn="l"/>
            <a:r>
              <a:rPr lang="en-US" sz="1600" dirty="0">
                <a:solidFill>
                  <a:schemeClr val="tx1"/>
                </a:solidFill>
              </a:rPr>
              <a:t>.</a:t>
            </a:r>
          </a:p>
        </p:txBody>
      </p:sp>
    </p:spTree>
    <p:extLst>
      <p:ext uri="{BB962C8B-B14F-4D97-AF65-F5344CB8AC3E}">
        <p14:creationId xmlns:p14="http://schemas.microsoft.com/office/powerpoint/2010/main" val="21896391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0" y="381000"/>
            <a:ext cx="3048000" cy="602559"/>
          </a:xfrm>
          <a:prstGeom prst="rect">
            <a:avLst/>
          </a:prstGeom>
        </p:spPr>
      </p:pic>
      <p:sp>
        <p:nvSpPr>
          <p:cNvPr id="31" name="Subtitle 2"/>
          <p:cNvSpPr txBox="1">
            <a:spLocks/>
          </p:cNvSpPr>
          <p:nvPr/>
        </p:nvSpPr>
        <p:spPr>
          <a:xfrm>
            <a:off x="-20595" y="476543"/>
            <a:ext cx="3751082"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Your Questions:</a:t>
            </a:r>
          </a:p>
          <a:p>
            <a:pPr algn="l"/>
            <a:endParaRPr lang="en-US" sz="1400" spc="300" dirty="0">
              <a:solidFill>
                <a:schemeClr val="bg2"/>
              </a:solidFill>
              <a:latin typeface="Arial"/>
              <a:cs typeface="Arial"/>
            </a:endParaRPr>
          </a:p>
        </p:txBody>
      </p:sp>
      <p:sp>
        <p:nvSpPr>
          <p:cNvPr id="24" name="Subtitle 2"/>
          <p:cNvSpPr txBox="1">
            <a:spLocks/>
          </p:cNvSpPr>
          <p:nvPr/>
        </p:nvSpPr>
        <p:spPr>
          <a:xfrm>
            <a:off x="4571998" y="1371600"/>
            <a:ext cx="4419602" cy="496002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sz="1600" dirty="0">
              <a:solidFill>
                <a:schemeClr val="tx1"/>
              </a:solidFill>
            </a:endParaRPr>
          </a:p>
        </p:txBody>
      </p:sp>
      <p:sp>
        <p:nvSpPr>
          <p:cNvPr id="3" name="TextBox 2"/>
          <p:cNvSpPr txBox="1"/>
          <p:nvPr/>
        </p:nvSpPr>
        <p:spPr>
          <a:xfrm>
            <a:off x="1676400" y="2514601"/>
            <a:ext cx="5922115" cy="1200329"/>
          </a:xfrm>
          <a:prstGeom prst="rect">
            <a:avLst/>
          </a:prstGeom>
          <a:noFill/>
        </p:spPr>
        <p:txBody>
          <a:bodyPr wrap="square" rtlCol="0">
            <a:spAutoFit/>
          </a:bodyPr>
          <a:lstStyle/>
          <a:p>
            <a:pPr algn="ctr"/>
            <a:r>
              <a:rPr lang="en-US" sz="7200" dirty="0"/>
              <a:t>QUESTIONS?</a:t>
            </a:r>
          </a:p>
        </p:txBody>
      </p:sp>
    </p:spTree>
    <p:extLst>
      <p:ext uri="{BB962C8B-B14F-4D97-AF65-F5344CB8AC3E}">
        <p14:creationId xmlns:p14="http://schemas.microsoft.com/office/powerpoint/2010/main" val="3691510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4" name="Subtitle 2"/>
          <p:cNvSpPr txBox="1">
            <a:spLocks/>
          </p:cNvSpPr>
          <p:nvPr/>
        </p:nvSpPr>
        <p:spPr>
          <a:xfrm>
            <a:off x="1905000" y="2091144"/>
            <a:ext cx="5945508" cy="4127327"/>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lnSpc>
                <a:spcPct val="130000"/>
              </a:lnSpc>
            </a:pPr>
            <a:endParaRPr lang="en-US" sz="2000" b="1" dirty="0">
              <a:solidFill>
                <a:srgbClr val="090809"/>
              </a:solidFill>
              <a:latin typeface="Helvetica 65 Medium"/>
              <a:cs typeface="Aharoni" pitchFamily="2" charset="-79"/>
            </a:endParaRPr>
          </a:p>
          <a:p>
            <a:pPr>
              <a:lnSpc>
                <a:spcPct val="130000"/>
              </a:lnSpc>
            </a:pPr>
            <a:r>
              <a:rPr lang="en-US" sz="2800" b="1" dirty="0">
                <a:solidFill>
                  <a:srgbClr val="090809"/>
                </a:solidFill>
                <a:latin typeface="Helvetica 65 Medium"/>
                <a:cs typeface="Aharoni" pitchFamily="2" charset="-79"/>
              </a:rPr>
              <a:t>August 21, 2018</a:t>
            </a:r>
          </a:p>
          <a:p>
            <a:pPr algn="l">
              <a:lnSpc>
                <a:spcPct val="130000"/>
              </a:lnSpc>
            </a:pPr>
            <a:endParaRPr lang="en-US" sz="2000" b="1" dirty="0">
              <a:solidFill>
                <a:srgbClr val="090809"/>
              </a:solidFill>
              <a:latin typeface="Helvetica 65 Medium"/>
              <a:cs typeface="Aharoni" pitchFamily="2" charset="-79"/>
            </a:endParaRPr>
          </a:p>
          <a:p>
            <a:pPr algn="l">
              <a:lnSpc>
                <a:spcPct val="130000"/>
              </a:lnSpc>
            </a:pPr>
            <a:r>
              <a:rPr lang="en-US" sz="1600" b="1" dirty="0">
                <a:solidFill>
                  <a:srgbClr val="090809"/>
                </a:solidFill>
                <a:latin typeface="Helvetica 65 Medium"/>
                <a:cs typeface="Aharoni" pitchFamily="2" charset="-79"/>
              </a:rPr>
              <a:t>Mark Gold		Kathleen Rodowicz</a:t>
            </a:r>
            <a:br>
              <a:rPr lang="en-US" sz="1600" b="1" dirty="0">
                <a:solidFill>
                  <a:srgbClr val="090809"/>
                </a:solidFill>
                <a:latin typeface="Helvetica 65 Medium"/>
                <a:cs typeface="Aharoni" pitchFamily="2" charset="-79"/>
              </a:rPr>
            </a:br>
            <a:r>
              <a:rPr lang="en-US" sz="1600" b="1" dirty="0">
                <a:solidFill>
                  <a:srgbClr val="090809"/>
                </a:solidFill>
                <a:latin typeface="Helvetica 65 Medium"/>
                <a:cs typeface="Aharoni" pitchFamily="2" charset="-79"/>
              </a:rPr>
              <a:t>Director, JCamp 180  	Grants Administrator</a:t>
            </a:r>
            <a:br>
              <a:rPr lang="en-US" sz="1600" b="1" dirty="0">
                <a:solidFill>
                  <a:srgbClr val="090809"/>
                </a:solidFill>
                <a:latin typeface="Helvetica 65 Medium"/>
                <a:cs typeface="Aharoni" pitchFamily="2" charset="-79"/>
              </a:rPr>
            </a:br>
            <a:r>
              <a:rPr lang="en-US" sz="1600" b="1" dirty="0">
                <a:solidFill>
                  <a:srgbClr val="090809"/>
                </a:solidFill>
                <a:latin typeface="Helvetica 65 Medium"/>
                <a:cs typeface="Aharoni" pitchFamily="2" charset="-79"/>
                <a:hlinkClick r:id="rId16"/>
              </a:rPr>
              <a:t>Mark@hgf.org</a:t>
            </a:r>
            <a:r>
              <a:rPr lang="en-US" sz="1600" b="1" dirty="0">
                <a:solidFill>
                  <a:srgbClr val="090809"/>
                </a:solidFill>
                <a:latin typeface="Helvetica 65 Medium"/>
                <a:cs typeface="Aharoni" pitchFamily="2" charset="-79"/>
              </a:rPr>
              <a:t>		</a:t>
            </a:r>
            <a:r>
              <a:rPr lang="en-US" sz="1600" b="1" dirty="0">
                <a:solidFill>
                  <a:srgbClr val="090809"/>
                </a:solidFill>
                <a:latin typeface="Helvetica 65 Medium"/>
                <a:cs typeface="Aharoni" pitchFamily="2" charset="-79"/>
                <a:hlinkClick r:id="rId17"/>
              </a:rPr>
              <a:t>Kathleen@hgf.org</a:t>
            </a:r>
            <a:br>
              <a:rPr lang="en-US" sz="1600" b="1" dirty="0">
                <a:solidFill>
                  <a:srgbClr val="090809"/>
                </a:solidFill>
                <a:latin typeface="Helvetica 65 Medium"/>
                <a:cs typeface="Aharoni" pitchFamily="2" charset="-79"/>
              </a:rPr>
            </a:br>
            <a:r>
              <a:rPr lang="en-US" sz="1600" b="1" dirty="0">
                <a:solidFill>
                  <a:srgbClr val="090809"/>
                </a:solidFill>
                <a:latin typeface="Helvetica 65 Medium"/>
                <a:cs typeface="Aharoni" pitchFamily="2" charset="-79"/>
              </a:rPr>
              <a:t>413-276-0777 		</a:t>
            </a:r>
            <a:r>
              <a:rPr lang="en-US" sz="1600" b="1" dirty="0">
                <a:solidFill>
                  <a:srgbClr val="090809"/>
                </a:solidFill>
                <a:latin typeface="Helvetica 65 Medium"/>
                <a:cs typeface="Aharoni" pitchFamily="2" charset="-79"/>
                <a:hlinkClick r:id="rId18"/>
              </a:rPr>
              <a:t>grants@hgf.org</a:t>
            </a:r>
            <a:br>
              <a:rPr lang="en-US" sz="1600" b="1" dirty="0">
                <a:solidFill>
                  <a:srgbClr val="090809"/>
                </a:solidFill>
                <a:latin typeface="Helvetica 65 Medium"/>
                <a:cs typeface="Aharoni" pitchFamily="2" charset="-79"/>
              </a:rPr>
            </a:br>
            <a:r>
              <a:rPr lang="en-US" sz="1600" b="1" dirty="0">
                <a:solidFill>
                  <a:srgbClr val="090809"/>
                </a:solidFill>
                <a:latin typeface="Helvetica 65 Medium"/>
                <a:cs typeface="Aharoni" pitchFamily="2" charset="-79"/>
              </a:rPr>
              <a:t>			413-276-0719</a:t>
            </a:r>
          </a:p>
        </p:txBody>
      </p:sp>
      <p:pic>
        <p:nvPicPr>
          <p:cNvPr id="26" name="Picture 25"/>
          <p:cNvPicPr>
            <a:picLocks noChangeAspect="1"/>
          </p:cNvPicPr>
          <p:nvPr/>
        </p:nvPicPr>
        <p:blipFill>
          <a:blip r:embed="rId19"/>
          <a:stretch>
            <a:fillRect/>
          </a:stretch>
        </p:blipFill>
        <p:spPr>
          <a:xfrm>
            <a:off x="4406" y="1031018"/>
            <a:ext cx="4928883" cy="918472"/>
          </a:xfrm>
          <a:prstGeom prst="rect">
            <a:avLst/>
          </a:prstGeom>
        </p:spPr>
      </p:pic>
      <p:sp>
        <p:nvSpPr>
          <p:cNvPr id="27" name="Subtitle 2"/>
          <p:cNvSpPr txBox="1">
            <a:spLocks/>
          </p:cNvSpPr>
          <p:nvPr/>
        </p:nvSpPr>
        <p:spPr>
          <a:xfrm>
            <a:off x="103502" y="1039096"/>
            <a:ext cx="4704691" cy="91847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Meet Your Match 8 </a:t>
            </a:r>
            <a:br>
              <a:rPr lang="en-US" sz="2400" b="1" spc="300" dirty="0">
                <a:solidFill>
                  <a:schemeClr val="bg2"/>
                </a:solidFill>
                <a:latin typeface="Gill Sans MT"/>
                <a:cs typeface="Gill Sans MT"/>
              </a:rPr>
            </a:br>
            <a:r>
              <a:rPr lang="en-US" sz="2400" b="1" spc="300" dirty="0">
                <a:solidFill>
                  <a:schemeClr val="bg2"/>
                </a:solidFill>
                <a:latin typeface="Gill Sans MT"/>
                <a:cs typeface="Gill Sans MT"/>
              </a:rPr>
              <a:t>Information Session</a:t>
            </a:r>
          </a:p>
          <a:p>
            <a:pPr algn="l"/>
            <a:endParaRPr lang="en-US" sz="1400" spc="300" dirty="0">
              <a:solidFill>
                <a:schemeClr val="bg2"/>
              </a:solidFill>
              <a:latin typeface="Arial"/>
              <a:cs typeface="Arial"/>
            </a:endParaRPr>
          </a:p>
        </p:txBody>
      </p:sp>
    </p:spTree>
    <p:extLst>
      <p:ext uri="{BB962C8B-B14F-4D97-AF65-F5344CB8AC3E}">
        <p14:creationId xmlns:p14="http://schemas.microsoft.com/office/powerpoint/2010/main" val="294330976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192615" y="-273307"/>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4407" y="394716"/>
            <a:ext cx="2129193" cy="588844"/>
          </a:xfrm>
          <a:prstGeom prst="rect">
            <a:avLst/>
          </a:prstGeom>
        </p:spPr>
      </p:pic>
      <p:sp>
        <p:nvSpPr>
          <p:cNvPr id="31" name="Subtitle 2"/>
          <p:cNvSpPr txBox="1">
            <a:spLocks/>
          </p:cNvSpPr>
          <p:nvPr/>
        </p:nvSpPr>
        <p:spPr>
          <a:xfrm>
            <a:off x="22942" y="454767"/>
            <a:ext cx="3151138"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Follow-up:</a:t>
            </a:r>
          </a:p>
          <a:p>
            <a:pPr algn="l"/>
            <a:endParaRPr lang="en-US" sz="1400" spc="300" dirty="0">
              <a:solidFill>
                <a:schemeClr val="bg2"/>
              </a:solidFill>
              <a:latin typeface="Arial"/>
              <a:cs typeface="Arial"/>
            </a:endParaRPr>
          </a:p>
        </p:txBody>
      </p:sp>
      <p:sp>
        <p:nvSpPr>
          <p:cNvPr id="4" name="TextBox 3">
            <a:extLst>
              <a:ext uri="{FF2B5EF4-FFF2-40B4-BE49-F238E27FC236}">
                <a16:creationId xmlns:a16="http://schemas.microsoft.com/office/drawing/2014/main" id="{87C816AA-1F20-491C-A28D-602229B013F2}"/>
              </a:ext>
            </a:extLst>
          </p:cNvPr>
          <p:cNvSpPr txBox="1"/>
          <p:nvPr/>
        </p:nvSpPr>
        <p:spPr>
          <a:xfrm>
            <a:off x="3429000" y="2486821"/>
            <a:ext cx="2805154" cy="2554545"/>
          </a:xfrm>
          <a:prstGeom prst="rect">
            <a:avLst/>
          </a:prstGeom>
          <a:noFill/>
        </p:spPr>
        <p:txBody>
          <a:bodyPr wrap="square" rtlCol="0">
            <a:spAutoFit/>
          </a:bodyPr>
          <a:lstStyle/>
          <a:p>
            <a:r>
              <a:rPr lang="en-US" sz="3200" dirty="0"/>
              <a:t>Demonstration on how to access MYM 8 Information on  JCamp180.0rg </a:t>
            </a:r>
          </a:p>
        </p:txBody>
      </p:sp>
    </p:spTree>
    <p:extLst>
      <p:ext uri="{BB962C8B-B14F-4D97-AF65-F5344CB8AC3E}">
        <p14:creationId xmlns:p14="http://schemas.microsoft.com/office/powerpoint/2010/main" val="2915168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457200" y="1728990"/>
            <a:ext cx="8310444" cy="3926921"/>
          </a:xfrm>
        </p:spPr>
        <p:txBody>
          <a:bodyPr>
            <a:noAutofit/>
          </a:bodyPr>
          <a:lstStyle/>
          <a:p>
            <a:pPr marL="342900" indent="-342900" algn="l">
              <a:lnSpc>
                <a:spcPct val="130000"/>
              </a:lnSpc>
              <a:buFont typeface="Arial" pitchFamily="34" charset="0"/>
              <a:buChar char="•"/>
            </a:pPr>
            <a:r>
              <a:rPr lang="en-US" sz="2200" b="1" dirty="0">
                <a:solidFill>
                  <a:srgbClr val="090809"/>
                </a:solidFill>
                <a:latin typeface="Helvetica 65 Medium"/>
                <a:cs typeface="Aharoni" pitchFamily="2" charset="-79"/>
              </a:rPr>
              <a:t>JCamp180 has been offering matching grants for 14 years</a:t>
            </a:r>
          </a:p>
          <a:p>
            <a:pPr marL="800100" lvl="1" indent="-342900" algn="l">
              <a:lnSpc>
                <a:spcPct val="130000"/>
              </a:lnSpc>
              <a:buFont typeface="Arial" pitchFamily="34" charset="0"/>
              <a:buChar char="•"/>
            </a:pPr>
            <a:r>
              <a:rPr lang="en-US" sz="1800" b="1" dirty="0">
                <a:solidFill>
                  <a:srgbClr val="090809"/>
                </a:solidFill>
                <a:latin typeface="Helvetica 65 Medium"/>
                <a:cs typeface="Aharoni" pitchFamily="2" charset="-79"/>
              </a:rPr>
              <a:t>Documentation of pledges received by the camp is required to allow us to budget for future payments under our grants</a:t>
            </a:r>
          </a:p>
          <a:p>
            <a:pPr marL="800100" lvl="1" indent="-342900" algn="l">
              <a:lnSpc>
                <a:spcPct val="130000"/>
              </a:lnSpc>
              <a:buFont typeface="Arial" pitchFamily="34" charset="0"/>
              <a:buChar char="•"/>
            </a:pPr>
            <a:r>
              <a:rPr lang="en-US" sz="1800" b="1" dirty="0">
                <a:solidFill>
                  <a:srgbClr val="090809"/>
                </a:solidFill>
                <a:latin typeface="Helvetica 65 Medium"/>
                <a:cs typeface="Aharoni" pitchFamily="2" charset="-79"/>
              </a:rPr>
              <a:t>We require documentation of PAYMENTS for matching funds to be released</a:t>
            </a:r>
          </a:p>
          <a:p>
            <a:pPr marL="342900" indent="-342900" algn="l">
              <a:lnSpc>
                <a:spcPct val="130000"/>
              </a:lnSpc>
              <a:buFont typeface="Arial" pitchFamily="34" charset="0"/>
              <a:buChar char="•"/>
            </a:pPr>
            <a:r>
              <a:rPr lang="en-US" sz="2200" b="1" dirty="0">
                <a:solidFill>
                  <a:srgbClr val="090809"/>
                </a:solidFill>
                <a:latin typeface="Helvetica 65 Medium"/>
                <a:cs typeface="Aharoni" pitchFamily="2" charset="-79"/>
              </a:rPr>
              <a:t>Matching grants have a fixed calendar</a:t>
            </a:r>
          </a:p>
          <a:p>
            <a:pPr marL="800100" lvl="1" indent="-342900" algn="l">
              <a:lnSpc>
                <a:spcPct val="130000"/>
              </a:lnSpc>
              <a:buFont typeface="Arial" pitchFamily="34" charset="0"/>
              <a:buChar char="•"/>
            </a:pPr>
            <a:r>
              <a:rPr lang="en-US" sz="1800" b="1" dirty="0">
                <a:solidFill>
                  <a:srgbClr val="090809"/>
                </a:solidFill>
                <a:latin typeface="Helvetica 65 Medium"/>
                <a:cs typeface="Aharoni" pitchFamily="2" charset="-79"/>
              </a:rPr>
              <a:t>One calendar for pledges </a:t>
            </a:r>
          </a:p>
          <a:p>
            <a:pPr marL="800100" lvl="1" indent="-342900" algn="l">
              <a:lnSpc>
                <a:spcPct val="130000"/>
              </a:lnSpc>
              <a:buFont typeface="Arial" pitchFamily="34" charset="0"/>
              <a:buChar char="•"/>
            </a:pPr>
            <a:r>
              <a:rPr lang="en-US" sz="1800" b="1" dirty="0">
                <a:solidFill>
                  <a:srgbClr val="090809"/>
                </a:solidFill>
                <a:latin typeface="Helvetica 65 Medium"/>
                <a:cs typeface="Aharoni" pitchFamily="2" charset="-79"/>
              </a:rPr>
              <a:t>Second calendar (usually longer) for payments to be received</a:t>
            </a:r>
          </a:p>
          <a:p>
            <a:pPr marL="800100" lvl="1" indent="-342900" algn="l">
              <a:lnSpc>
                <a:spcPct val="130000"/>
              </a:lnSpc>
              <a:buFont typeface="Arial" pitchFamily="34" charset="0"/>
              <a:buChar char="•"/>
            </a:pPr>
            <a:r>
              <a:rPr lang="en-US" sz="1800" b="1" dirty="0">
                <a:solidFill>
                  <a:srgbClr val="090809"/>
                </a:solidFill>
                <a:latin typeface="Helvetica 65 Medium"/>
                <a:cs typeface="Aharoni" pitchFamily="2" charset="-79"/>
              </a:rPr>
              <a:t>Please be aware of these date restriction</a:t>
            </a:r>
          </a:p>
          <a:p>
            <a:pPr lvl="2" algn="l">
              <a:lnSpc>
                <a:spcPct val="130000"/>
              </a:lnSpc>
            </a:pPr>
            <a:endParaRPr lang="en-US" sz="2000" b="1" dirty="0">
              <a:solidFill>
                <a:srgbClr val="090809"/>
              </a:solidFill>
              <a:latin typeface="Helvetica 65 Medium"/>
              <a:cs typeface="Aharoni" pitchFamily="2" charset="-79"/>
            </a:endParaRPr>
          </a:p>
        </p:txBody>
      </p:sp>
      <p:pic>
        <p:nvPicPr>
          <p:cNvPr id="2" name="Picture 1"/>
          <p:cNvPicPr>
            <a:picLocks noChangeAspect="1"/>
          </p:cNvPicPr>
          <p:nvPr/>
        </p:nvPicPr>
        <p:blipFill>
          <a:blip r:embed="rId16"/>
          <a:stretch>
            <a:fillRect/>
          </a:stretch>
        </p:blipFill>
        <p:spPr>
          <a:xfrm>
            <a:off x="-6131" y="411650"/>
            <a:ext cx="3157268" cy="840834"/>
          </a:xfrm>
          <a:prstGeom prst="rect">
            <a:avLst/>
          </a:prstGeom>
        </p:spPr>
      </p:pic>
      <p:sp>
        <p:nvSpPr>
          <p:cNvPr id="31" name="Subtitle 2"/>
          <p:cNvSpPr txBox="1">
            <a:spLocks/>
          </p:cNvSpPr>
          <p:nvPr/>
        </p:nvSpPr>
        <p:spPr>
          <a:xfrm>
            <a:off x="-1" y="475367"/>
            <a:ext cx="3151138" cy="936779"/>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JCamp180 Matching Grants:</a:t>
            </a:r>
          </a:p>
          <a:p>
            <a:pPr algn="l"/>
            <a:endParaRPr lang="en-US" sz="1400" spc="300" dirty="0">
              <a:solidFill>
                <a:schemeClr val="bg2"/>
              </a:solidFill>
              <a:latin typeface="Arial"/>
              <a:cs typeface="Arial"/>
            </a:endParaRPr>
          </a:p>
        </p:txBody>
      </p:sp>
    </p:spTree>
    <p:extLst>
      <p:ext uri="{BB962C8B-B14F-4D97-AF65-F5344CB8AC3E}">
        <p14:creationId xmlns:p14="http://schemas.microsoft.com/office/powerpoint/2010/main" val="3009185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5D339CF-85F9-4F9B-91F2-5BD2F86146B2}"/>
              </a:ext>
            </a:extLst>
          </p:cNvPr>
          <p:cNvPicPr>
            <a:picLocks noChangeAspect="1"/>
          </p:cNvPicPr>
          <p:nvPr/>
        </p:nvPicPr>
        <p:blipFill>
          <a:blip r:embed="rId2"/>
          <a:stretch>
            <a:fillRect/>
          </a:stretch>
        </p:blipFill>
        <p:spPr>
          <a:xfrm>
            <a:off x="0" y="0"/>
            <a:ext cx="9144000" cy="6637130"/>
          </a:xfrm>
          <a:prstGeom prst="rect">
            <a:avLst/>
          </a:prstGeom>
        </p:spPr>
      </p:pic>
      <p:pic>
        <p:nvPicPr>
          <p:cNvPr id="23" name="Picture 22"/>
          <p:cNvPicPr>
            <a:picLocks noChangeAspect="1"/>
          </p:cNvPicPr>
          <p:nvPr/>
        </p:nvPicPr>
        <p:blipFill>
          <a:blip r:embed="rId3">
            <a:alphaModFix amt="50000"/>
          </a:blip>
          <a:stretch>
            <a:fillRect/>
          </a:stretch>
        </p:blipFill>
        <p:spPr>
          <a:xfrm>
            <a:off x="3267641" y="-288212"/>
            <a:ext cx="6416398" cy="7052877"/>
          </a:xfrm>
          <a:prstGeom prst="rect">
            <a:avLst/>
          </a:prstGeom>
          <a:noFill/>
        </p:spPr>
      </p:pic>
      <p:pic>
        <p:nvPicPr>
          <p:cNvPr id="11" name="Picture 10"/>
          <p:cNvPicPr>
            <a:picLocks noChangeAspect="1"/>
          </p:cNvPicPr>
          <p:nvPr/>
        </p:nvPicPr>
        <p:blipFill>
          <a:blip r:embed="rId4"/>
          <a:stretch>
            <a:fillRect/>
          </a:stretch>
        </p:blipFill>
        <p:spPr>
          <a:xfrm>
            <a:off x="-1" y="6509031"/>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noChangeAspect="1"/>
          </p:cNvPicPr>
          <p:nvPr/>
        </p:nvPicPr>
        <p:blipFill>
          <a:blip r:embed="rId6"/>
          <a:stretch>
            <a:fillRect/>
          </a:stretch>
        </p:blipFill>
        <p:spPr>
          <a:xfrm>
            <a:off x="3719999" y="6509853"/>
            <a:ext cx="1903332" cy="35560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1" y="387223"/>
            <a:ext cx="3886200" cy="976885"/>
          </a:xfrm>
          <a:prstGeom prst="rect">
            <a:avLst/>
          </a:prstGeom>
        </p:spPr>
      </p:pic>
      <p:sp>
        <p:nvSpPr>
          <p:cNvPr id="31" name="Subtitle 2"/>
          <p:cNvSpPr txBox="1">
            <a:spLocks/>
          </p:cNvSpPr>
          <p:nvPr/>
        </p:nvSpPr>
        <p:spPr>
          <a:xfrm>
            <a:off x="-2" y="475367"/>
            <a:ext cx="3886201" cy="89623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spc="300" dirty="0">
                <a:solidFill>
                  <a:schemeClr val="bg2"/>
                </a:solidFill>
                <a:latin typeface="Gill Sans MT"/>
                <a:cs typeface="Gill Sans MT"/>
              </a:rPr>
              <a:t>MYM 8</a:t>
            </a:r>
            <a:br>
              <a:rPr lang="en-US" sz="2400" b="1" spc="300" dirty="0">
                <a:solidFill>
                  <a:schemeClr val="bg2"/>
                </a:solidFill>
                <a:latin typeface="Gill Sans MT"/>
                <a:cs typeface="Gill Sans MT"/>
              </a:rPr>
            </a:br>
            <a:r>
              <a:rPr lang="en-US" sz="2400" b="1" spc="300" dirty="0">
                <a:solidFill>
                  <a:schemeClr val="bg2"/>
                </a:solidFill>
                <a:latin typeface="Gill Sans MT"/>
                <a:cs typeface="Gill Sans MT"/>
              </a:rPr>
              <a:t>Campaign Goal:</a:t>
            </a:r>
          </a:p>
          <a:p>
            <a:pPr algn="l"/>
            <a:endParaRPr lang="en-US" sz="1400" spc="300" dirty="0">
              <a:solidFill>
                <a:schemeClr val="bg2"/>
              </a:solidFill>
              <a:latin typeface="Arial"/>
              <a:cs typeface="Arial"/>
            </a:endParaRPr>
          </a:p>
        </p:txBody>
      </p:sp>
      <p:graphicFrame>
        <p:nvGraphicFramePr>
          <p:cNvPr id="28" name="Chart 27"/>
          <p:cNvGraphicFramePr/>
          <p:nvPr>
            <p:extLst>
              <p:ext uri="{D42A27DB-BD31-4B8C-83A1-F6EECF244321}">
                <p14:modId xmlns:p14="http://schemas.microsoft.com/office/powerpoint/2010/main" val="3559195512"/>
              </p:ext>
            </p:extLst>
          </p:nvPr>
        </p:nvGraphicFramePr>
        <p:xfrm>
          <a:off x="381000" y="1553863"/>
          <a:ext cx="8130279" cy="2789537"/>
        </p:xfrm>
        <a:graphic>
          <a:graphicData uri="http://schemas.openxmlformats.org/drawingml/2006/chart">
            <c:chart xmlns:c="http://schemas.openxmlformats.org/drawingml/2006/chart" xmlns:r="http://schemas.openxmlformats.org/officeDocument/2006/relationships" r:id="rId17"/>
          </a:graphicData>
        </a:graphic>
      </p:graphicFrame>
      <p:sp>
        <p:nvSpPr>
          <p:cNvPr id="29" name="Rectangle 28"/>
          <p:cNvSpPr/>
          <p:nvPr/>
        </p:nvSpPr>
        <p:spPr>
          <a:xfrm>
            <a:off x="381000" y="4063996"/>
            <a:ext cx="7877941" cy="2613023"/>
          </a:xfrm>
          <a:prstGeom prst="rect">
            <a:avLst/>
          </a:prstGeom>
        </p:spPr>
        <p:txBody>
          <a:bodyPr wrap="square">
            <a:spAutoFit/>
          </a:bodyPr>
          <a:lstStyle/>
          <a:p>
            <a:pPr>
              <a:lnSpc>
                <a:spcPct val="130000"/>
              </a:lnSpc>
            </a:pPr>
            <a:r>
              <a:rPr lang="en-US" b="1" dirty="0">
                <a:solidFill>
                  <a:srgbClr val="090809"/>
                </a:solidFill>
                <a:latin typeface="Helvetica 65 Medium"/>
                <a:cs typeface="Aharoni" pitchFamily="2" charset="-79"/>
              </a:rPr>
              <a:t>Campaign Total of $300,000 or More……..</a:t>
            </a:r>
          </a:p>
          <a:p>
            <a:pPr>
              <a:lnSpc>
                <a:spcPct val="130000"/>
              </a:lnSpc>
            </a:pPr>
            <a:endParaRPr lang="en-US" b="1" dirty="0">
              <a:solidFill>
                <a:srgbClr val="090809"/>
              </a:solidFill>
              <a:latin typeface="Helvetica 65 Medium"/>
              <a:cs typeface="Aharoni" pitchFamily="2" charset="-79"/>
            </a:endParaRPr>
          </a:p>
          <a:p>
            <a:pPr marL="742950" lvl="1" indent="-285750">
              <a:lnSpc>
                <a:spcPct val="130000"/>
              </a:lnSpc>
              <a:buFont typeface="Arial" panose="020B0604020202020204" pitchFamily="34" charset="0"/>
              <a:buChar char="•"/>
            </a:pPr>
            <a:r>
              <a:rPr lang="en-US" dirty="0">
                <a:solidFill>
                  <a:srgbClr val="090809"/>
                </a:solidFill>
                <a:latin typeface="Helvetica 65 Medium"/>
                <a:cs typeface="Aharoni" pitchFamily="2" charset="-79"/>
              </a:rPr>
              <a:t>Raise $225,000 in gifts of between $10,000 and $75,000 (or more) in private gifts.</a:t>
            </a:r>
          </a:p>
          <a:p>
            <a:pPr marL="742950" lvl="1" indent="-285750">
              <a:lnSpc>
                <a:spcPct val="130000"/>
              </a:lnSpc>
              <a:buFont typeface="Arial" panose="020B0604020202020204" pitchFamily="34" charset="0"/>
              <a:buChar char="•"/>
            </a:pPr>
            <a:r>
              <a:rPr lang="en-US" dirty="0">
                <a:solidFill>
                  <a:srgbClr val="090809"/>
                </a:solidFill>
                <a:latin typeface="Helvetica 65 Medium"/>
                <a:cs typeface="Aharoni" pitchFamily="2" charset="-79"/>
              </a:rPr>
              <a:t>Receive $75,000 in matching funds from the Harold Grinspoon Foundation (HGF).</a:t>
            </a:r>
          </a:p>
          <a:p>
            <a:pPr algn="ctr">
              <a:lnSpc>
                <a:spcPct val="130000"/>
              </a:lnSpc>
            </a:pPr>
            <a:endParaRPr lang="en-US" dirty="0">
              <a:solidFill>
                <a:srgbClr val="090809"/>
              </a:solidFill>
              <a:latin typeface="Helvetica 65 Medium"/>
              <a:cs typeface="Aharoni" pitchFamily="2" charset="-79"/>
            </a:endParaRPr>
          </a:p>
        </p:txBody>
      </p:sp>
    </p:spTree>
    <p:extLst>
      <p:ext uri="{BB962C8B-B14F-4D97-AF65-F5344CB8AC3E}">
        <p14:creationId xmlns:p14="http://schemas.microsoft.com/office/powerpoint/2010/main" val="680942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E29DAC6B-06FE-468F-8F39-D8B23AB7D675}"/>
              </a:ext>
            </a:extLst>
          </p:cNvPr>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3"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3" name="Picture 22"/>
          <p:cNvPicPr>
            <a:picLocks noChangeAspect="1"/>
          </p:cNvPicPr>
          <p:nvPr/>
        </p:nvPicPr>
        <p:blipFill>
          <a:blip r:embed="rId14">
            <a:alphaModFix amt="50000"/>
          </a:blip>
          <a:stretch>
            <a:fillRect/>
          </a:stretch>
        </p:blipFill>
        <p:spPr>
          <a:xfrm>
            <a:off x="3267641" y="-288212"/>
            <a:ext cx="6416398" cy="7052877"/>
          </a:xfrm>
          <a:prstGeom prst="rect">
            <a:avLst/>
          </a:prstGeom>
          <a:noFill/>
        </p:spPr>
      </p:pic>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1" y="387223"/>
            <a:ext cx="3886200" cy="976885"/>
          </a:xfrm>
          <a:prstGeom prst="rect">
            <a:avLst/>
          </a:prstGeom>
        </p:spPr>
      </p:pic>
      <p:sp>
        <p:nvSpPr>
          <p:cNvPr id="31" name="Subtitle 2"/>
          <p:cNvSpPr txBox="1">
            <a:spLocks/>
          </p:cNvSpPr>
          <p:nvPr/>
        </p:nvSpPr>
        <p:spPr>
          <a:xfrm>
            <a:off x="-2" y="475367"/>
            <a:ext cx="3886201" cy="89623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spc="300" dirty="0">
                <a:solidFill>
                  <a:schemeClr val="bg2"/>
                </a:solidFill>
                <a:latin typeface="Gill Sans MT"/>
                <a:cs typeface="Gill Sans MT"/>
              </a:rPr>
              <a:t>Fundraising Goal:</a:t>
            </a:r>
          </a:p>
          <a:p>
            <a:pPr algn="l"/>
            <a:endParaRPr lang="en-US" sz="1400" spc="300" dirty="0">
              <a:solidFill>
                <a:schemeClr val="bg2"/>
              </a:solidFill>
              <a:latin typeface="Arial"/>
              <a:cs typeface="Arial"/>
            </a:endParaRPr>
          </a:p>
        </p:txBody>
      </p:sp>
      <p:sp>
        <p:nvSpPr>
          <p:cNvPr id="29" name="Rectangle 28"/>
          <p:cNvSpPr/>
          <p:nvPr/>
        </p:nvSpPr>
        <p:spPr>
          <a:xfrm>
            <a:off x="457952" y="2290771"/>
            <a:ext cx="7877941" cy="4413516"/>
          </a:xfrm>
          <a:prstGeom prst="rect">
            <a:avLst/>
          </a:prstGeom>
        </p:spPr>
        <p:txBody>
          <a:bodyPr wrap="square">
            <a:spAutoFit/>
          </a:bodyPr>
          <a:lstStyle/>
          <a:p>
            <a:pPr>
              <a:lnSpc>
                <a:spcPct val="130000"/>
              </a:lnSpc>
            </a:pPr>
            <a:r>
              <a:rPr lang="en-US" b="1" dirty="0">
                <a:solidFill>
                  <a:srgbClr val="090809"/>
                </a:solidFill>
                <a:latin typeface="Helvetica 65 Medium"/>
                <a:cs typeface="Aharoni" pitchFamily="2" charset="-79"/>
              </a:rPr>
              <a:t>To successfully raise $300,000 you will need to solicit:</a:t>
            </a:r>
          </a:p>
          <a:p>
            <a:pPr>
              <a:lnSpc>
                <a:spcPct val="130000"/>
              </a:lnSpc>
            </a:pPr>
            <a:endParaRPr lang="en-US" dirty="0">
              <a:solidFill>
                <a:srgbClr val="090809"/>
              </a:solidFill>
              <a:latin typeface="Helvetica 65 Medium"/>
              <a:cs typeface="Aharoni" pitchFamily="2" charset="-79"/>
            </a:endParaRPr>
          </a:p>
          <a:p>
            <a:pPr>
              <a:lnSpc>
                <a:spcPct val="130000"/>
              </a:lnSpc>
            </a:pPr>
            <a:r>
              <a:rPr lang="en-US" dirty="0">
                <a:solidFill>
                  <a:srgbClr val="090809"/>
                </a:solidFill>
                <a:latin typeface="Helvetica 65 Medium"/>
                <a:cs typeface="Aharoni" pitchFamily="2" charset="-79"/>
              </a:rPr>
              <a:t>Minimum of 3 major donors at $75,000</a:t>
            </a:r>
            <a:br>
              <a:rPr lang="en-US" dirty="0">
                <a:solidFill>
                  <a:srgbClr val="090809"/>
                </a:solidFill>
                <a:latin typeface="Helvetica 65 Medium"/>
                <a:cs typeface="Aharoni" pitchFamily="2" charset="-79"/>
              </a:rPr>
            </a:br>
            <a:r>
              <a:rPr lang="en-US" dirty="0">
                <a:solidFill>
                  <a:srgbClr val="090809"/>
                </a:solidFill>
                <a:latin typeface="Helvetica 65 Medium"/>
                <a:cs typeface="Aharoni" pitchFamily="2" charset="-79"/>
              </a:rPr>
              <a:t>Or up to 23 donors at the minimum matching amount of $10,000</a:t>
            </a:r>
          </a:p>
          <a:p>
            <a:pPr>
              <a:lnSpc>
                <a:spcPct val="130000"/>
              </a:lnSpc>
            </a:pPr>
            <a:endParaRPr lang="en-US" dirty="0">
              <a:solidFill>
                <a:srgbClr val="090809"/>
              </a:solidFill>
              <a:latin typeface="Helvetica 65 Medium"/>
              <a:cs typeface="Aharoni" pitchFamily="2" charset="-79"/>
            </a:endParaRPr>
          </a:p>
          <a:p>
            <a:pPr>
              <a:lnSpc>
                <a:spcPct val="130000"/>
              </a:lnSpc>
            </a:pPr>
            <a:r>
              <a:rPr lang="en-US" dirty="0">
                <a:solidFill>
                  <a:srgbClr val="090809"/>
                </a:solidFill>
                <a:latin typeface="Helvetica 65 Medium"/>
                <a:cs typeface="Aharoni" pitchFamily="2" charset="-79"/>
              </a:rPr>
              <a:t>Donors may give more than $75,000 but our program will only match 1:3 the first $75,000 of any one gift</a:t>
            </a:r>
          </a:p>
          <a:p>
            <a:pPr>
              <a:lnSpc>
                <a:spcPct val="130000"/>
              </a:lnSpc>
            </a:pPr>
            <a:endParaRPr lang="en-US" dirty="0">
              <a:solidFill>
                <a:srgbClr val="090809"/>
              </a:solidFill>
              <a:latin typeface="Helvetica 65 Medium"/>
              <a:cs typeface="Aharoni" pitchFamily="2" charset="-79"/>
            </a:endParaRPr>
          </a:p>
          <a:p>
            <a:pPr>
              <a:lnSpc>
                <a:spcPct val="130000"/>
              </a:lnSpc>
            </a:pPr>
            <a:endParaRPr lang="en-US" dirty="0">
              <a:solidFill>
                <a:srgbClr val="090809"/>
              </a:solidFill>
              <a:latin typeface="Helvetica 65 Medium"/>
              <a:cs typeface="Aharoni" pitchFamily="2" charset="-79"/>
            </a:endParaRPr>
          </a:p>
          <a:p>
            <a:pPr marL="285750" indent="-285750">
              <a:lnSpc>
                <a:spcPct val="130000"/>
              </a:lnSpc>
              <a:buFont typeface="Arial" panose="020B0604020202020204" pitchFamily="34" charset="0"/>
              <a:buChar char="•"/>
            </a:pPr>
            <a:endParaRPr lang="en-US" dirty="0">
              <a:solidFill>
                <a:srgbClr val="090809"/>
              </a:solidFill>
              <a:latin typeface="Helvetica 65 Medium"/>
              <a:cs typeface="Aharoni" pitchFamily="2" charset="-79"/>
            </a:endParaRPr>
          </a:p>
          <a:p>
            <a:pPr>
              <a:lnSpc>
                <a:spcPct val="130000"/>
              </a:lnSpc>
            </a:pPr>
            <a:r>
              <a:rPr lang="en-US" dirty="0">
                <a:solidFill>
                  <a:srgbClr val="090809"/>
                </a:solidFill>
                <a:latin typeface="Helvetica 65 Medium"/>
                <a:cs typeface="Aharoni" pitchFamily="2" charset="-79"/>
              </a:rPr>
              <a:t>We recommend always securing a few extra pledges as a safeguard</a:t>
            </a:r>
          </a:p>
          <a:p>
            <a:pPr algn="ctr">
              <a:lnSpc>
                <a:spcPct val="130000"/>
              </a:lnSpc>
            </a:pPr>
            <a:endParaRPr lang="en-US" dirty="0">
              <a:solidFill>
                <a:srgbClr val="090809"/>
              </a:solidFill>
              <a:latin typeface="Helvetica 65 Medium"/>
              <a:cs typeface="Aharoni" pitchFamily="2" charset="-79"/>
            </a:endParaRPr>
          </a:p>
        </p:txBody>
      </p:sp>
    </p:spTree>
    <p:extLst>
      <p:ext uri="{BB962C8B-B14F-4D97-AF65-F5344CB8AC3E}">
        <p14:creationId xmlns:p14="http://schemas.microsoft.com/office/powerpoint/2010/main" val="3412920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09031"/>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noChangeAspect="1"/>
          </p:cNvPicPr>
          <p:nvPr/>
        </p:nvPicPr>
        <p:blipFill>
          <a:blip r:embed="rId6"/>
          <a:stretch>
            <a:fillRect/>
          </a:stretch>
        </p:blipFill>
        <p:spPr>
          <a:xfrm>
            <a:off x="3719999" y="6509853"/>
            <a:ext cx="1903332" cy="35560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9">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5"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6"/>
          <a:stretch>
            <a:fillRect/>
          </a:stretch>
        </p:blipFill>
        <p:spPr>
          <a:xfrm>
            <a:off x="5619689" y="6275702"/>
            <a:ext cx="3147955" cy="146417"/>
          </a:xfrm>
          <a:prstGeom prst="rect">
            <a:avLst/>
          </a:prstGeom>
        </p:spPr>
      </p:pic>
      <p:pic>
        <p:nvPicPr>
          <p:cNvPr id="2" name="Picture 1"/>
          <p:cNvPicPr>
            <a:picLocks noChangeAspect="1"/>
          </p:cNvPicPr>
          <p:nvPr/>
        </p:nvPicPr>
        <p:blipFill>
          <a:blip r:embed="rId17"/>
          <a:stretch>
            <a:fillRect/>
          </a:stretch>
        </p:blipFill>
        <p:spPr>
          <a:xfrm>
            <a:off x="0" y="929242"/>
            <a:ext cx="3730487" cy="508504"/>
          </a:xfrm>
          <a:prstGeom prst="rect">
            <a:avLst/>
          </a:prstGeom>
        </p:spPr>
      </p:pic>
      <p:sp>
        <p:nvSpPr>
          <p:cNvPr id="31" name="Subtitle 2"/>
          <p:cNvSpPr txBox="1">
            <a:spLocks/>
          </p:cNvSpPr>
          <p:nvPr/>
        </p:nvSpPr>
        <p:spPr>
          <a:xfrm>
            <a:off x="-142442" y="946949"/>
            <a:ext cx="3962399" cy="57380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spc="300" dirty="0">
                <a:solidFill>
                  <a:schemeClr val="bg2"/>
                </a:solidFill>
                <a:latin typeface="Gill Sans MT"/>
                <a:cs typeface="Gill Sans MT"/>
              </a:rPr>
              <a:t>Program Overview:</a:t>
            </a:r>
          </a:p>
          <a:p>
            <a:pPr algn="l"/>
            <a:endParaRPr lang="en-US" sz="1400" spc="300" dirty="0">
              <a:solidFill>
                <a:schemeClr val="bg2"/>
              </a:solidFill>
              <a:latin typeface="Arial"/>
              <a:cs typeface="Arial"/>
            </a:endParaRPr>
          </a:p>
        </p:txBody>
      </p:sp>
      <p:sp>
        <p:nvSpPr>
          <p:cNvPr id="5" name="TextBox 4"/>
          <p:cNvSpPr txBox="1"/>
          <p:nvPr/>
        </p:nvSpPr>
        <p:spPr>
          <a:xfrm>
            <a:off x="1229947" y="1973587"/>
            <a:ext cx="6883435" cy="3416320"/>
          </a:xfrm>
          <a:prstGeom prst="rect">
            <a:avLst/>
          </a:prstGeom>
          <a:noFill/>
        </p:spPr>
        <p:txBody>
          <a:bodyPr wrap="square" rtlCol="0">
            <a:spAutoFit/>
          </a:bodyPr>
          <a:lstStyle/>
          <a:p>
            <a:pPr marL="285750" indent="-285750">
              <a:buFont typeface="Arial" panose="020B0604020202020204" pitchFamily="34" charset="0"/>
              <a:buChar char="•"/>
            </a:pPr>
            <a:r>
              <a:rPr lang="en-US" sz="2400" b="1" dirty="0"/>
              <a:t>Identify and solicit NEW major donors to partner with JCamp180</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t>Gifts must be $10,000 or larger</a:t>
            </a:r>
          </a:p>
          <a:p>
            <a:pPr marL="742950" lvl="1" indent="-285750">
              <a:buFont typeface="Arial" panose="020B0604020202020204" pitchFamily="34" charset="0"/>
              <a:buChar char="•"/>
            </a:pPr>
            <a:r>
              <a:rPr lang="en-US" sz="2400" b="1" dirty="0">
                <a:solidFill>
                  <a:srgbClr val="FF0000"/>
                </a:solidFill>
              </a:rPr>
              <a:t>Pledged after 10/1/18 but before 9/30/2019</a:t>
            </a:r>
          </a:p>
          <a:p>
            <a:pPr marL="742950" lvl="1" indent="-285750">
              <a:buFont typeface="Arial" panose="020B0604020202020204" pitchFamily="34" charset="0"/>
              <a:buChar char="•"/>
            </a:pPr>
            <a:r>
              <a:rPr lang="en-US" sz="2400" b="1" dirty="0">
                <a:solidFill>
                  <a:srgbClr val="FF0000"/>
                </a:solidFill>
              </a:rPr>
              <a:t>Paid in full by 9/30/2021</a:t>
            </a:r>
          </a:p>
          <a:p>
            <a:pPr marL="742950" lvl="1"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t>Only first $75,000 of large gifts will be matched</a:t>
            </a:r>
            <a:br>
              <a:rPr lang="en-US" sz="2400" b="1" dirty="0"/>
            </a:br>
            <a:endParaRPr lang="en-US" sz="2400" b="1" dirty="0"/>
          </a:p>
        </p:txBody>
      </p:sp>
    </p:spTree>
    <p:extLst>
      <p:ext uri="{BB962C8B-B14F-4D97-AF65-F5344CB8AC3E}">
        <p14:creationId xmlns:p14="http://schemas.microsoft.com/office/powerpoint/2010/main" val="3871778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3670</TotalTime>
  <Words>1933</Words>
  <Application>Microsoft Office PowerPoint</Application>
  <PresentationFormat>On-screen Show (4:3)</PresentationFormat>
  <Paragraphs>299</Paragraphs>
  <Slides>44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Aharoni</vt:lpstr>
      <vt:lpstr>Arial</vt:lpstr>
      <vt:lpstr>Calibri</vt:lpstr>
      <vt:lpstr>Gill Sans MT</vt:lpstr>
      <vt:lpstr>Helvetica 65 Medium</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Gold</dc:creator>
  <cp:lastModifiedBy>Mark Gold</cp:lastModifiedBy>
  <cp:revision>127</cp:revision>
  <cp:lastPrinted>2013-01-07T13:48:48Z</cp:lastPrinted>
  <dcterms:created xsi:type="dcterms:W3CDTF">2012-10-25T14:17:48Z</dcterms:created>
  <dcterms:modified xsi:type="dcterms:W3CDTF">2018-08-20T15:03:36Z</dcterms:modified>
</cp:coreProperties>
</file>