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84" r:id="rId2"/>
    <p:sldMasterId id="2147483688" r:id="rId3"/>
  </p:sldMasterIdLst>
  <p:notesMasterIdLst>
    <p:notesMasterId r:id="rId35"/>
  </p:notesMasterIdLst>
  <p:handoutMasterIdLst>
    <p:handoutMasterId r:id="rId36"/>
  </p:handoutMasterIdLst>
  <p:sldIdLst>
    <p:sldId id="281" r:id="rId4"/>
    <p:sldId id="681" r:id="rId5"/>
    <p:sldId id="677" r:id="rId6"/>
    <p:sldId id="682" r:id="rId7"/>
    <p:sldId id="678" r:id="rId8"/>
    <p:sldId id="679" r:id="rId9"/>
    <p:sldId id="704" r:id="rId10"/>
    <p:sldId id="699" r:id="rId11"/>
    <p:sldId id="683" r:id="rId12"/>
    <p:sldId id="705" r:id="rId13"/>
    <p:sldId id="703" r:id="rId14"/>
    <p:sldId id="684" r:id="rId15"/>
    <p:sldId id="685" r:id="rId16"/>
    <p:sldId id="686" r:id="rId17"/>
    <p:sldId id="687" r:id="rId18"/>
    <p:sldId id="688" r:id="rId19"/>
    <p:sldId id="707" r:id="rId20"/>
    <p:sldId id="689" r:id="rId21"/>
    <p:sldId id="690" r:id="rId22"/>
    <p:sldId id="691" r:id="rId23"/>
    <p:sldId id="706" r:id="rId24"/>
    <p:sldId id="692" r:id="rId25"/>
    <p:sldId id="693" r:id="rId26"/>
    <p:sldId id="694" r:id="rId27"/>
    <p:sldId id="700" r:id="rId28"/>
    <p:sldId id="701" r:id="rId29"/>
    <p:sldId id="695" r:id="rId30"/>
    <p:sldId id="696" r:id="rId31"/>
    <p:sldId id="697" r:id="rId32"/>
    <p:sldId id="698" r:id="rId33"/>
    <p:sldId id="286"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ob Cytryn" initials="JC" lastIdx="5" clrIdx="0">
    <p:extLst>
      <p:ext uri="{19B8F6BF-5375-455C-9EA6-DF929625EA0E}">
        <p15:presenceInfo xmlns:p15="http://schemas.microsoft.com/office/powerpoint/2012/main" userId="Jacob Cytryn" providerId="None"/>
      </p:ext>
    </p:extLst>
  </p:cmAuthor>
  <p:cmAuthor id="2" name="Scott Topal" initials="ST" lastIdx="1" clrIdx="1">
    <p:extLst>
      <p:ext uri="{19B8F6BF-5375-455C-9EA6-DF929625EA0E}">
        <p15:presenceInfo xmlns:p15="http://schemas.microsoft.com/office/powerpoint/2012/main" userId="S-1-5-21-44010060-3223066025-2764161151-38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BD"/>
    <a:srgbClr val="41BED7"/>
    <a:srgbClr val="90C226"/>
    <a:srgbClr val="066D91"/>
    <a:srgbClr val="FFFFFF"/>
    <a:srgbClr val="061045"/>
    <a:srgbClr val="26C0DB"/>
    <a:srgbClr val="A6E5F0"/>
    <a:srgbClr val="CC99FF"/>
    <a:srgbClr val="09A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D5E523-83FD-49BC-A3B8-2A5649B75130}" v="263" dt="2024-03-21T21:44:41.9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5088" autoAdjust="0"/>
  </p:normalViewPr>
  <p:slideViewPr>
    <p:cSldViewPr snapToGrid="0">
      <p:cViewPr varScale="1">
        <p:scale>
          <a:sx n="59" d="100"/>
          <a:sy n="59" d="100"/>
        </p:scale>
        <p:origin x="736" y="60"/>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8" d="100"/>
          <a:sy n="68" d="100"/>
        </p:scale>
        <p:origin x="310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6C95BF5-EE91-49E7-828A-6D035EBB20FC}" type="datetimeFigureOut">
              <a:rPr lang="en-US" smtClean="0"/>
              <a:t>3/21/2024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3C58D7E-ED7C-49B8-A1B8-8AE72A8B6EEE}" type="slidenum">
              <a:rPr lang="en-US" smtClean="0"/>
              <a:t>‹#›</a:t>
            </a:fld>
            <a:endParaRPr lang="en-US"/>
          </a:p>
        </p:txBody>
      </p:sp>
    </p:spTree>
    <p:extLst>
      <p:ext uri="{BB962C8B-B14F-4D97-AF65-F5344CB8AC3E}">
        <p14:creationId xmlns:p14="http://schemas.microsoft.com/office/powerpoint/2010/main" val="1766988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2090CC5-9D4B-472B-B120-0C4404A7634E}" type="datetimeFigureOut">
              <a:rPr lang="en-US" smtClean="0"/>
              <a:t>3/21/2024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96159B7-FB4E-4ED4-80F9-398EDF812AC4}" type="slidenum">
              <a:rPr lang="en-US" smtClean="0"/>
              <a:t>‹#›</a:t>
            </a:fld>
            <a:endParaRPr lang="en-US"/>
          </a:p>
        </p:txBody>
      </p:sp>
    </p:spTree>
    <p:extLst>
      <p:ext uri="{BB962C8B-B14F-4D97-AF65-F5344CB8AC3E}">
        <p14:creationId xmlns:p14="http://schemas.microsoft.com/office/powerpoint/2010/main" val="4284988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6159B7-FB4E-4ED4-80F9-398EDF812AC4}" type="slidenum">
              <a:rPr lang="en-US" smtClean="0"/>
              <a:t>1</a:t>
            </a:fld>
            <a:endParaRPr lang="en-US"/>
          </a:p>
        </p:txBody>
      </p:sp>
    </p:spTree>
    <p:extLst>
      <p:ext uri="{BB962C8B-B14F-4D97-AF65-F5344CB8AC3E}">
        <p14:creationId xmlns:p14="http://schemas.microsoft.com/office/powerpoint/2010/main" val="2679000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4165328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20668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628954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570427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775597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523133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105557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819597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4291738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243344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935372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117099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581669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941606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3988275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b85e587690_7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b85e587690_7_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479519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123057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406149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956921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4285402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721316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31774">
              <a:defRPr/>
            </a:pPr>
            <a:r>
              <a:rPr lang="en-US">
                <a:solidFill>
                  <a:prstClr val="black"/>
                </a:solidFill>
                <a:latin typeface="Calibri" panose="020F0502020204030204"/>
              </a:rPr>
              <a:t>Camp Ramah in Wisconsin</a:t>
            </a:r>
          </a:p>
        </p:txBody>
      </p:sp>
      <p:sp>
        <p:nvSpPr>
          <p:cNvPr id="5" name="Date Placeholder 4"/>
          <p:cNvSpPr>
            <a:spLocks noGrp="1"/>
          </p:cNvSpPr>
          <p:nvPr>
            <p:ph type="dt" idx="1"/>
          </p:nvPr>
        </p:nvSpPr>
        <p:spPr/>
        <p:txBody>
          <a:bodyPr/>
          <a:lstStyle/>
          <a:p>
            <a:pPr defTabSz="931774">
              <a:defRPr/>
            </a:pPr>
            <a:fld id="{1C61E987-87E4-4488-B10B-982F6B022AE7}" type="datetime4">
              <a:rPr lang="en-US">
                <a:solidFill>
                  <a:prstClr val="black"/>
                </a:solidFill>
                <a:latin typeface="Calibri" panose="020F0502020204030204"/>
              </a:rPr>
              <a:pPr defTabSz="931774">
                <a:defRPr/>
              </a:pPr>
              <a:t>March 21, 2024</a:t>
            </a:fld>
            <a:endParaRPr lang="en-US">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931774">
              <a:defRPr/>
            </a:pPr>
            <a:r>
              <a:rPr lang="en-US">
                <a:solidFill>
                  <a:prstClr val="black"/>
                </a:solidFill>
                <a:latin typeface="Calibri" panose="020F0502020204030204"/>
              </a:rPr>
              <a:t>Board of Directors - Confidential</a:t>
            </a:r>
          </a:p>
        </p:txBody>
      </p:sp>
      <p:sp>
        <p:nvSpPr>
          <p:cNvPr id="7" name="Slide Number Placeholder 6"/>
          <p:cNvSpPr>
            <a:spLocks noGrp="1"/>
          </p:cNvSpPr>
          <p:nvPr>
            <p:ph type="sldNum" sz="quarter" idx="5"/>
          </p:nvPr>
        </p:nvSpPr>
        <p:spPr/>
        <p:txBody>
          <a:bodyPr/>
          <a:lstStyle/>
          <a:p>
            <a:pPr defTabSz="931774">
              <a:defRPr/>
            </a:pPr>
            <a:fld id="{296159B7-FB4E-4ED4-80F9-398EDF812AC4}"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8989933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9.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2.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6F118441-EC53-499D-B6A8-94C279E69513}"/>
              </a:ext>
            </a:extLst>
          </p:cNvPr>
          <p:cNvCxnSpPr>
            <a:cxnSpLocks/>
          </p:cNvCxnSpPr>
          <p:nvPr userDrawn="1"/>
        </p:nvCxnSpPr>
        <p:spPr>
          <a:xfrm>
            <a:off x="9237994" y="5785057"/>
            <a:ext cx="289636" cy="100476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2C93292C-5350-4AAA-8EFB-F4591C4BD019}"/>
              </a:ext>
            </a:extLst>
          </p:cNvPr>
          <p:cNvCxnSpPr>
            <a:cxnSpLocks/>
          </p:cNvCxnSpPr>
          <p:nvPr userDrawn="1"/>
        </p:nvCxnSpPr>
        <p:spPr>
          <a:xfrm flipH="1">
            <a:off x="9240129" y="3764508"/>
            <a:ext cx="1457209" cy="202094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B5A7107D-7ED6-4787-A8D5-EFEE75CA42E1}"/>
              </a:ext>
            </a:extLst>
          </p:cNvPr>
          <p:cNvCxnSpPr>
            <a:cxnSpLocks/>
          </p:cNvCxnSpPr>
          <p:nvPr userDrawn="1"/>
        </p:nvCxnSpPr>
        <p:spPr>
          <a:xfrm>
            <a:off x="9651548" y="2486025"/>
            <a:ext cx="217180" cy="337639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D9DD3E5-CBC7-4F9F-99B5-55D330A64BF1}"/>
              </a:ext>
            </a:extLst>
          </p:cNvPr>
          <p:cNvCxnSpPr>
            <a:cxnSpLocks/>
          </p:cNvCxnSpPr>
          <p:nvPr userDrawn="1"/>
        </p:nvCxnSpPr>
        <p:spPr>
          <a:xfrm>
            <a:off x="9425786" y="1719956"/>
            <a:ext cx="1431930" cy="484632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flipH="1">
            <a:off x="9424746" y="0"/>
            <a:ext cx="1922888" cy="172034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48" name="Picture 47">
            <a:extLst>
              <a:ext uri="{FF2B5EF4-FFF2-40B4-BE49-F238E27FC236}">
                <a16:creationId xmlns:a16="http://schemas.microsoft.com/office/drawing/2014/main" id="{99EE5A18-5984-446B-9362-FEC8FF25B3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920756" y="1435424"/>
            <a:ext cx="3300616" cy="429768"/>
          </a:xfrm>
          <a:prstGeom prst="rect">
            <a:avLst/>
          </a:prstGeom>
        </p:spPr>
      </p:pic>
      <p:pic>
        <p:nvPicPr>
          <p:cNvPr id="46" name="Picture 45">
            <a:extLst>
              <a:ext uri="{FF2B5EF4-FFF2-40B4-BE49-F238E27FC236}">
                <a16:creationId xmlns:a16="http://schemas.microsoft.com/office/drawing/2014/main" id="{2F1FBD02-03A7-4332-B4F4-CB2BDDAA8B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575068" y="1374345"/>
            <a:ext cx="3160169" cy="411480"/>
          </a:xfrm>
          <a:prstGeom prst="rect">
            <a:avLst/>
          </a:prstGeom>
        </p:spPr>
      </p:pic>
      <p:pic>
        <p:nvPicPr>
          <p:cNvPr id="50" name="Picture 49">
            <a:extLst>
              <a:ext uri="{FF2B5EF4-FFF2-40B4-BE49-F238E27FC236}">
                <a16:creationId xmlns:a16="http://schemas.microsoft.com/office/drawing/2014/main" id="{06483E28-A1A3-47D6-96E8-D089C4FABD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10394385" y="1383418"/>
            <a:ext cx="3181033" cy="414197"/>
          </a:xfrm>
          <a:prstGeom prst="rect">
            <a:avLst/>
          </a:prstGeom>
        </p:spPr>
      </p:pic>
      <p:pic>
        <p:nvPicPr>
          <p:cNvPr id="8" name="Picture 7">
            <a:extLst>
              <a:ext uri="{FF2B5EF4-FFF2-40B4-BE49-F238E27FC236}">
                <a16:creationId xmlns:a16="http://schemas.microsoft.com/office/drawing/2014/main" id="{5F661927-8741-4A58-91B5-C0D5514A38B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28526" y="893966"/>
            <a:ext cx="1970552" cy="1970552"/>
          </a:xfrm>
          <a:prstGeom prst="rect">
            <a:avLst/>
          </a:prstGeom>
        </p:spPr>
      </p:pic>
      <p:pic>
        <p:nvPicPr>
          <p:cNvPr id="20" name="Picture 19">
            <a:extLst>
              <a:ext uri="{FF2B5EF4-FFF2-40B4-BE49-F238E27FC236}">
                <a16:creationId xmlns:a16="http://schemas.microsoft.com/office/drawing/2014/main" id="{13A268EF-55E4-4B17-B8B3-57F983D3649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24923"/>
          <a:stretch/>
        </p:blipFill>
        <p:spPr>
          <a:xfrm rot="5400000">
            <a:off x="-2723693" y="2718400"/>
            <a:ext cx="6293155" cy="839423"/>
          </a:xfrm>
          <a:prstGeom prst="rtTriangle">
            <a:avLst/>
          </a:prstGeom>
        </p:spPr>
      </p:pic>
      <p:cxnSp>
        <p:nvCxnSpPr>
          <p:cNvPr id="32" name="Straight Connector 31"/>
          <p:cNvCxnSpPr>
            <a:cxnSpLocks/>
          </p:cNvCxnSpPr>
          <p:nvPr/>
        </p:nvCxnSpPr>
        <p:spPr>
          <a:xfrm>
            <a:off x="10101882" y="0"/>
            <a:ext cx="1431930" cy="667512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hasCustomPrompt="1"/>
          </p:nvPr>
        </p:nvSpPr>
        <p:spPr>
          <a:xfrm>
            <a:off x="842597" y="3141132"/>
            <a:ext cx="8873284" cy="1316101"/>
          </a:xfrm>
        </p:spPr>
        <p:txBody>
          <a:bodyPr anchor="b">
            <a:noAutofit/>
          </a:bodyPr>
          <a:lstStyle>
            <a:lvl1pPr algn="l">
              <a:defRPr sz="5000">
                <a:solidFill>
                  <a:srgbClr val="001547"/>
                </a:solidFill>
              </a:defRPr>
            </a:lvl1pPr>
          </a:lstStyle>
          <a:p>
            <a:r>
              <a:rPr lang="en-US" dirty="0"/>
              <a:t>CLICK TO EDIT MASTER TITLE STYLE</a:t>
            </a:r>
          </a:p>
        </p:txBody>
      </p:sp>
      <p:sp>
        <p:nvSpPr>
          <p:cNvPr id="3" name="Subtitle 2"/>
          <p:cNvSpPr>
            <a:spLocks noGrp="1"/>
          </p:cNvSpPr>
          <p:nvPr>
            <p:ph type="subTitle" idx="1"/>
          </p:nvPr>
        </p:nvSpPr>
        <p:spPr>
          <a:xfrm>
            <a:off x="842596" y="4457231"/>
            <a:ext cx="8925367" cy="1096899"/>
          </a:xfrm>
        </p:spPr>
        <p:txBody>
          <a:bodyPr anchor="t">
            <a:normAutofit/>
          </a:bodyPr>
          <a:lstStyle>
            <a:lvl1pPr marL="0" indent="0" algn="l">
              <a:buNone/>
              <a:defRPr sz="22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5" name="Picture 24">
            <a:extLst>
              <a:ext uri="{FF2B5EF4-FFF2-40B4-BE49-F238E27FC236}">
                <a16:creationId xmlns:a16="http://schemas.microsoft.com/office/drawing/2014/main" id="{1DC9E8F2-0B5A-496E-8B21-914321E66AC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3749"/>
          <a:stretch/>
        </p:blipFill>
        <p:spPr>
          <a:xfrm rot="5400000" flipH="1" flipV="1">
            <a:off x="6726662" y="2635250"/>
            <a:ext cx="6858000" cy="1587500"/>
          </a:xfrm>
          <a:prstGeom prst="rtTriangle">
            <a:avLst/>
          </a:prstGeom>
        </p:spPr>
      </p:pic>
      <p:pic>
        <p:nvPicPr>
          <p:cNvPr id="38" name="Picture 37">
            <a:extLst>
              <a:ext uri="{FF2B5EF4-FFF2-40B4-BE49-F238E27FC236}">
                <a16:creationId xmlns:a16="http://schemas.microsoft.com/office/drawing/2014/main" id="{D8C9289E-FED0-43C9-BF6A-1A29C274114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3750"/>
          <a:stretch/>
        </p:blipFill>
        <p:spPr>
          <a:xfrm rot="5400000" flipH="1" flipV="1">
            <a:off x="7140858" y="2635250"/>
            <a:ext cx="6858000" cy="1587500"/>
          </a:xfrm>
          <a:prstGeom prst="rtTriangle">
            <a:avLst/>
          </a:prstGeom>
        </p:spPr>
      </p:pic>
      <p:pic>
        <p:nvPicPr>
          <p:cNvPr id="40" name="Picture 39">
            <a:extLst>
              <a:ext uri="{FF2B5EF4-FFF2-40B4-BE49-F238E27FC236}">
                <a16:creationId xmlns:a16="http://schemas.microsoft.com/office/drawing/2014/main" id="{330FF115-DC87-4616-A6A8-FFA2529AF70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43749"/>
          <a:stretch/>
        </p:blipFill>
        <p:spPr>
          <a:xfrm rot="5400000" flipH="1" flipV="1">
            <a:off x="7555054" y="2635250"/>
            <a:ext cx="6858000" cy="1587500"/>
          </a:xfrm>
          <a:prstGeom prst="rtTriangle">
            <a:avLst/>
          </a:prstGeom>
        </p:spPr>
      </p:pic>
      <p:pic>
        <p:nvPicPr>
          <p:cNvPr id="42" name="Picture 41">
            <a:extLst>
              <a:ext uri="{FF2B5EF4-FFF2-40B4-BE49-F238E27FC236}">
                <a16:creationId xmlns:a16="http://schemas.microsoft.com/office/drawing/2014/main" id="{35D98C21-40D8-44CA-A815-93E55286904C}"/>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43749"/>
          <a:stretch/>
        </p:blipFill>
        <p:spPr>
          <a:xfrm rot="5400000" flipH="1" flipV="1">
            <a:off x="7969250" y="2635250"/>
            <a:ext cx="6858000" cy="1587500"/>
          </a:xfrm>
          <a:prstGeom prst="rtTriangle">
            <a:avLst/>
          </a:prstGeom>
        </p:spPr>
      </p:pic>
    </p:spTree>
    <p:extLst>
      <p:ext uri="{BB962C8B-B14F-4D97-AF65-F5344CB8AC3E}">
        <p14:creationId xmlns:p14="http://schemas.microsoft.com/office/powerpoint/2010/main" val="2062962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257051"/>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020667"/>
            <a:ext cx="5622000" cy="55236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154400" y="1020633"/>
            <a:ext cx="5622000" cy="55236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398211" y="627367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6869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257051"/>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398211" y="627367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2899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398211" y="627367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9399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398211" y="627367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5703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398211" y="627367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4085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398211" y="627367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14467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398211" y="627367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006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398211" y="627367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004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40E4851-5CC3-4382-9E76-E2E88046E534}"/>
              </a:ext>
            </a:extLst>
          </p:cNvPr>
          <p:cNvGrpSpPr/>
          <p:nvPr userDrawn="1"/>
        </p:nvGrpSpPr>
        <p:grpSpPr>
          <a:xfrm rot="16200000">
            <a:off x="4813300" y="-4813300"/>
            <a:ext cx="2565400" cy="12192000"/>
            <a:chOff x="9237994" y="0"/>
            <a:chExt cx="2954006" cy="6858000"/>
          </a:xfrm>
        </p:grpSpPr>
        <p:cxnSp>
          <p:nvCxnSpPr>
            <p:cNvPr id="63" name="Straight Connector 62">
              <a:extLst>
                <a:ext uri="{FF2B5EF4-FFF2-40B4-BE49-F238E27FC236}">
                  <a16:creationId xmlns:a16="http://schemas.microsoft.com/office/drawing/2014/main" id="{6F118441-EC53-499D-B6A8-94C279E69513}"/>
                </a:ext>
              </a:extLst>
            </p:cNvPr>
            <p:cNvCxnSpPr>
              <a:cxnSpLocks/>
            </p:cNvCxnSpPr>
            <p:nvPr userDrawn="1"/>
          </p:nvCxnSpPr>
          <p:spPr>
            <a:xfrm>
              <a:off x="9237994" y="5785057"/>
              <a:ext cx="289636" cy="100476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2C93292C-5350-4AAA-8EFB-F4591C4BD019}"/>
                </a:ext>
              </a:extLst>
            </p:cNvPr>
            <p:cNvCxnSpPr>
              <a:cxnSpLocks/>
            </p:cNvCxnSpPr>
            <p:nvPr userDrawn="1"/>
          </p:nvCxnSpPr>
          <p:spPr>
            <a:xfrm flipH="1">
              <a:off x="9240129" y="3764508"/>
              <a:ext cx="1457209" cy="202094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B5A7107D-7ED6-4787-A8D5-EFEE75CA42E1}"/>
                </a:ext>
              </a:extLst>
            </p:cNvPr>
            <p:cNvCxnSpPr>
              <a:cxnSpLocks/>
            </p:cNvCxnSpPr>
            <p:nvPr userDrawn="1"/>
          </p:nvCxnSpPr>
          <p:spPr>
            <a:xfrm>
              <a:off x="9651548" y="2486025"/>
              <a:ext cx="217180" cy="337639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D9DD3E5-CBC7-4F9F-99B5-55D330A64BF1}"/>
                </a:ext>
              </a:extLst>
            </p:cNvPr>
            <p:cNvCxnSpPr>
              <a:cxnSpLocks/>
            </p:cNvCxnSpPr>
            <p:nvPr userDrawn="1"/>
          </p:nvCxnSpPr>
          <p:spPr>
            <a:xfrm>
              <a:off x="9425786" y="1719956"/>
              <a:ext cx="1431930" cy="484632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flipH="1">
              <a:off x="9424746" y="0"/>
              <a:ext cx="1922888" cy="172034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48" name="Picture 47">
              <a:extLst>
                <a:ext uri="{FF2B5EF4-FFF2-40B4-BE49-F238E27FC236}">
                  <a16:creationId xmlns:a16="http://schemas.microsoft.com/office/drawing/2014/main" id="{99EE5A18-5984-446B-9362-FEC8FF25B3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920756" y="1435424"/>
              <a:ext cx="3300616" cy="429768"/>
            </a:xfrm>
            <a:prstGeom prst="rect">
              <a:avLst/>
            </a:prstGeom>
          </p:spPr>
        </p:pic>
        <p:pic>
          <p:nvPicPr>
            <p:cNvPr id="46" name="Picture 45">
              <a:extLst>
                <a:ext uri="{FF2B5EF4-FFF2-40B4-BE49-F238E27FC236}">
                  <a16:creationId xmlns:a16="http://schemas.microsoft.com/office/drawing/2014/main" id="{2F1FBD02-03A7-4332-B4F4-CB2BDDAA8B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575068" y="1374345"/>
              <a:ext cx="3160169" cy="411480"/>
            </a:xfrm>
            <a:prstGeom prst="rect">
              <a:avLst/>
            </a:prstGeom>
          </p:spPr>
        </p:pic>
        <p:pic>
          <p:nvPicPr>
            <p:cNvPr id="50" name="Picture 49">
              <a:extLst>
                <a:ext uri="{FF2B5EF4-FFF2-40B4-BE49-F238E27FC236}">
                  <a16:creationId xmlns:a16="http://schemas.microsoft.com/office/drawing/2014/main" id="{06483E28-A1A3-47D6-96E8-D089C4FABD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10394385" y="1383418"/>
              <a:ext cx="3181033" cy="414197"/>
            </a:xfrm>
            <a:prstGeom prst="rect">
              <a:avLst/>
            </a:prstGeom>
          </p:spPr>
        </p:pic>
        <p:cxnSp>
          <p:nvCxnSpPr>
            <p:cNvPr id="32" name="Straight Connector 31"/>
            <p:cNvCxnSpPr>
              <a:cxnSpLocks/>
            </p:cNvCxnSpPr>
            <p:nvPr/>
          </p:nvCxnSpPr>
          <p:spPr>
            <a:xfrm>
              <a:off x="10101882" y="0"/>
              <a:ext cx="1431930" cy="667512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1DC9E8F2-0B5A-496E-8B21-914321E66AC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3749"/>
            <a:stretch/>
          </p:blipFill>
          <p:spPr>
            <a:xfrm rot="5400000" flipH="1" flipV="1">
              <a:off x="6726662" y="2635250"/>
              <a:ext cx="6858000" cy="1587500"/>
            </a:xfrm>
            <a:prstGeom prst="rtTriangle">
              <a:avLst/>
            </a:prstGeom>
          </p:spPr>
        </p:pic>
        <p:pic>
          <p:nvPicPr>
            <p:cNvPr id="38" name="Picture 37">
              <a:extLst>
                <a:ext uri="{FF2B5EF4-FFF2-40B4-BE49-F238E27FC236}">
                  <a16:creationId xmlns:a16="http://schemas.microsoft.com/office/drawing/2014/main" id="{D8C9289E-FED0-43C9-BF6A-1A29C274114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3750"/>
            <a:stretch/>
          </p:blipFill>
          <p:spPr>
            <a:xfrm rot="5400000" flipH="1" flipV="1">
              <a:off x="7140858" y="2635250"/>
              <a:ext cx="6858000" cy="1587500"/>
            </a:xfrm>
            <a:prstGeom prst="rtTriangle">
              <a:avLst/>
            </a:prstGeom>
          </p:spPr>
        </p:pic>
        <p:pic>
          <p:nvPicPr>
            <p:cNvPr id="40" name="Picture 39">
              <a:extLst>
                <a:ext uri="{FF2B5EF4-FFF2-40B4-BE49-F238E27FC236}">
                  <a16:creationId xmlns:a16="http://schemas.microsoft.com/office/drawing/2014/main" id="{330FF115-DC87-4616-A6A8-FFA2529AF709}"/>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3749"/>
            <a:stretch/>
          </p:blipFill>
          <p:spPr>
            <a:xfrm rot="5400000" flipH="1" flipV="1">
              <a:off x="7555054" y="2635250"/>
              <a:ext cx="6858000" cy="1587500"/>
            </a:xfrm>
            <a:prstGeom prst="rtTriangle">
              <a:avLst/>
            </a:prstGeom>
          </p:spPr>
        </p:pic>
        <p:pic>
          <p:nvPicPr>
            <p:cNvPr id="42" name="Picture 41">
              <a:extLst>
                <a:ext uri="{FF2B5EF4-FFF2-40B4-BE49-F238E27FC236}">
                  <a16:creationId xmlns:a16="http://schemas.microsoft.com/office/drawing/2014/main" id="{35D98C21-40D8-44CA-A815-93E55286904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3749"/>
            <a:stretch/>
          </p:blipFill>
          <p:spPr>
            <a:xfrm rot="5400000" flipH="1" flipV="1">
              <a:off x="7969250" y="2635250"/>
              <a:ext cx="6858000" cy="1587500"/>
            </a:xfrm>
            <a:prstGeom prst="rtTriangle">
              <a:avLst/>
            </a:prstGeom>
          </p:spPr>
        </p:pic>
      </p:grpSp>
      <p:sp>
        <p:nvSpPr>
          <p:cNvPr id="2" name="Title 1"/>
          <p:cNvSpPr>
            <a:spLocks noGrp="1"/>
          </p:cNvSpPr>
          <p:nvPr>
            <p:ph type="ctrTitle" hasCustomPrompt="1"/>
          </p:nvPr>
        </p:nvSpPr>
        <p:spPr>
          <a:xfrm>
            <a:off x="-2" y="2831364"/>
            <a:ext cx="12191999" cy="2728600"/>
          </a:xfrm>
        </p:spPr>
        <p:txBody>
          <a:bodyPr anchor="ctr">
            <a:noAutofit/>
          </a:bodyPr>
          <a:lstStyle>
            <a:lvl1pPr algn="ctr">
              <a:defRPr sz="8000">
                <a:solidFill>
                  <a:srgbClr val="001547"/>
                </a:solidFill>
              </a:defRPr>
            </a:lvl1pPr>
          </a:lstStyle>
          <a:p>
            <a:r>
              <a:rPr lang="en-US" dirty="0"/>
              <a:t>CLICK TO EDIT MASTER TITLE STYLE</a:t>
            </a:r>
          </a:p>
        </p:txBody>
      </p:sp>
      <p:grpSp>
        <p:nvGrpSpPr>
          <p:cNvPr id="5" name="Group 4">
            <a:extLst>
              <a:ext uri="{FF2B5EF4-FFF2-40B4-BE49-F238E27FC236}">
                <a16:creationId xmlns:a16="http://schemas.microsoft.com/office/drawing/2014/main" id="{2D688A1A-6BDB-453F-829B-A36EC943C80B}"/>
              </a:ext>
            </a:extLst>
          </p:cNvPr>
          <p:cNvGrpSpPr/>
          <p:nvPr userDrawn="1"/>
        </p:nvGrpSpPr>
        <p:grpSpPr>
          <a:xfrm>
            <a:off x="0" y="6498292"/>
            <a:ext cx="12192000" cy="359708"/>
            <a:chOff x="0" y="6498292"/>
            <a:chExt cx="12192000" cy="359708"/>
          </a:xfrm>
        </p:grpSpPr>
        <p:pic>
          <p:nvPicPr>
            <p:cNvPr id="30" name="Picture 29">
              <a:extLst>
                <a:ext uri="{FF2B5EF4-FFF2-40B4-BE49-F238E27FC236}">
                  <a16:creationId xmlns:a16="http://schemas.microsoft.com/office/drawing/2014/main" id="{69D7D9BE-01D9-488F-92C9-1D3E536E7FAC}"/>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b="52234"/>
            <a:stretch/>
          </p:blipFill>
          <p:spPr>
            <a:xfrm>
              <a:off x="1410833" y="6498292"/>
              <a:ext cx="5783605" cy="359708"/>
            </a:xfrm>
            <a:prstGeom prst="triangle">
              <a:avLst/>
            </a:prstGeom>
          </p:spPr>
        </p:pic>
        <p:pic>
          <p:nvPicPr>
            <p:cNvPr id="29" name="Picture 28">
              <a:extLst>
                <a:ext uri="{FF2B5EF4-FFF2-40B4-BE49-F238E27FC236}">
                  <a16:creationId xmlns:a16="http://schemas.microsoft.com/office/drawing/2014/main" id="{EB8193B9-E079-4984-87CB-99564E3C30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b="52234"/>
            <a:stretch/>
          </p:blipFill>
          <p:spPr>
            <a:xfrm>
              <a:off x="0" y="6590400"/>
              <a:ext cx="4302636" cy="267600"/>
            </a:xfrm>
            <a:prstGeom prst="triangle">
              <a:avLst/>
            </a:prstGeom>
          </p:spPr>
        </p:pic>
        <p:pic>
          <p:nvPicPr>
            <p:cNvPr id="31" name="Picture 30">
              <a:extLst>
                <a:ext uri="{FF2B5EF4-FFF2-40B4-BE49-F238E27FC236}">
                  <a16:creationId xmlns:a16="http://schemas.microsoft.com/office/drawing/2014/main" id="{3097F1EE-C8CE-4956-BA1E-AE87836D368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b="52234"/>
            <a:stretch/>
          </p:blipFill>
          <p:spPr>
            <a:xfrm>
              <a:off x="5365875" y="6604054"/>
              <a:ext cx="4083104" cy="253946"/>
            </a:xfrm>
            <a:prstGeom prst="triangle">
              <a:avLst/>
            </a:prstGeom>
          </p:spPr>
        </p:pic>
        <p:pic>
          <p:nvPicPr>
            <p:cNvPr id="33" name="Picture 32">
              <a:extLst>
                <a:ext uri="{FF2B5EF4-FFF2-40B4-BE49-F238E27FC236}">
                  <a16:creationId xmlns:a16="http://schemas.microsoft.com/office/drawing/2014/main" id="{C70731A8-B539-42EB-A585-D454D3B68D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b="52234"/>
            <a:stretch/>
          </p:blipFill>
          <p:spPr>
            <a:xfrm>
              <a:off x="7042275" y="6537716"/>
              <a:ext cx="5149725" cy="320284"/>
            </a:xfrm>
            <a:prstGeom prst="triangle">
              <a:avLst/>
            </a:prstGeom>
          </p:spPr>
        </p:pic>
      </p:grpSp>
      <p:sp>
        <p:nvSpPr>
          <p:cNvPr id="35" name="Slide Number Placeholder 32">
            <a:extLst>
              <a:ext uri="{FF2B5EF4-FFF2-40B4-BE49-F238E27FC236}">
                <a16:creationId xmlns:a16="http://schemas.microsoft.com/office/drawing/2014/main" id="{450120F6-189E-4316-9D3A-D5F0755996C2}"/>
              </a:ext>
            </a:extLst>
          </p:cNvPr>
          <p:cNvSpPr>
            <a:spLocks noGrp="1"/>
          </p:cNvSpPr>
          <p:nvPr>
            <p:ph type="sldNum" sz="quarter" idx="4"/>
          </p:nvPr>
        </p:nvSpPr>
        <p:spPr>
          <a:xfrm>
            <a:off x="9259882" y="6632099"/>
            <a:ext cx="2743200" cy="172663"/>
          </a:xfrm>
          <a:prstGeom prst="rect">
            <a:avLst/>
          </a:prstGeom>
        </p:spPr>
        <p:txBody>
          <a:bodyPr vert="horz" lIns="91440" tIns="45720" rIns="91440" bIns="45720" rtlCol="0" anchor="ctr"/>
          <a:lstStyle>
            <a:lvl1pPr algn="r">
              <a:defRPr sz="600">
                <a:solidFill>
                  <a:srgbClr val="152855"/>
                </a:solidFill>
                <a:latin typeface="Segoe UI Semibold" panose="020B0702040204020203" pitchFamily="34" charset="0"/>
                <a:cs typeface="Segoe UI Semibold" panose="020B0702040204020203" pitchFamily="34" charset="0"/>
              </a:defRPr>
            </a:lvl1pPr>
          </a:lstStyle>
          <a:p>
            <a:fld id="{0939B87C-0198-40FD-8DE5-50CFBF1DBBE4}" type="slidenum">
              <a:rPr lang="en-US" smtClean="0"/>
              <a:pPr/>
              <a:t>‹#›</a:t>
            </a:fld>
            <a:endParaRPr lang="en-US" dirty="0"/>
          </a:p>
        </p:txBody>
      </p:sp>
      <p:grpSp>
        <p:nvGrpSpPr>
          <p:cNvPr id="3" name="Group 2">
            <a:extLst>
              <a:ext uri="{FF2B5EF4-FFF2-40B4-BE49-F238E27FC236}">
                <a16:creationId xmlns:a16="http://schemas.microsoft.com/office/drawing/2014/main" id="{786E8221-8A2D-2466-52B2-C369619613BB}"/>
              </a:ext>
            </a:extLst>
          </p:cNvPr>
          <p:cNvGrpSpPr/>
          <p:nvPr userDrawn="1"/>
        </p:nvGrpSpPr>
        <p:grpSpPr>
          <a:xfrm>
            <a:off x="10960920" y="83924"/>
            <a:ext cx="1097280" cy="1097742"/>
            <a:chOff x="10960920" y="83924"/>
            <a:chExt cx="1097280" cy="1097742"/>
          </a:xfrm>
        </p:grpSpPr>
        <p:sp>
          <p:nvSpPr>
            <p:cNvPr id="6" name="Oval 5">
              <a:extLst>
                <a:ext uri="{FF2B5EF4-FFF2-40B4-BE49-F238E27FC236}">
                  <a16:creationId xmlns:a16="http://schemas.microsoft.com/office/drawing/2014/main" id="{3FEC4D88-EDF8-7AE1-8F8F-4826C9E600EF}"/>
                </a:ext>
              </a:extLst>
            </p:cNvPr>
            <p:cNvSpPr/>
            <p:nvPr userDrawn="1"/>
          </p:nvSpPr>
          <p:spPr>
            <a:xfrm>
              <a:off x="10960920" y="83924"/>
              <a:ext cx="1097280" cy="109728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DCC9CBE-38B0-6085-1C2C-D70AE06A2A24}"/>
                </a:ext>
              </a:extLst>
            </p:cNvPr>
            <p:cNvPicPr>
              <a:picLocks noChangeAspect="1"/>
            </p:cNvPicPr>
            <p:nvPr userDrawn="1"/>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020835" y="204216"/>
              <a:ext cx="977450" cy="977450"/>
            </a:xfrm>
            <a:prstGeom prst="rect">
              <a:avLst/>
            </a:prstGeom>
          </p:spPr>
        </p:pic>
      </p:grpSp>
    </p:spTree>
    <p:extLst>
      <p:ext uri="{BB962C8B-B14F-4D97-AF65-F5344CB8AC3E}">
        <p14:creationId xmlns:p14="http://schemas.microsoft.com/office/powerpoint/2010/main" val="141272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133" y="1529697"/>
            <a:ext cx="11814164" cy="51024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220133" y="746568"/>
            <a:ext cx="10106983" cy="362568"/>
          </a:xfrm>
        </p:spPr>
        <p:txBody>
          <a:bodyPr anchor="ctr">
            <a:noAutofit/>
          </a:bodyPr>
          <a:lstStyle>
            <a:lvl1pPr>
              <a:defRPr sz="2000" i="0">
                <a:solidFill>
                  <a:srgbClr val="94C848"/>
                </a:solidFill>
                <a:latin typeface="Segoe UI Semibold" panose="020B0702040204020203" pitchFamily="34" charset="0"/>
                <a:cs typeface="Segoe UI Semibold" panose="020B0702040204020203" pitchFamily="34" charset="0"/>
              </a:defRPr>
            </a:lvl1pPr>
          </a:lstStyle>
          <a:p>
            <a:pPr lvl="0"/>
            <a:r>
              <a:rPr lang="en-US" dirty="0"/>
              <a:t>Sub-header</a:t>
            </a:r>
          </a:p>
        </p:txBody>
      </p:sp>
      <p:sp>
        <p:nvSpPr>
          <p:cNvPr id="6" name="Title Placeholder 1">
            <a:extLst>
              <a:ext uri="{FF2B5EF4-FFF2-40B4-BE49-F238E27FC236}">
                <a16:creationId xmlns:a16="http://schemas.microsoft.com/office/drawing/2014/main" id="{361A0943-B2A3-4C55-AA27-6DF4192E3A51}"/>
              </a:ext>
            </a:extLst>
          </p:cNvPr>
          <p:cNvSpPr>
            <a:spLocks noGrp="1"/>
          </p:cNvSpPr>
          <p:nvPr>
            <p:ph type="title"/>
          </p:nvPr>
        </p:nvSpPr>
        <p:spPr>
          <a:xfrm>
            <a:off x="220134" y="168076"/>
            <a:ext cx="10106982" cy="509257"/>
          </a:xfrm>
          <a:prstGeom prst="rect">
            <a:avLst/>
          </a:prstGeom>
        </p:spPr>
        <p:txBody>
          <a:bodyPr vert="horz" lIns="91440" tIns="45720" rIns="91440" bIns="45720" rtlCol="0" anchor="ctr">
            <a:noAutofit/>
          </a:bodyPr>
          <a:lstStyle>
            <a:lvl1pPr>
              <a:defRPr sz="3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HEADER</a:t>
            </a:r>
          </a:p>
        </p:txBody>
      </p:sp>
      <p:sp>
        <p:nvSpPr>
          <p:cNvPr id="10" name="Slide Number Placeholder 32">
            <a:extLst>
              <a:ext uri="{FF2B5EF4-FFF2-40B4-BE49-F238E27FC236}">
                <a16:creationId xmlns:a16="http://schemas.microsoft.com/office/drawing/2014/main" id="{36DCAAB9-08BB-481A-80EE-725CA32C2238}"/>
              </a:ext>
            </a:extLst>
          </p:cNvPr>
          <p:cNvSpPr>
            <a:spLocks noGrp="1"/>
          </p:cNvSpPr>
          <p:nvPr>
            <p:ph type="sldNum" sz="quarter" idx="4"/>
          </p:nvPr>
        </p:nvSpPr>
        <p:spPr>
          <a:xfrm>
            <a:off x="9259882" y="6632099"/>
            <a:ext cx="2743200" cy="172663"/>
          </a:xfrm>
          <a:prstGeom prst="rect">
            <a:avLst/>
          </a:prstGeom>
        </p:spPr>
        <p:txBody>
          <a:bodyPr vert="horz" lIns="91440" tIns="45720" rIns="91440" bIns="45720" rtlCol="0" anchor="ctr"/>
          <a:lstStyle>
            <a:lvl1pPr algn="r">
              <a:defRPr sz="600">
                <a:solidFill>
                  <a:srgbClr val="152855"/>
                </a:solidFill>
                <a:latin typeface="Segoe UI Semibold" panose="020B0702040204020203" pitchFamily="34" charset="0"/>
                <a:cs typeface="Segoe UI Semibold" panose="020B0702040204020203" pitchFamily="34" charset="0"/>
              </a:defRPr>
            </a:lvl1pPr>
          </a:lstStyle>
          <a:p>
            <a:fld id="{0939B87C-0198-40FD-8DE5-50CFBF1DBBE4}" type="slidenum">
              <a:rPr lang="en-US" smtClean="0"/>
              <a:pPr/>
              <a:t>‹#›</a:t>
            </a:fld>
            <a:endParaRPr lang="en-US" dirty="0"/>
          </a:p>
        </p:txBody>
      </p:sp>
    </p:spTree>
    <p:extLst>
      <p:ext uri="{BB962C8B-B14F-4D97-AF65-F5344CB8AC3E}">
        <p14:creationId xmlns:p14="http://schemas.microsoft.com/office/powerpoint/2010/main" val="2900938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6F118441-EC53-499D-B6A8-94C279E69513}"/>
              </a:ext>
            </a:extLst>
          </p:cNvPr>
          <p:cNvCxnSpPr>
            <a:cxnSpLocks/>
          </p:cNvCxnSpPr>
          <p:nvPr userDrawn="1"/>
        </p:nvCxnSpPr>
        <p:spPr>
          <a:xfrm>
            <a:off x="9237994" y="5785057"/>
            <a:ext cx="289636" cy="100476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2C93292C-5350-4AAA-8EFB-F4591C4BD019}"/>
              </a:ext>
            </a:extLst>
          </p:cNvPr>
          <p:cNvCxnSpPr>
            <a:cxnSpLocks/>
          </p:cNvCxnSpPr>
          <p:nvPr userDrawn="1"/>
        </p:nvCxnSpPr>
        <p:spPr>
          <a:xfrm flipH="1">
            <a:off x="9240129" y="3764508"/>
            <a:ext cx="1457209" cy="202094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B5A7107D-7ED6-4787-A8D5-EFEE75CA42E1}"/>
              </a:ext>
            </a:extLst>
          </p:cNvPr>
          <p:cNvCxnSpPr>
            <a:cxnSpLocks/>
          </p:cNvCxnSpPr>
          <p:nvPr userDrawn="1"/>
        </p:nvCxnSpPr>
        <p:spPr>
          <a:xfrm>
            <a:off x="9651548" y="2486025"/>
            <a:ext cx="217180" cy="337639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D9DD3E5-CBC7-4F9F-99B5-55D330A64BF1}"/>
              </a:ext>
            </a:extLst>
          </p:cNvPr>
          <p:cNvCxnSpPr>
            <a:cxnSpLocks/>
          </p:cNvCxnSpPr>
          <p:nvPr userDrawn="1"/>
        </p:nvCxnSpPr>
        <p:spPr>
          <a:xfrm>
            <a:off x="9425786" y="1719956"/>
            <a:ext cx="1431930" cy="484632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flipH="1">
            <a:off x="9424746" y="0"/>
            <a:ext cx="1922888" cy="172034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48" name="Picture 47">
            <a:extLst>
              <a:ext uri="{FF2B5EF4-FFF2-40B4-BE49-F238E27FC236}">
                <a16:creationId xmlns:a16="http://schemas.microsoft.com/office/drawing/2014/main" id="{99EE5A18-5984-446B-9362-FEC8FF25B3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920756" y="1435424"/>
            <a:ext cx="3300616" cy="429768"/>
          </a:xfrm>
          <a:prstGeom prst="rect">
            <a:avLst/>
          </a:prstGeom>
        </p:spPr>
      </p:pic>
      <p:pic>
        <p:nvPicPr>
          <p:cNvPr id="46" name="Picture 45">
            <a:extLst>
              <a:ext uri="{FF2B5EF4-FFF2-40B4-BE49-F238E27FC236}">
                <a16:creationId xmlns:a16="http://schemas.microsoft.com/office/drawing/2014/main" id="{2F1FBD02-03A7-4332-B4F4-CB2BDDAA8B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575068" y="1374345"/>
            <a:ext cx="3160169" cy="411480"/>
          </a:xfrm>
          <a:prstGeom prst="rect">
            <a:avLst/>
          </a:prstGeom>
        </p:spPr>
      </p:pic>
      <p:pic>
        <p:nvPicPr>
          <p:cNvPr id="50" name="Picture 49">
            <a:extLst>
              <a:ext uri="{FF2B5EF4-FFF2-40B4-BE49-F238E27FC236}">
                <a16:creationId xmlns:a16="http://schemas.microsoft.com/office/drawing/2014/main" id="{06483E28-A1A3-47D6-96E8-D089C4FABD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10394385" y="1383418"/>
            <a:ext cx="3181033" cy="414197"/>
          </a:xfrm>
          <a:prstGeom prst="rect">
            <a:avLst/>
          </a:prstGeom>
        </p:spPr>
      </p:pic>
      <p:pic>
        <p:nvPicPr>
          <p:cNvPr id="8" name="Picture 7">
            <a:extLst>
              <a:ext uri="{FF2B5EF4-FFF2-40B4-BE49-F238E27FC236}">
                <a16:creationId xmlns:a16="http://schemas.microsoft.com/office/drawing/2014/main" id="{5F661927-8741-4A58-91B5-C0D5514A38B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28526" y="1193712"/>
            <a:ext cx="2163166" cy="2163166"/>
          </a:xfrm>
          <a:prstGeom prst="rect">
            <a:avLst/>
          </a:prstGeom>
        </p:spPr>
      </p:pic>
      <p:pic>
        <p:nvPicPr>
          <p:cNvPr id="20" name="Picture 19">
            <a:extLst>
              <a:ext uri="{FF2B5EF4-FFF2-40B4-BE49-F238E27FC236}">
                <a16:creationId xmlns:a16="http://schemas.microsoft.com/office/drawing/2014/main" id="{13A268EF-55E4-4B17-B8B3-57F983D3649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24923"/>
          <a:stretch/>
        </p:blipFill>
        <p:spPr>
          <a:xfrm rot="5400000">
            <a:off x="-2723693" y="2718400"/>
            <a:ext cx="6293155" cy="839423"/>
          </a:xfrm>
          <a:prstGeom prst="rtTriangle">
            <a:avLst/>
          </a:prstGeom>
        </p:spPr>
      </p:pic>
      <p:cxnSp>
        <p:nvCxnSpPr>
          <p:cNvPr id="32" name="Straight Connector 31"/>
          <p:cNvCxnSpPr>
            <a:cxnSpLocks/>
          </p:cNvCxnSpPr>
          <p:nvPr/>
        </p:nvCxnSpPr>
        <p:spPr>
          <a:xfrm>
            <a:off x="10101882" y="0"/>
            <a:ext cx="1431930" cy="667512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hasCustomPrompt="1"/>
          </p:nvPr>
        </p:nvSpPr>
        <p:spPr>
          <a:xfrm>
            <a:off x="842597" y="3141132"/>
            <a:ext cx="8873284" cy="1316101"/>
          </a:xfrm>
          <a:prstGeom prst="rect">
            <a:avLst/>
          </a:prstGeom>
        </p:spPr>
        <p:txBody>
          <a:bodyPr anchor="b">
            <a:noAutofit/>
          </a:bodyPr>
          <a:lstStyle>
            <a:lvl1pPr algn="l">
              <a:defRPr sz="5000">
                <a:solidFill>
                  <a:srgbClr val="001547"/>
                </a:solidFill>
              </a:defRPr>
            </a:lvl1pPr>
          </a:lstStyle>
          <a:p>
            <a:r>
              <a:rPr lang="en-US" dirty="0"/>
              <a:t>MASTER TITLE</a:t>
            </a:r>
          </a:p>
        </p:txBody>
      </p:sp>
      <p:sp>
        <p:nvSpPr>
          <p:cNvPr id="3" name="Subtitle 2"/>
          <p:cNvSpPr>
            <a:spLocks noGrp="1"/>
          </p:cNvSpPr>
          <p:nvPr>
            <p:ph type="subTitle" idx="1"/>
          </p:nvPr>
        </p:nvSpPr>
        <p:spPr>
          <a:xfrm>
            <a:off x="842596" y="4457231"/>
            <a:ext cx="8925367" cy="1096899"/>
          </a:xfrm>
          <a:prstGeom prst="rect">
            <a:avLst/>
          </a:prstGeom>
        </p:spPr>
        <p:txBody>
          <a:bodyPr anchor="t">
            <a:normAutofit/>
          </a:bodyPr>
          <a:lstStyle>
            <a:lvl1pPr marL="0" indent="0" algn="l">
              <a:buNone/>
              <a:defRPr sz="22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5" name="Picture 24">
            <a:extLst>
              <a:ext uri="{FF2B5EF4-FFF2-40B4-BE49-F238E27FC236}">
                <a16:creationId xmlns:a16="http://schemas.microsoft.com/office/drawing/2014/main" id="{1DC9E8F2-0B5A-496E-8B21-914321E66AC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3749"/>
          <a:stretch/>
        </p:blipFill>
        <p:spPr>
          <a:xfrm rot="5400000" flipH="1" flipV="1">
            <a:off x="6726662" y="2635250"/>
            <a:ext cx="6858000" cy="1587500"/>
          </a:xfrm>
          <a:prstGeom prst="rtTriangle">
            <a:avLst/>
          </a:prstGeom>
        </p:spPr>
      </p:pic>
      <p:pic>
        <p:nvPicPr>
          <p:cNvPr id="38" name="Picture 37">
            <a:extLst>
              <a:ext uri="{FF2B5EF4-FFF2-40B4-BE49-F238E27FC236}">
                <a16:creationId xmlns:a16="http://schemas.microsoft.com/office/drawing/2014/main" id="{D8C9289E-FED0-43C9-BF6A-1A29C274114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3750"/>
          <a:stretch/>
        </p:blipFill>
        <p:spPr>
          <a:xfrm rot="5400000" flipH="1" flipV="1">
            <a:off x="7140858" y="2635250"/>
            <a:ext cx="6858000" cy="1587500"/>
          </a:xfrm>
          <a:prstGeom prst="rtTriangle">
            <a:avLst/>
          </a:prstGeom>
        </p:spPr>
      </p:pic>
      <p:pic>
        <p:nvPicPr>
          <p:cNvPr id="40" name="Picture 39">
            <a:extLst>
              <a:ext uri="{FF2B5EF4-FFF2-40B4-BE49-F238E27FC236}">
                <a16:creationId xmlns:a16="http://schemas.microsoft.com/office/drawing/2014/main" id="{330FF115-DC87-4616-A6A8-FFA2529AF70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43749"/>
          <a:stretch/>
        </p:blipFill>
        <p:spPr>
          <a:xfrm rot="5400000" flipH="1" flipV="1">
            <a:off x="7555054" y="2635250"/>
            <a:ext cx="6858000" cy="1587500"/>
          </a:xfrm>
          <a:prstGeom prst="rtTriangle">
            <a:avLst/>
          </a:prstGeom>
        </p:spPr>
      </p:pic>
      <p:pic>
        <p:nvPicPr>
          <p:cNvPr id="42" name="Picture 41">
            <a:extLst>
              <a:ext uri="{FF2B5EF4-FFF2-40B4-BE49-F238E27FC236}">
                <a16:creationId xmlns:a16="http://schemas.microsoft.com/office/drawing/2014/main" id="{35D98C21-40D8-44CA-A815-93E55286904C}"/>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43749"/>
          <a:stretch/>
        </p:blipFill>
        <p:spPr>
          <a:xfrm rot="5400000" flipH="1" flipV="1">
            <a:off x="7969250" y="2635250"/>
            <a:ext cx="6858000" cy="1587500"/>
          </a:xfrm>
          <a:prstGeom prst="rtTriangle">
            <a:avLst/>
          </a:prstGeom>
        </p:spPr>
      </p:pic>
    </p:spTree>
    <p:extLst>
      <p:ext uri="{BB962C8B-B14F-4D97-AF65-F5344CB8AC3E}">
        <p14:creationId xmlns:p14="http://schemas.microsoft.com/office/powerpoint/2010/main" val="215055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40E4851-5CC3-4382-9E76-E2E88046E534}"/>
              </a:ext>
            </a:extLst>
          </p:cNvPr>
          <p:cNvGrpSpPr/>
          <p:nvPr userDrawn="1"/>
        </p:nvGrpSpPr>
        <p:grpSpPr>
          <a:xfrm rot="16200000">
            <a:off x="4813300" y="-4813300"/>
            <a:ext cx="2565400" cy="12192000"/>
            <a:chOff x="9237994" y="0"/>
            <a:chExt cx="2954006" cy="6858000"/>
          </a:xfrm>
        </p:grpSpPr>
        <p:cxnSp>
          <p:nvCxnSpPr>
            <p:cNvPr id="63" name="Straight Connector 62">
              <a:extLst>
                <a:ext uri="{FF2B5EF4-FFF2-40B4-BE49-F238E27FC236}">
                  <a16:creationId xmlns:a16="http://schemas.microsoft.com/office/drawing/2014/main" id="{6F118441-EC53-499D-B6A8-94C279E69513}"/>
                </a:ext>
              </a:extLst>
            </p:cNvPr>
            <p:cNvCxnSpPr>
              <a:cxnSpLocks/>
            </p:cNvCxnSpPr>
            <p:nvPr userDrawn="1"/>
          </p:nvCxnSpPr>
          <p:spPr>
            <a:xfrm>
              <a:off x="9237994" y="5785057"/>
              <a:ext cx="289636" cy="100476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2C93292C-5350-4AAA-8EFB-F4591C4BD019}"/>
                </a:ext>
              </a:extLst>
            </p:cNvPr>
            <p:cNvCxnSpPr>
              <a:cxnSpLocks/>
            </p:cNvCxnSpPr>
            <p:nvPr userDrawn="1"/>
          </p:nvCxnSpPr>
          <p:spPr>
            <a:xfrm flipH="1">
              <a:off x="9240129" y="3764508"/>
              <a:ext cx="1457209" cy="202094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B5A7107D-7ED6-4787-A8D5-EFEE75CA42E1}"/>
                </a:ext>
              </a:extLst>
            </p:cNvPr>
            <p:cNvCxnSpPr>
              <a:cxnSpLocks/>
            </p:cNvCxnSpPr>
            <p:nvPr userDrawn="1"/>
          </p:nvCxnSpPr>
          <p:spPr>
            <a:xfrm>
              <a:off x="9651548" y="2486025"/>
              <a:ext cx="217180" cy="337639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D9DD3E5-CBC7-4F9F-99B5-55D330A64BF1}"/>
                </a:ext>
              </a:extLst>
            </p:cNvPr>
            <p:cNvCxnSpPr>
              <a:cxnSpLocks/>
            </p:cNvCxnSpPr>
            <p:nvPr userDrawn="1"/>
          </p:nvCxnSpPr>
          <p:spPr>
            <a:xfrm>
              <a:off x="9425786" y="1719956"/>
              <a:ext cx="1431930" cy="484632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flipH="1">
              <a:off x="9424746" y="0"/>
              <a:ext cx="1922888" cy="172034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48" name="Picture 47">
              <a:extLst>
                <a:ext uri="{FF2B5EF4-FFF2-40B4-BE49-F238E27FC236}">
                  <a16:creationId xmlns:a16="http://schemas.microsoft.com/office/drawing/2014/main" id="{99EE5A18-5984-446B-9362-FEC8FF25B3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920756" y="1435424"/>
              <a:ext cx="3300616" cy="429768"/>
            </a:xfrm>
            <a:prstGeom prst="rect">
              <a:avLst/>
            </a:prstGeom>
          </p:spPr>
        </p:pic>
        <p:pic>
          <p:nvPicPr>
            <p:cNvPr id="46" name="Picture 45">
              <a:extLst>
                <a:ext uri="{FF2B5EF4-FFF2-40B4-BE49-F238E27FC236}">
                  <a16:creationId xmlns:a16="http://schemas.microsoft.com/office/drawing/2014/main" id="{2F1FBD02-03A7-4332-B4F4-CB2BDDAA8B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575068" y="1374345"/>
              <a:ext cx="3160169" cy="411480"/>
            </a:xfrm>
            <a:prstGeom prst="rect">
              <a:avLst/>
            </a:prstGeom>
          </p:spPr>
        </p:pic>
        <p:pic>
          <p:nvPicPr>
            <p:cNvPr id="50" name="Picture 49">
              <a:extLst>
                <a:ext uri="{FF2B5EF4-FFF2-40B4-BE49-F238E27FC236}">
                  <a16:creationId xmlns:a16="http://schemas.microsoft.com/office/drawing/2014/main" id="{06483E28-A1A3-47D6-96E8-D089C4FABD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10394385" y="1383418"/>
              <a:ext cx="3181033" cy="414197"/>
            </a:xfrm>
            <a:prstGeom prst="rect">
              <a:avLst/>
            </a:prstGeom>
          </p:spPr>
        </p:pic>
        <p:cxnSp>
          <p:nvCxnSpPr>
            <p:cNvPr id="32" name="Straight Connector 31"/>
            <p:cNvCxnSpPr>
              <a:cxnSpLocks/>
            </p:cNvCxnSpPr>
            <p:nvPr/>
          </p:nvCxnSpPr>
          <p:spPr>
            <a:xfrm>
              <a:off x="10101882" y="0"/>
              <a:ext cx="1431930" cy="667512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1DC9E8F2-0B5A-496E-8B21-914321E66AC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3749"/>
            <a:stretch/>
          </p:blipFill>
          <p:spPr>
            <a:xfrm rot="5400000" flipH="1" flipV="1">
              <a:off x="6726662" y="2635250"/>
              <a:ext cx="6858000" cy="1587500"/>
            </a:xfrm>
            <a:prstGeom prst="rtTriangle">
              <a:avLst/>
            </a:prstGeom>
          </p:spPr>
        </p:pic>
        <p:pic>
          <p:nvPicPr>
            <p:cNvPr id="38" name="Picture 37">
              <a:extLst>
                <a:ext uri="{FF2B5EF4-FFF2-40B4-BE49-F238E27FC236}">
                  <a16:creationId xmlns:a16="http://schemas.microsoft.com/office/drawing/2014/main" id="{D8C9289E-FED0-43C9-BF6A-1A29C274114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3750"/>
            <a:stretch/>
          </p:blipFill>
          <p:spPr>
            <a:xfrm rot="5400000" flipH="1" flipV="1">
              <a:off x="7140858" y="2635250"/>
              <a:ext cx="6858000" cy="1587500"/>
            </a:xfrm>
            <a:prstGeom prst="rtTriangle">
              <a:avLst/>
            </a:prstGeom>
          </p:spPr>
        </p:pic>
        <p:pic>
          <p:nvPicPr>
            <p:cNvPr id="40" name="Picture 39">
              <a:extLst>
                <a:ext uri="{FF2B5EF4-FFF2-40B4-BE49-F238E27FC236}">
                  <a16:creationId xmlns:a16="http://schemas.microsoft.com/office/drawing/2014/main" id="{330FF115-DC87-4616-A6A8-FFA2529AF709}"/>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3749"/>
            <a:stretch/>
          </p:blipFill>
          <p:spPr>
            <a:xfrm rot="5400000" flipH="1" flipV="1">
              <a:off x="7555054" y="2635250"/>
              <a:ext cx="6858000" cy="1587500"/>
            </a:xfrm>
            <a:prstGeom prst="rtTriangle">
              <a:avLst/>
            </a:prstGeom>
          </p:spPr>
        </p:pic>
        <p:pic>
          <p:nvPicPr>
            <p:cNvPr id="42" name="Picture 41">
              <a:extLst>
                <a:ext uri="{FF2B5EF4-FFF2-40B4-BE49-F238E27FC236}">
                  <a16:creationId xmlns:a16="http://schemas.microsoft.com/office/drawing/2014/main" id="{35D98C21-40D8-44CA-A815-93E55286904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3749"/>
            <a:stretch/>
          </p:blipFill>
          <p:spPr>
            <a:xfrm rot="5400000" flipH="1" flipV="1">
              <a:off x="7969250" y="2635250"/>
              <a:ext cx="6858000" cy="1587500"/>
            </a:xfrm>
            <a:prstGeom prst="rtTriangle">
              <a:avLst/>
            </a:prstGeom>
          </p:spPr>
        </p:pic>
      </p:grpSp>
      <p:sp>
        <p:nvSpPr>
          <p:cNvPr id="2" name="Title 1"/>
          <p:cNvSpPr>
            <a:spLocks noGrp="1"/>
          </p:cNvSpPr>
          <p:nvPr>
            <p:ph type="ctrTitle" hasCustomPrompt="1"/>
          </p:nvPr>
        </p:nvSpPr>
        <p:spPr>
          <a:xfrm>
            <a:off x="-2" y="2831364"/>
            <a:ext cx="12191999" cy="2728600"/>
          </a:xfrm>
          <a:prstGeom prst="rect">
            <a:avLst/>
          </a:prstGeom>
        </p:spPr>
        <p:txBody>
          <a:bodyPr anchor="ctr">
            <a:noAutofit/>
          </a:bodyPr>
          <a:lstStyle>
            <a:lvl1pPr algn="ctr">
              <a:defRPr sz="8000">
                <a:solidFill>
                  <a:srgbClr val="001547"/>
                </a:solidFill>
              </a:defRPr>
            </a:lvl1pPr>
          </a:lstStyle>
          <a:p>
            <a:r>
              <a:rPr lang="en-US" dirty="0"/>
              <a:t>CLICK TO EDIT MASTER TITLE STYLE</a:t>
            </a:r>
          </a:p>
        </p:txBody>
      </p:sp>
      <p:grpSp>
        <p:nvGrpSpPr>
          <p:cNvPr id="26" name="Group 25">
            <a:extLst>
              <a:ext uri="{FF2B5EF4-FFF2-40B4-BE49-F238E27FC236}">
                <a16:creationId xmlns:a16="http://schemas.microsoft.com/office/drawing/2014/main" id="{197E2E37-571F-4081-92BE-364248BDE983}"/>
              </a:ext>
            </a:extLst>
          </p:cNvPr>
          <p:cNvGrpSpPr/>
          <p:nvPr userDrawn="1"/>
        </p:nvGrpSpPr>
        <p:grpSpPr>
          <a:xfrm>
            <a:off x="10760582" y="64776"/>
            <a:ext cx="1097280" cy="1097280"/>
            <a:chOff x="10760582" y="64776"/>
            <a:chExt cx="1097280" cy="1097280"/>
          </a:xfrm>
        </p:grpSpPr>
        <p:sp>
          <p:nvSpPr>
            <p:cNvPr id="27" name="Oval 26">
              <a:extLst>
                <a:ext uri="{FF2B5EF4-FFF2-40B4-BE49-F238E27FC236}">
                  <a16:creationId xmlns:a16="http://schemas.microsoft.com/office/drawing/2014/main" id="{1A347089-CDB9-49F4-A2DC-B693693DAEC3}"/>
                </a:ext>
              </a:extLst>
            </p:cNvPr>
            <p:cNvSpPr/>
            <p:nvPr userDrawn="1"/>
          </p:nvSpPr>
          <p:spPr>
            <a:xfrm>
              <a:off x="10760582" y="64776"/>
              <a:ext cx="1097280" cy="1097280"/>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A310F791-042B-4BED-BEF4-85C4185D9BC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21060" y="242993"/>
              <a:ext cx="976323" cy="868680"/>
            </a:xfrm>
            <a:prstGeom prst="rect">
              <a:avLst/>
            </a:prstGeom>
          </p:spPr>
        </p:pic>
      </p:grpSp>
      <p:grpSp>
        <p:nvGrpSpPr>
          <p:cNvPr id="5" name="Group 4">
            <a:extLst>
              <a:ext uri="{FF2B5EF4-FFF2-40B4-BE49-F238E27FC236}">
                <a16:creationId xmlns:a16="http://schemas.microsoft.com/office/drawing/2014/main" id="{2D688A1A-6BDB-453F-829B-A36EC943C80B}"/>
              </a:ext>
            </a:extLst>
          </p:cNvPr>
          <p:cNvGrpSpPr/>
          <p:nvPr userDrawn="1"/>
        </p:nvGrpSpPr>
        <p:grpSpPr>
          <a:xfrm>
            <a:off x="0" y="6498292"/>
            <a:ext cx="12192000" cy="359708"/>
            <a:chOff x="0" y="6498292"/>
            <a:chExt cx="12192000" cy="359708"/>
          </a:xfrm>
        </p:grpSpPr>
        <p:pic>
          <p:nvPicPr>
            <p:cNvPr id="30" name="Picture 29">
              <a:extLst>
                <a:ext uri="{FF2B5EF4-FFF2-40B4-BE49-F238E27FC236}">
                  <a16:creationId xmlns:a16="http://schemas.microsoft.com/office/drawing/2014/main" id="{69D7D9BE-01D9-488F-92C9-1D3E536E7FAC}"/>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b="52234"/>
            <a:stretch/>
          </p:blipFill>
          <p:spPr>
            <a:xfrm>
              <a:off x="1410833" y="6498292"/>
              <a:ext cx="5783605" cy="359708"/>
            </a:xfrm>
            <a:prstGeom prst="triangle">
              <a:avLst/>
            </a:prstGeom>
          </p:spPr>
        </p:pic>
        <p:pic>
          <p:nvPicPr>
            <p:cNvPr id="29" name="Picture 28">
              <a:extLst>
                <a:ext uri="{FF2B5EF4-FFF2-40B4-BE49-F238E27FC236}">
                  <a16:creationId xmlns:a16="http://schemas.microsoft.com/office/drawing/2014/main" id="{EB8193B9-E079-4984-87CB-99564E3C30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b="52234"/>
            <a:stretch/>
          </p:blipFill>
          <p:spPr>
            <a:xfrm>
              <a:off x="0" y="6590400"/>
              <a:ext cx="4302636" cy="267600"/>
            </a:xfrm>
            <a:prstGeom prst="triangle">
              <a:avLst/>
            </a:prstGeom>
          </p:spPr>
        </p:pic>
        <p:pic>
          <p:nvPicPr>
            <p:cNvPr id="31" name="Picture 30">
              <a:extLst>
                <a:ext uri="{FF2B5EF4-FFF2-40B4-BE49-F238E27FC236}">
                  <a16:creationId xmlns:a16="http://schemas.microsoft.com/office/drawing/2014/main" id="{3097F1EE-C8CE-4956-BA1E-AE87836D3683}"/>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b="52234"/>
            <a:stretch/>
          </p:blipFill>
          <p:spPr>
            <a:xfrm>
              <a:off x="5365875" y="6604054"/>
              <a:ext cx="4083104" cy="253946"/>
            </a:xfrm>
            <a:prstGeom prst="triangle">
              <a:avLst/>
            </a:prstGeom>
          </p:spPr>
        </p:pic>
        <p:pic>
          <p:nvPicPr>
            <p:cNvPr id="33" name="Picture 32">
              <a:extLst>
                <a:ext uri="{FF2B5EF4-FFF2-40B4-BE49-F238E27FC236}">
                  <a16:creationId xmlns:a16="http://schemas.microsoft.com/office/drawing/2014/main" id="{C70731A8-B539-42EB-A585-D454D3B68D4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b="52234"/>
            <a:stretch/>
          </p:blipFill>
          <p:spPr>
            <a:xfrm>
              <a:off x="7042275" y="6537716"/>
              <a:ext cx="5149725" cy="320284"/>
            </a:xfrm>
            <a:prstGeom prst="triangle">
              <a:avLst/>
            </a:prstGeom>
          </p:spPr>
        </p:pic>
      </p:grpSp>
    </p:spTree>
    <p:extLst>
      <p:ext uri="{BB962C8B-B14F-4D97-AF65-F5344CB8AC3E}">
        <p14:creationId xmlns:p14="http://schemas.microsoft.com/office/powerpoint/2010/main" val="1060287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90" y="1075608"/>
            <a:ext cx="11994870" cy="545459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107990" y="510966"/>
            <a:ext cx="11123602" cy="362568"/>
          </a:xfrm>
          <a:prstGeom prst="rect">
            <a:avLst/>
          </a:prstGeom>
        </p:spPr>
        <p:txBody>
          <a:bodyPr anchor="ctr">
            <a:noAutofit/>
          </a:bodyPr>
          <a:lstStyle>
            <a:lvl1pPr>
              <a:defRPr sz="2000" i="0">
                <a:solidFill>
                  <a:srgbClr val="94C848"/>
                </a:solidFill>
                <a:latin typeface="Segoe UI Semibold" panose="020B0702040204020203" pitchFamily="34" charset="0"/>
                <a:cs typeface="Segoe UI Semibold" panose="020B0702040204020203" pitchFamily="34" charset="0"/>
              </a:defRPr>
            </a:lvl1pPr>
          </a:lstStyle>
          <a:p>
            <a:pPr lvl="0"/>
            <a:r>
              <a:rPr lang="en-US" dirty="0"/>
              <a:t>Sub-header</a:t>
            </a:r>
          </a:p>
        </p:txBody>
      </p:sp>
      <p:sp>
        <p:nvSpPr>
          <p:cNvPr id="6" name="Title Placeholder 1">
            <a:extLst>
              <a:ext uri="{FF2B5EF4-FFF2-40B4-BE49-F238E27FC236}">
                <a16:creationId xmlns:a16="http://schemas.microsoft.com/office/drawing/2014/main" id="{361A0943-B2A3-4C55-AA27-6DF4192E3A51}"/>
              </a:ext>
            </a:extLst>
          </p:cNvPr>
          <p:cNvSpPr>
            <a:spLocks noGrp="1"/>
          </p:cNvSpPr>
          <p:nvPr>
            <p:ph type="title"/>
          </p:nvPr>
        </p:nvSpPr>
        <p:spPr>
          <a:xfrm>
            <a:off x="107990" y="53238"/>
            <a:ext cx="11123602" cy="509257"/>
          </a:xfrm>
          <a:prstGeom prst="rect">
            <a:avLst/>
          </a:prstGeom>
        </p:spPr>
        <p:txBody>
          <a:bodyPr vert="horz" lIns="91440" tIns="45720" rIns="91440" bIns="45720" rtlCol="0" anchor="ctr">
            <a:noAutofit/>
          </a:bodyPr>
          <a:lstStyle>
            <a:lvl1pPr>
              <a:defRPr sz="3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HEADER</a:t>
            </a:r>
          </a:p>
        </p:txBody>
      </p:sp>
      <p:sp>
        <p:nvSpPr>
          <p:cNvPr id="10" name="Slide Number Placeholder 32">
            <a:extLst>
              <a:ext uri="{FF2B5EF4-FFF2-40B4-BE49-F238E27FC236}">
                <a16:creationId xmlns:a16="http://schemas.microsoft.com/office/drawing/2014/main" id="{36DCAAB9-08BB-481A-80EE-725CA32C2238}"/>
              </a:ext>
            </a:extLst>
          </p:cNvPr>
          <p:cNvSpPr>
            <a:spLocks noGrp="1"/>
          </p:cNvSpPr>
          <p:nvPr>
            <p:ph type="sldNum" sz="quarter" idx="4"/>
          </p:nvPr>
        </p:nvSpPr>
        <p:spPr>
          <a:xfrm>
            <a:off x="9259882" y="6632099"/>
            <a:ext cx="2743200" cy="172663"/>
          </a:xfrm>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fld id="{0939B87C-0198-40FD-8DE5-50CFBF1DBBE4}" type="slidenum">
              <a:rPr lang="en-US" smtClean="0"/>
              <a:pPr/>
              <a:t>‹#›</a:t>
            </a:fld>
            <a:endParaRPr lang="en-US" dirty="0"/>
          </a:p>
        </p:txBody>
      </p:sp>
    </p:spTree>
    <p:extLst>
      <p:ext uri="{BB962C8B-B14F-4D97-AF65-F5344CB8AC3E}">
        <p14:creationId xmlns:p14="http://schemas.microsoft.com/office/powerpoint/2010/main" val="1503182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3C78D8"/>
              </a:buClr>
              <a:buSzPts val="5200"/>
              <a:buNone/>
              <a:defRPr sz="6933">
                <a:solidFill>
                  <a:srgbClr val="3C78D8"/>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398211" y="627367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3858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3C78D8"/>
              </a:buClr>
              <a:buSzPts val="3600"/>
              <a:buNone/>
              <a:defRPr sz="4800">
                <a:solidFill>
                  <a:srgbClr val="3C78D8"/>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398211" y="627367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9188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257051"/>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020667"/>
            <a:ext cx="11360800" cy="5565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398211" y="627367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0512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A20FDF5-92C9-43E0-B153-C054A06D663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32744"/>
          <a:stretch/>
        </p:blipFill>
        <p:spPr>
          <a:xfrm rot="5400000">
            <a:off x="-1545433" y="5123650"/>
            <a:ext cx="3263069" cy="205630"/>
          </a:xfrm>
          <a:prstGeom prst="triangle">
            <a:avLst/>
          </a:prstGeom>
        </p:spPr>
      </p:pic>
      <p:pic>
        <p:nvPicPr>
          <p:cNvPr id="32" name="Picture 31">
            <a:extLst>
              <a:ext uri="{FF2B5EF4-FFF2-40B4-BE49-F238E27FC236}">
                <a16:creationId xmlns:a16="http://schemas.microsoft.com/office/drawing/2014/main" id="{2D6B8675-1812-426A-A7CC-06313102C26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b="52234"/>
          <a:stretch/>
        </p:blipFill>
        <p:spPr>
          <a:xfrm rot="16200000">
            <a:off x="9906882" y="3913694"/>
            <a:ext cx="4302636" cy="267600"/>
          </a:xfrm>
          <a:prstGeom prst="triangle">
            <a:avLst/>
          </a:prstGeom>
        </p:spPr>
      </p:pic>
      <p:pic>
        <p:nvPicPr>
          <p:cNvPr id="12" name="Picture 11">
            <a:extLst>
              <a:ext uri="{FF2B5EF4-FFF2-40B4-BE49-F238E27FC236}">
                <a16:creationId xmlns:a16="http://schemas.microsoft.com/office/drawing/2014/main" id="{1ABA70AF-84E7-4B5A-91E8-19ED9FA9AC4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1587500"/>
          </a:xfrm>
          <a:prstGeom prst="rect">
            <a:avLst/>
          </a:prstGeom>
        </p:spPr>
      </p:pic>
      <p:sp>
        <p:nvSpPr>
          <p:cNvPr id="2" name="Title Placeholder 1"/>
          <p:cNvSpPr>
            <a:spLocks noGrp="1"/>
          </p:cNvSpPr>
          <p:nvPr userDrawn="1">
            <p:ph type="title"/>
          </p:nvPr>
        </p:nvSpPr>
        <p:spPr>
          <a:xfrm>
            <a:off x="220134" y="168076"/>
            <a:ext cx="10106982" cy="50925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HEADER</a:t>
            </a:r>
          </a:p>
        </p:txBody>
      </p:sp>
      <p:sp>
        <p:nvSpPr>
          <p:cNvPr id="3" name="Text Placeholder 2"/>
          <p:cNvSpPr>
            <a:spLocks noGrp="1"/>
          </p:cNvSpPr>
          <p:nvPr userDrawn="1">
            <p:ph type="body" idx="1"/>
          </p:nvPr>
        </p:nvSpPr>
        <p:spPr>
          <a:xfrm>
            <a:off x="188918" y="1587500"/>
            <a:ext cx="11814164" cy="5017608"/>
          </a:xfrm>
          <a:prstGeom prst="rect">
            <a:avLst/>
          </a:prstGeom>
        </p:spPr>
        <p:txBody>
          <a:bodyPr vert="horz" lIns="91440" tIns="45720" rIns="91440" bIns="45720" rtlCol="0">
            <a:normAutofit/>
          </a:bodyPr>
          <a:lstStyle/>
          <a:p>
            <a:pPr lvl="0"/>
            <a:r>
              <a:rPr lang="en-US" dirty="0"/>
              <a:t>Click to edit Master text style</a:t>
            </a:r>
          </a:p>
        </p:txBody>
      </p:sp>
      <p:sp>
        <p:nvSpPr>
          <p:cNvPr id="33" name="Slide Number Placeholder 32">
            <a:extLst>
              <a:ext uri="{FF2B5EF4-FFF2-40B4-BE49-F238E27FC236}">
                <a16:creationId xmlns:a16="http://schemas.microsoft.com/office/drawing/2014/main" id="{10E8DA92-6F23-4213-8745-05337642D094}"/>
              </a:ext>
            </a:extLst>
          </p:cNvPr>
          <p:cNvSpPr>
            <a:spLocks noGrp="1"/>
          </p:cNvSpPr>
          <p:nvPr>
            <p:ph type="sldNum" sz="quarter" idx="4"/>
          </p:nvPr>
        </p:nvSpPr>
        <p:spPr>
          <a:xfrm>
            <a:off x="9259882" y="6632099"/>
            <a:ext cx="2743200" cy="172663"/>
          </a:xfrm>
          <a:prstGeom prst="rect">
            <a:avLst/>
          </a:prstGeom>
        </p:spPr>
        <p:txBody>
          <a:bodyPr vert="horz" lIns="91440" tIns="45720" rIns="91440" bIns="45720" rtlCol="0" anchor="ctr"/>
          <a:lstStyle>
            <a:lvl1pPr algn="r">
              <a:defRPr sz="600">
                <a:solidFill>
                  <a:srgbClr val="152855"/>
                </a:solidFill>
                <a:latin typeface="Segoe UI Semibold" panose="020B0702040204020203" pitchFamily="34" charset="0"/>
                <a:cs typeface="Segoe UI Semibold" panose="020B0702040204020203" pitchFamily="34" charset="0"/>
              </a:defRPr>
            </a:lvl1pPr>
          </a:lstStyle>
          <a:p>
            <a:fld id="{0939B87C-0198-40FD-8DE5-50CFBF1DBBE4}" type="slidenum">
              <a:rPr lang="en-US" smtClean="0"/>
              <a:pPr/>
              <a:t>‹#›</a:t>
            </a:fld>
            <a:endParaRPr lang="en-US" dirty="0"/>
          </a:p>
        </p:txBody>
      </p:sp>
      <p:grpSp>
        <p:nvGrpSpPr>
          <p:cNvPr id="6" name="Group 5">
            <a:extLst>
              <a:ext uri="{FF2B5EF4-FFF2-40B4-BE49-F238E27FC236}">
                <a16:creationId xmlns:a16="http://schemas.microsoft.com/office/drawing/2014/main" id="{4D602CBE-1F0C-8ED2-06EC-4F6F92273890}"/>
              </a:ext>
            </a:extLst>
          </p:cNvPr>
          <p:cNvGrpSpPr/>
          <p:nvPr userDrawn="1"/>
        </p:nvGrpSpPr>
        <p:grpSpPr>
          <a:xfrm>
            <a:off x="10960920" y="83924"/>
            <a:ext cx="1097280" cy="1097742"/>
            <a:chOff x="10960920" y="83924"/>
            <a:chExt cx="1097280" cy="1097742"/>
          </a:xfrm>
        </p:grpSpPr>
        <p:sp>
          <p:nvSpPr>
            <p:cNvPr id="5" name="Oval 4">
              <a:extLst>
                <a:ext uri="{FF2B5EF4-FFF2-40B4-BE49-F238E27FC236}">
                  <a16:creationId xmlns:a16="http://schemas.microsoft.com/office/drawing/2014/main" id="{DEE12752-0A3E-9121-B14D-DA7C7474FE8C}"/>
                </a:ext>
              </a:extLst>
            </p:cNvPr>
            <p:cNvSpPr/>
            <p:nvPr userDrawn="1"/>
          </p:nvSpPr>
          <p:spPr>
            <a:xfrm>
              <a:off x="10960920" y="83924"/>
              <a:ext cx="1097280" cy="109728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3C662CA-5040-6BF6-1C92-C09892ED1120}"/>
                </a:ext>
              </a:extLst>
            </p:cNvPr>
            <p:cNvPicPr>
              <a:picLocks noChangeAspect="1"/>
            </p:cNvPicPr>
            <p:nvPr userDrawn="1"/>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020835" y="204216"/>
              <a:ext cx="977450" cy="977450"/>
            </a:xfrm>
            <a:prstGeom prst="rect">
              <a:avLst/>
            </a:prstGeom>
          </p:spPr>
        </p:pic>
      </p:grpSp>
    </p:spTree>
    <p:extLst>
      <p:ext uri="{BB962C8B-B14F-4D97-AF65-F5344CB8AC3E}">
        <p14:creationId xmlns:p14="http://schemas.microsoft.com/office/powerpoint/2010/main" val="351739512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marL="0" marR="0" indent="0" algn="l" defTabSz="914400" rtl="0" eaLnBrk="1" fontAlgn="auto" latinLnBrk="0" hangingPunct="1">
        <a:lnSpc>
          <a:spcPct val="100000"/>
        </a:lnSpc>
        <a:spcBef>
          <a:spcPts val="0"/>
        </a:spcBef>
        <a:spcAft>
          <a:spcPts val="0"/>
        </a:spcAft>
        <a:buClrTx/>
        <a:buSzTx/>
        <a:buFontTx/>
        <a:buNone/>
        <a:tabLst/>
        <a:defRPr sz="3200" b="1" i="0" kern="1200">
          <a:solidFill>
            <a:schemeClr val="bg1"/>
          </a:solidFill>
          <a:latin typeface="Billy Bold" panose="02000803030000020004" pitchFamily="50"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ts val="200"/>
        </a:spcBef>
        <a:spcAft>
          <a:spcPts val="0"/>
        </a:spcAft>
        <a:buClr>
          <a:schemeClr val="accent1"/>
        </a:buClr>
        <a:buSzPct val="80000"/>
        <a:buFont typeface="Wingdings 3" charset="2"/>
        <a:buNone/>
        <a:defRPr sz="1800" kern="1200">
          <a:solidFill>
            <a:schemeClr val="tx1">
              <a:lumMod val="75000"/>
              <a:lumOff val="25000"/>
            </a:schemeClr>
          </a:solidFill>
          <a:latin typeface="Segoe UI Semibold" panose="020B0702040204020203" pitchFamily="34" charset="0"/>
          <a:ea typeface="+mn-ea"/>
          <a:cs typeface="Segoe UI Semibold" panose="020B0702040204020203" pitchFamily="34"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B4DED6-97A7-40A3-97EB-6852A7983BD0}"/>
              </a:ext>
            </a:extLst>
          </p:cNvPr>
          <p:cNvPicPr>
            <a:picLocks noChangeAspect="1"/>
          </p:cNvPicPr>
          <p:nvPr userDrawn="1"/>
        </p:nvPicPr>
        <p:blipFill>
          <a:blip r:embed="rId5"/>
          <a:stretch>
            <a:fillRect/>
          </a:stretch>
        </p:blipFill>
        <p:spPr>
          <a:xfrm>
            <a:off x="0" y="6593789"/>
            <a:ext cx="12192000" cy="264211"/>
          </a:xfrm>
          <a:prstGeom prst="rect">
            <a:avLst/>
          </a:prstGeom>
        </p:spPr>
      </p:pic>
      <p:pic>
        <p:nvPicPr>
          <p:cNvPr id="12" name="Picture 11">
            <a:extLst>
              <a:ext uri="{FF2B5EF4-FFF2-40B4-BE49-F238E27FC236}">
                <a16:creationId xmlns:a16="http://schemas.microsoft.com/office/drawing/2014/main" id="{1ABA70AF-84E7-4B5A-91E8-19ED9FA9AC4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0391" b="-1"/>
          <a:stretch/>
        </p:blipFill>
        <p:spPr>
          <a:xfrm>
            <a:off x="0" y="0"/>
            <a:ext cx="12192000" cy="1105052"/>
          </a:xfrm>
          <a:prstGeom prst="rect">
            <a:avLst/>
          </a:prstGeom>
        </p:spPr>
      </p:pic>
      <p:grpSp>
        <p:nvGrpSpPr>
          <p:cNvPr id="2" name="Group 1">
            <a:extLst>
              <a:ext uri="{FF2B5EF4-FFF2-40B4-BE49-F238E27FC236}">
                <a16:creationId xmlns:a16="http://schemas.microsoft.com/office/drawing/2014/main" id="{129E71C6-8119-8636-326E-1D7DE3DFB496}"/>
              </a:ext>
            </a:extLst>
          </p:cNvPr>
          <p:cNvGrpSpPr>
            <a:grpSpLocks noChangeAspect="1"/>
          </p:cNvGrpSpPr>
          <p:nvPr userDrawn="1"/>
        </p:nvGrpSpPr>
        <p:grpSpPr>
          <a:xfrm>
            <a:off x="11364045" y="39328"/>
            <a:ext cx="685511" cy="685800"/>
            <a:chOff x="10960920" y="83924"/>
            <a:chExt cx="1097280" cy="1097742"/>
          </a:xfrm>
        </p:grpSpPr>
        <p:sp>
          <p:nvSpPr>
            <p:cNvPr id="3" name="Oval 2">
              <a:extLst>
                <a:ext uri="{FF2B5EF4-FFF2-40B4-BE49-F238E27FC236}">
                  <a16:creationId xmlns:a16="http://schemas.microsoft.com/office/drawing/2014/main" id="{C28C081A-0CA7-2D22-84E2-14319678CEB6}"/>
                </a:ext>
              </a:extLst>
            </p:cNvPr>
            <p:cNvSpPr>
              <a:spLocks/>
            </p:cNvSpPr>
            <p:nvPr userDrawn="1"/>
          </p:nvSpPr>
          <p:spPr>
            <a:xfrm>
              <a:off x="10960920" y="83924"/>
              <a:ext cx="1097280" cy="109728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B9F2F29-C9BB-3625-DA2F-146B66EF34BE}"/>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020835" y="204216"/>
              <a:ext cx="977450" cy="977450"/>
            </a:xfrm>
            <a:prstGeom prst="rect">
              <a:avLst/>
            </a:prstGeom>
          </p:spPr>
        </p:pic>
      </p:grpSp>
    </p:spTree>
    <p:extLst>
      <p:ext uri="{BB962C8B-B14F-4D97-AF65-F5344CB8AC3E}">
        <p14:creationId xmlns:p14="http://schemas.microsoft.com/office/powerpoint/2010/main" val="343530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marL="0" marR="0" indent="0" algn="l" defTabSz="914400" rtl="0" eaLnBrk="1" fontAlgn="auto" latinLnBrk="0" hangingPunct="1">
        <a:lnSpc>
          <a:spcPct val="100000"/>
        </a:lnSpc>
        <a:spcBef>
          <a:spcPts val="0"/>
        </a:spcBef>
        <a:spcAft>
          <a:spcPts val="0"/>
        </a:spcAft>
        <a:buClrTx/>
        <a:buSzTx/>
        <a:buFontTx/>
        <a:buNone/>
        <a:tabLst/>
        <a:defRPr sz="3200" b="1" i="0" kern="1200">
          <a:solidFill>
            <a:schemeClr val="bg1"/>
          </a:solidFill>
          <a:latin typeface="Billy Bold" panose="02000803030000020004" pitchFamily="50"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ts val="200"/>
        </a:spcBef>
        <a:spcAft>
          <a:spcPts val="0"/>
        </a:spcAft>
        <a:buClr>
          <a:schemeClr val="accent1"/>
        </a:buClr>
        <a:buSzPct val="80000"/>
        <a:buFont typeface="Wingdings 3" charset="2"/>
        <a:buNone/>
        <a:defRPr sz="1800" kern="1200">
          <a:solidFill>
            <a:schemeClr val="tx1">
              <a:lumMod val="75000"/>
              <a:lumOff val="25000"/>
            </a:schemeClr>
          </a:solidFill>
          <a:latin typeface="Segoe UI Semibold" panose="020B0702040204020203" pitchFamily="34" charset="0"/>
          <a:ea typeface="+mn-ea"/>
          <a:cs typeface="Segoe UI Semibold" panose="020B0702040204020203" pitchFamily="34"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257051"/>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3C78D8"/>
              </a:buClr>
              <a:buSzPts val="2800"/>
              <a:buNone/>
              <a:defRPr sz="2800">
                <a:solidFill>
                  <a:srgbClr val="3C78D8"/>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020667"/>
            <a:ext cx="11360800" cy="55656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1155CC"/>
              </a:buClr>
              <a:buSzPts val="1800"/>
              <a:buChar char="●"/>
              <a:defRPr sz="1800">
                <a:solidFill>
                  <a:schemeClr val="dk2"/>
                </a:solidFill>
              </a:defRPr>
            </a:lvl1pPr>
            <a:lvl2pPr marL="914400" lvl="1" indent="-317500">
              <a:lnSpc>
                <a:spcPct val="115000"/>
              </a:lnSpc>
              <a:spcBef>
                <a:spcPts val="0"/>
              </a:spcBef>
              <a:spcAft>
                <a:spcPts val="0"/>
              </a:spcAft>
              <a:buClr>
                <a:srgbClr val="1155CC"/>
              </a:buClr>
              <a:buSzPts val="1400"/>
              <a:buChar char="○"/>
              <a:defRPr>
                <a:solidFill>
                  <a:schemeClr val="dk2"/>
                </a:solidFill>
              </a:defRPr>
            </a:lvl2pPr>
            <a:lvl3pPr marL="1371600" lvl="2" indent="-317500">
              <a:lnSpc>
                <a:spcPct val="115000"/>
              </a:lnSpc>
              <a:spcBef>
                <a:spcPts val="0"/>
              </a:spcBef>
              <a:spcAft>
                <a:spcPts val="0"/>
              </a:spcAft>
              <a:buClr>
                <a:srgbClr val="1155CC"/>
              </a:buClr>
              <a:buSzPts val="1400"/>
              <a:buChar char="■"/>
              <a:defRPr>
                <a:solidFill>
                  <a:schemeClr val="dk2"/>
                </a:solidFill>
              </a:defRPr>
            </a:lvl3pPr>
            <a:lvl4pPr marL="1828800" lvl="3" indent="-317500">
              <a:lnSpc>
                <a:spcPct val="115000"/>
              </a:lnSpc>
              <a:spcBef>
                <a:spcPts val="0"/>
              </a:spcBef>
              <a:spcAft>
                <a:spcPts val="0"/>
              </a:spcAft>
              <a:buClr>
                <a:srgbClr val="1155CC"/>
              </a:buClr>
              <a:buSzPts val="1400"/>
              <a:buChar char="●"/>
              <a:defRPr>
                <a:solidFill>
                  <a:schemeClr val="dk2"/>
                </a:solidFill>
              </a:defRPr>
            </a:lvl4pPr>
            <a:lvl5pPr marL="2286000" lvl="4" indent="-317500">
              <a:lnSpc>
                <a:spcPct val="115000"/>
              </a:lnSpc>
              <a:spcBef>
                <a:spcPts val="0"/>
              </a:spcBef>
              <a:spcAft>
                <a:spcPts val="0"/>
              </a:spcAft>
              <a:buClr>
                <a:srgbClr val="1155CC"/>
              </a:buClr>
              <a:buSzPts val="1400"/>
              <a:buChar char="○"/>
              <a:defRPr>
                <a:solidFill>
                  <a:schemeClr val="dk2"/>
                </a:solidFill>
              </a:defRPr>
            </a:lvl5pPr>
            <a:lvl6pPr marL="2743200" lvl="5" indent="-317500">
              <a:lnSpc>
                <a:spcPct val="115000"/>
              </a:lnSpc>
              <a:spcBef>
                <a:spcPts val="0"/>
              </a:spcBef>
              <a:spcAft>
                <a:spcPts val="0"/>
              </a:spcAft>
              <a:buClr>
                <a:srgbClr val="1155CC"/>
              </a:buClr>
              <a:buSzPts val="1400"/>
              <a:buChar char="■"/>
              <a:defRPr>
                <a:solidFill>
                  <a:schemeClr val="dk2"/>
                </a:solidFill>
              </a:defRPr>
            </a:lvl6pPr>
            <a:lvl7pPr marL="3200400" lvl="6" indent="-317500">
              <a:lnSpc>
                <a:spcPct val="115000"/>
              </a:lnSpc>
              <a:spcBef>
                <a:spcPts val="0"/>
              </a:spcBef>
              <a:spcAft>
                <a:spcPts val="0"/>
              </a:spcAft>
              <a:buClr>
                <a:srgbClr val="1155CC"/>
              </a:buClr>
              <a:buSzPts val="1400"/>
              <a:buChar char="●"/>
              <a:defRPr>
                <a:solidFill>
                  <a:schemeClr val="dk2"/>
                </a:solidFill>
              </a:defRPr>
            </a:lvl7pPr>
            <a:lvl8pPr marL="3657600" lvl="7" indent="-317500">
              <a:lnSpc>
                <a:spcPct val="115000"/>
              </a:lnSpc>
              <a:spcBef>
                <a:spcPts val="0"/>
              </a:spcBef>
              <a:spcAft>
                <a:spcPts val="0"/>
              </a:spcAft>
              <a:buClr>
                <a:srgbClr val="1155CC"/>
              </a:buClr>
              <a:buSzPts val="1400"/>
              <a:buChar char="○"/>
              <a:defRPr>
                <a:solidFill>
                  <a:schemeClr val="dk2"/>
                </a:solidFill>
              </a:defRPr>
            </a:lvl8pPr>
            <a:lvl9pPr marL="4114800" lvl="8" indent="-317500">
              <a:lnSpc>
                <a:spcPct val="115000"/>
              </a:lnSpc>
              <a:spcBef>
                <a:spcPts val="0"/>
              </a:spcBef>
              <a:spcAft>
                <a:spcPts val="0"/>
              </a:spcAft>
              <a:buClr>
                <a:srgbClr val="1155CC"/>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398211" y="6273677"/>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1825998"/>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6.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jewishphilanthropy.cmail20.com/t/t-l-ejiuukt-yhmutika-h/"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form.jotform.com/233475870070154"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19040" y="3588774"/>
            <a:ext cx="10049816" cy="1218731"/>
          </a:xfrm>
        </p:spPr>
        <p:txBody>
          <a:bodyPr>
            <a:noAutofit/>
          </a:bodyPr>
          <a:lstStyle/>
          <a:p>
            <a:r>
              <a:rPr lang="en-US" sz="3000" dirty="0" err="1">
                <a:latin typeface="Paytone One" panose="00000500000000000000" pitchFamily="2" charset="0"/>
              </a:rPr>
              <a:t>JCamp</a:t>
            </a:r>
            <a:r>
              <a:rPr lang="en-US" sz="3000" dirty="0">
                <a:latin typeface="Paytone One" panose="00000500000000000000" pitchFamily="2" charset="0"/>
              </a:rPr>
              <a:t> 180 &amp; Camp Ramah in Wisconsin</a:t>
            </a:r>
            <a:br>
              <a:rPr lang="en-US" sz="2200" dirty="0">
                <a:latin typeface="Paytone One" panose="00000500000000000000" pitchFamily="2" charset="0"/>
              </a:rPr>
            </a:br>
            <a:r>
              <a:rPr lang="en-US" sz="4500" dirty="0">
                <a:latin typeface="Paytone One" panose="00000500000000000000" pitchFamily="2" charset="0"/>
              </a:rPr>
              <a:t>PLANNING &amp; LAUNCHING AN ENDOWMENT CAMPAIGN</a:t>
            </a:r>
          </a:p>
        </p:txBody>
      </p:sp>
      <p:sp>
        <p:nvSpPr>
          <p:cNvPr id="6" name="Subtitle 5"/>
          <p:cNvSpPr>
            <a:spLocks noGrp="1"/>
          </p:cNvSpPr>
          <p:nvPr>
            <p:ph type="subTitle" idx="1"/>
          </p:nvPr>
        </p:nvSpPr>
        <p:spPr>
          <a:xfrm>
            <a:off x="519040" y="4693205"/>
            <a:ext cx="9248923" cy="1096899"/>
          </a:xfrm>
        </p:spPr>
        <p:txBody>
          <a:bodyPr/>
          <a:lstStyle/>
          <a:p>
            <a:r>
              <a:rPr lang="en-US" b="1" dirty="0"/>
              <a:t>March 21, 2024</a:t>
            </a:r>
            <a:endParaRPr lang="en-US" dirty="0"/>
          </a:p>
        </p:txBody>
      </p:sp>
      <p:pic>
        <p:nvPicPr>
          <p:cNvPr id="7" name="Picture 6" descr="A blue and white logo&#10;&#10;Description automatically generated">
            <a:extLst>
              <a:ext uri="{FF2B5EF4-FFF2-40B4-BE49-F238E27FC236}">
                <a16:creationId xmlns:a16="http://schemas.microsoft.com/office/drawing/2014/main" id="{97DC9553-1427-0A20-47F9-A3F83B5E47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2428" y="1322385"/>
            <a:ext cx="5555192" cy="1386944"/>
          </a:xfrm>
          <a:prstGeom prst="rect">
            <a:avLst/>
          </a:prstGeom>
        </p:spPr>
      </p:pic>
    </p:spTree>
    <p:extLst>
      <p:ext uri="{BB962C8B-B14F-4D97-AF65-F5344CB8AC3E}">
        <p14:creationId xmlns:p14="http://schemas.microsoft.com/office/powerpoint/2010/main" val="2216396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A LONG RUNWAY</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 name="Content Placeholder 8">
            <a:extLst>
              <a:ext uri="{FF2B5EF4-FFF2-40B4-BE49-F238E27FC236}">
                <a16:creationId xmlns:a16="http://schemas.microsoft.com/office/drawing/2014/main" id="{9A7814E5-AEE2-5A7B-B615-E833B8882B93}"/>
              </a:ext>
            </a:extLst>
          </p:cNvPr>
          <p:cNvSpPr>
            <a:spLocks noGrp="1"/>
          </p:cNvSpPr>
          <p:nvPr>
            <p:ph idx="1"/>
          </p:nvPr>
        </p:nvSpPr>
        <p:spPr>
          <a:xfrm>
            <a:off x="107990" y="1135626"/>
            <a:ext cx="11994870" cy="2079522"/>
          </a:xfrm>
        </p:spPr>
        <p:txBody>
          <a:bodyPr/>
          <a:lstStyle/>
          <a:p>
            <a:pPr algn="ctr">
              <a:spcBef>
                <a:spcPts val="0"/>
              </a:spcBef>
              <a:spcAft>
                <a:spcPts val="1800"/>
              </a:spcAft>
            </a:pPr>
            <a:r>
              <a:rPr lang="en-US" sz="2500" dirty="0"/>
              <a:t>HOW IT STARTED IN 1989</a:t>
            </a:r>
          </a:p>
          <a:p>
            <a:pPr algn="ctr">
              <a:spcBef>
                <a:spcPts val="0"/>
              </a:spcBef>
              <a:spcAft>
                <a:spcPts val="1800"/>
              </a:spcAft>
            </a:pPr>
            <a:r>
              <a:rPr lang="en-US" sz="2500" dirty="0"/>
              <a:t>1 Endowment Fund							 $350,000 Value</a:t>
            </a:r>
          </a:p>
        </p:txBody>
      </p:sp>
      <p:sp>
        <p:nvSpPr>
          <p:cNvPr id="9" name="Content Placeholder 8">
            <a:extLst>
              <a:ext uri="{FF2B5EF4-FFF2-40B4-BE49-F238E27FC236}">
                <a16:creationId xmlns:a16="http://schemas.microsoft.com/office/drawing/2014/main" id="{9EACB0D6-D1DF-90E8-918C-9096509A6B57}"/>
              </a:ext>
            </a:extLst>
          </p:cNvPr>
          <p:cNvSpPr txBox="1">
            <a:spLocks/>
          </p:cNvSpPr>
          <p:nvPr/>
        </p:nvSpPr>
        <p:spPr>
          <a:xfrm>
            <a:off x="107990" y="3477240"/>
            <a:ext cx="11994870" cy="502206"/>
          </a:xfrm>
          <a:prstGeom prst="rect">
            <a:avLst/>
          </a:prstGeom>
        </p:spPr>
        <p:txBody>
          <a:bodyPr/>
          <a:lstStyle>
            <a:lvl1pPr marL="0" indent="0" algn="l" defTabSz="457200" rtl="0" eaLnBrk="1" latinLnBrk="0" hangingPunct="1">
              <a:spcBef>
                <a:spcPts val="200"/>
              </a:spcBef>
              <a:spcAft>
                <a:spcPts val="0"/>
              </a:spcAft>
              <a:buClr>
                <a:schemeClr val="accent1"/>
              </a:buClr>
              <a:buSzPct val="80000"/>
              <a:buFont typeface="Wingdings 3" charset="2"/>
              <a:buNone/>
              <a:defRPr sz="1800" kern="1200">
                <a:solidFill>
                  <a:schemeClr val="tx1">
                    <a:lumMod val="75000"/>
                    <a:lumOff val="25000"/>
                  </a:schemeClr>
                </a:solidFill>
                <a:latin typeface="Segoe UI Semibold" panose="020B0702040204020203" pitchFamily="34" charset="0"/>
                <a:ea typeface="+mn-ea"/>
                <a:cs typeface="Segoe UI Semibold" panose="020B0702040204020203" pitchFamily="34"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spcAft>
                <a:spcPts val="1800"/>
              </a:spcAft>
            </a:pPr>
            <a:r>
              <a:rPr lang="en-US" sz="2500" b="1" dirty="0"/>
              <a:t>CAMP RAMAH IN WISCONSIN ENDOWMENT TODAY</a:t>
            </a:r>
          </a:p>
        </p:txBody>
      </p:sp>
      <p:sp>
        <p:nvSpPr>
          <p:cNvPr id="10" name="Content Placeholder 8">
            <a:extLst>
              <a:ext uri="{FF2B5EF4-FFF2-40B4-BE49-F238E27FC236}">
                <a16:creationId xmlns:a16="http://schemas.microsoft.com/office/drawing/2014/main" id="{8A8C9F0F-DAFE-7054-B34C-1853B09D0FA7}"/>
              </a:ext>
            </a:extLst>
          </p:cNvPr>
          <p:cNvSpPr txBox="1">
            <a:spLocks/>
          </p:cNvSpPr>
          <p:nvPr/>
        </p:nvSpPr>
        <p:spPr>
          <a:xfrm>
            <a:off x="1135626" y="4127056"/>
            <a:ext cx="3923071" cy="1964028"/>
          </a:xfrm>
          <a:prstGeom prst="rect">
            <a:avLst/>
          </a:prstGeom>
        </p:spPr>
        <p:txBody>
          <a:bodyPr/>
          <a:lstStyle>
            <a:lvl1pPr marL="0" indent="0" algn="l" defTabSz="457200" rtl="0" eaLnBrk="1" latinLnBrk="0" hangingPunct="1">
              <a:spcBef>
                <a:spcPts val="200"/>
              </a:spcBef>
              <a:spcAft>
                <a:spcPts val="0"/>
              </a:spcAft>
              <a:buClr>
                <a:schemeClr val="accent1"/>
              </a:buClr>
              <a:buSzPct val="80000"/>
              <a:buFont typeface="Wingdings 3" charset="2"/>
              <a:buNone/>
              <a:defRPr sz="1800" kern="1200">
                <a:solidFill>
                  <a:schemeClr val="tx1">
                    <a:lumMod val="75000"/>
                    <a:lumOff val="25000"/>
                  </a:schemeClr>
                </a:solidFill>
                <a:latin typeface="Segoe UI Semibold" panose="020B0702040204020203" pitchFamily="34" charset="0"/>
                <a:ea typeface="+mn-ea"/>
                <a:cs typeface="Segoe UI Semibold" panose="020B0702040204020203" pitchFamily="34"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ctr">
              <a:spcBef>
                <a:spcPts val="0"/>
              </a:spcBef>
            </a:pPr>
            <a:r>
              <a:rPr lang="en-US" sz="10000" b="1" dirty="0">
                <a:solidFill>
                  <a:srgbClr val="066D91"/>
                </a:solidFill>
              </a:rPr>
              <a:t>74</a:t>
            </a:r>
          </a:p>
          <a:p>
            <a:pPr algn="ctr">
              <a:spcBef>
                <a:spcPts val="0"/>
              </a:spcBef>
            </a:pPr>
            <a:r>
              <a:rPr lang="en-US" sz="2000" b="1" dirty="0">
                <a:solidFill>
                  <a:srgbClr val="066D91"/>
                </a:solidFill>
              </a:rPr>
              <a:t>Named Endowment Funds</a:t>
            </a:r>
          </a:p>
        </p:txBody>
      </p:sp>
      <p:sp>
        <p:nvSpPr>
          <p:cNvPr id="12" name="Content Placeholder 8">
            <a:extLst>
              <a:ext uri="{FF2B5EF4-FFF2-40B4-BE49-F238E27FC236}">
                <a16:creationId xmlns:a16="http://schemas.microsoft.com/office/drawing/2014/main" id="{5EED917C-34AD-3665-6328-4F9957FEA906}"/>
              </a:ext>
            </a:extLst>
          </p:cNvPr>
          <p:cNvSpPr txBox="1">
            <a:spLocks/>
          </p:cNvSpPr>
          <p:nvPr/>
        </p:nvSpPr>
        <p:spPr>
          <a:xfrm>
            <a:off x="6944385" y="4127056"/>
            <a:ext cx="3923071" cy="1964028"/>
          </a:xfrm>
          <a:prstGeom prst="rect">
            <a:avLst/>
          </a:prstGeom>
        </p:spPr>
        <p:txBody>
          <a:bodyPr/>
          <a:lstStyle>
            <a:lvl1pPr marL="0" indent="0" algn="l" defTabSz="457200" rtl="0" eaLnBrk="1" latinLnBrk="0" hangingPunct="1">
              <a:spcBef>
                <a:spcPts val="200"/>
              </a:spcBef>
              <a:spcAft>
                <a:spcPts val="0"/>
              </a:spcAft>
              <a:buClr>
                <a:schemeClr val="accent1"/>
              </a:buClr>
              <a:buSzPct val="80000"/>
              <a:buFont typeface="Wingdings 3" charset="2"/>
              <a:buNone/>
              <a:defRPr sz="1800" kern="1200">
                <a:solidFill>
                  <a:schemeClr val="tx1">
                    <a:lumMod val="75000"/>
                    <a:lumOff val="25000"/>
                  </a:schemeClr>
                </a:solidFill>
                <a:latin typeface="Segoe UI Semibold" panose="020B0702040204020203" pitchFamily="34" charset="0"/>
                <a:ea typeface="+mn-ea"/>
                <a:cs typeface="Segoe UI Semibold" panose="020B0702040204020203" pitchFamily="34"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ctr">
              <a:spcBef>
                <a:spcPts val="0"/>
              </a:spcBef>
            </a:pPr>
            <a:r>
              <a:rPr lang="en-US" sz="10000" b="1" dirty="0">
                <a:solidFill>
                  <a:srgbClr val="90C226"/>
                </a:solidFill>
              </a:rPr>
              <a:t>$7.9M</a:t>
            </a:r>
          </a:p>
          <a:p>
            <a:pPr algn="ctr">
              <a:spcBef>
                <a:spcPts val="0"/>
              </a:spcBef>
            </a:pPr>
            <a:r>
              <a:rPr lang="en-US" sz="2000" b="1" dirty="0">
                <a:solidFill>
                  <a:srgbClr val="90C226"/>
                </a:solidFill>
              </a:rPr>
              <a:t>Value</a:t>
            </a:r>
          </a:p>
        </p:txBody>
      </p:sp>
      <p:sp>
        <p:nvSpPr>
          <p:cNvPr id="4" name="Content Placeholder 8">
            <a:extLst>
              <a:ext uri="{FF2B5EF4-FFF2-40B4-BE49-F238E27FC236}">
                <a16:creationId xmlns:a16="http://schemas.microsoft.com/office/drawing/2014/main" id="{05B1705B-359D-334F-1D2C-6D85B25500E4}"/>
              </a:ext>
            </a:extLst>
          </p:cNvPr>
          <p:cNvSpPr txBox="1">
            <a:spLocks/>
          </p:cNvSpPr>
          <p:nvPr/>
        </p:nvSpPr>
        <p:spPr>
          <a:xfrm>
            <a:off x="98565" y="1126199"/>
            <a:ext cx="11994870" cy="2079522"/>
          </a:xfrm>
          <a:prstGeom prst="rect">
            <a:avLst/>
          </a:prstGeom>
        </p:spPr>
        <p:txBody>
          <a:bodyPr/>
          <a:lstStyle>
            <a:lvl1pPr marL="0" indent="0" algn="l" defTabSz="457200" rtl="0" eaLnBrk="1" latinLnBrk="0" hangingPunct="1">
              <a:spcBef>
                <a:spcPts val="200"/>
              </a:spcBef>
              <a:spcAft>
                <a:spcPts val="0"/>
              </a:spcAft>
              <a:buClr>
                <a:schemeClr val="accent1"/>
              </a:buClr>
              <a:buSzPct val="80000"/>
              <a:buFont typeface="Wingdings 3" charset="2"/>
              <a:buNone/>
              <a:defRPr sz="1800" kern="1200">
                <a:solidFill>
                  <a:schemeClr val="tx1">
                    <a:lumMod val="75000"/>
                    <a:lumOff val="25000"/>
                  </a:schemeClr>
                </a:solidFill>
                <a:latin typeface="Segoe UI Semibold" panose="020B0702040204020203" pitchFamily="34" charset="0"/>
                <a:ea typeface="+mn-ea"/>
                <a:cs typeface="Segoe UI Semibold" panose="020B0702040204020203" pitchFamily="34"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spcBef>
                <a:spcPts val="0"/>
              </a:spcBef>
              <a:spcAft>
                <a:spcPts val="1800"/>
              </a:spcAft>
              <a:buFont typeface="+mj-lt"/>
              <a:buAutoNum type="arabicPeriod"/>
            </a:pPr>
            <a:endParaRPr lang="en-US" sz="2500" dirty="0"/>
          </a:p>
        </p:txBody>
      </p:sp>
    </p:spTree>
    <p:extLst>
      <p:ext uri="{BB962C8B-B14F-4D97-AF65-F5344CB8AC3E}">
        <p14:creationId xmlns:p14="http://schemas.microsoft.com/office/powerpoint/2010/main" val="105739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P spid="10" grpId="0"/>
      <p:bldP spid="12"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NAMING &amp; RESTRICTIONS</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pic>
        <p:nvPicPr>
          <p:cNvPr id="11" name="Content Placeholder 10">
            <a:extLst>
              <a:ext uri="{FF2B5EF4-FFF2-40B4-BE49-F238E27FC236}">
                <a16:creationId xmlns:a16="http://schemas.microsoft.com/office/drawing/2014/main" id="{E563D515-B1FC-A778-2D65-61BB96CFAEA1}"/>
              </a:ext>
            </a:extLst>
          </p:cNvPr>
          <p:cNvPicPr>
            <a:picLocks noGrp="1" noChangeAspect="1"/>
          </p:cNvPicPr>
          <p:nvPr>
            <p:ph idx="1"/>
          </p:nvPr>
        </p:nvPicPr>
        <p:blipFill>
          <a:blip r:embed="rId3"/>
          <a:stretch>
            <a:fillRect/>
          </a:stretch>
        </p:blipFill>
        <p:spPr>
          <a:xfrm>
            <a:off x="1098050" y="1076325"/>
            <a:ext cx="10014950" cy="5454650"/>
          </a:xfrm>
        </p:spPr>
      </p:pic>
    </p:spTree>
    <p:extLst>
      <p:ext uri="{BB962C8B-B14F-4D97-AF65-F5344CB8AC3E}">
        <p14:creationId xmlns:p14="http://schemas.microsoft.com/office/powerpoint/2010/main" val="3289882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CC5F12-5307-297E-2862-EB0C605A2DBC}"/>
              </a:ext>
            </a:extLst>
          </p:cNvPr>
          <p:cNvSpPr>
            <a:spLocks noGrp="1"/>
          </p:cNvSpPr>
          <p:nvPr>
            <p:ph type="ctrTitle"/>
          </p:nvPr>
        </p:nvSpPr>
        <p:spPr/>
        <p:txBody>
          <a:bodyPr/>
          <a:lstStyle/>
          <a:p>
            <a:r>
              <a:rPr lang="en-US" sz="9000" dirty="0">
                <a:solidFill>
                  <a:srgbClr val="002060"/>
                </a:solidFill>
                <a:latin typeface="Paytone One" panose="00000500000000000000" pitchFamily="2" charset="0"/>
                <a:ea typeface="+mn-ea"/>
                <a:cs typeface="Segoe UI Semibold" panose="020B0702040204020203" pitchFamily="34" charset="0"/>
              </a:rPr>
              <a:t>II. GOAL SETTING &amp; CAMPAIGN DESIGN</a:t>
            </a:r>
          </a:p>
        </p:txBody>
      </p:sp>
      <p:sp>
        <p:nvSpPr>
          <p:cNvPr id="5" name="Slide Number Placeholder 4">
            <a:extLst>
              <a:ext uri="{FF2B5EF4-FFF2-40B4-BE49-F238E27FC236}">
                <a16:creationId xmlns:a16="http://schemas.microsoft.com/office/drawing/2014/main" id="{C5F0C5EE-B671-3B07-21CD-E922B44B5BC1}"/>
              </a:ext>
            </a:extLst>
          </p:cNvPr>
          <p:cNvSpPr>
            <a:spLocks noGrp="1"/>
          </p:cNvSpPr>
          <p:nvPr>
            <p:ph type="sldNum" sz="quarter" idx="4"/>
          </p:nvPr>
        </p:nvSpPr>
        <p:spPr>
          <a:prstGeom prst="rect">
            <a:avLst/>
          </a:prstGeom>
        </p:spPr>
        <p:txBody>
          <a:bodyPr/>
          <a:lstStyle/>
          <a:p>
            <a:fld id="{0939B87C-0198-40FD-8DE5-50CFBF1DBBE4}" type="slidenum">
              <a:rPr lang="en-US" smtClean="0"/>
              <a:pPr/>
              <a:t>12</a:t>
            </a:fld>
            <a:endParaRPr lang="en-US" dirty="0"/>
          </a:p>
        </p:txBody>
      </p:sp>
      <p:grpSp>
        <p:nvGrpSpPr>
          <p:cNvPr id="10" name="Group 9">
            <a:extLst>
              <a:ext uri="{FF2B5EF4-FFF2-40B4-BE49-F238E27FC236}">
                <a16:creationId xmlns:a16="http://schemas.microsoft.com/office/drawing/2014/main" id="{EE59E3D4-688F-8A44-3F14-D08629DE54FA}"/>
              </a:ext>
            </a:extLst>
          </p:cNvPr>
          <p:cNvGrpSpPr/>
          <p:nvPr/>
        </p:nvGrpSpPr>
        <p:grpSpPr>
          <a:xfrm>
            <a:off x="10960920" y="83924"/>
            <a:ext cx="1097280" cy="1097742"/>
            <a:chOff x="10960920" y="83924"/>
            <a:chExt cx="1097280" cy="1097742"/>
          </a:xfrm>
        </p:grpSpPr>
        <p:sp>
          <p:nvSpPr>
            <p:cNvPr id="11" name="Oval 10">
              <a:extLst>
                <a:ext uri="{FF2B5EF4-FFF2-40B4-BE49-F238E27FC236}">
                  <a16:creationId xmlns:a16="http://schemas.microsoft.com/office/drawing/2014/main" id="{A6230741-51A6-8846-326F-39AD930CAFD4}"/>
                </a:ext>
              </a:extLst>
            </p:cNvPr>
            <p:cNvSpPr/>
            <p:nvPr userDrawn="1"/>
          </p:nvSpPr>
          <p:spPr>
            <a:xfrm>
              <a:off x="10960920" y="83924"/>
              <a:ext cx="1097280" cy="109728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5E4A654-D6F2-3C1A-C920-B7AE41E4EAF1}"/>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020835" y="204216"/>
              <a:ext cx="977450" cy="977450"/>
            </a:xfrm>
            <a:prstGeom prst="rect">
              <a:avLst/>
            </a:prstGeom>
          </p:spPr>
        </p:pic>
      </p:grpSp>
    </p:spTree>
    <p:extLst>
      <p:ext uri="{BB962C8B-B14F-4D97-AF65-F5344CB8AC3E}">
        <p14:creationId xmlns:p14="http://schemas.microsoft.com/office/powerpoint/2010/main" val="375615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OBJECTIVE</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 name="Content Placeholder 8">
            <a:extLst>
              <a:ext uri="{FF2B5EF4-FFF2-40B4-BE49-F238E27FC236}">
                <a16:creationId xmlns:a16="http://schemas.microsoft.com/office/drawing/2014/main" id="{9A7814E5-AEE2-5A7B-B615-E833B8882B93}"/>
              </a:ext>
            </a:extLst>
          </p:cNvPr>
          <p:cNvSpPr>
            <a:spLocks noGrp="1"/>
          </p:cNvSpPr>
          <p:nvPr>
            <p:ph idx="1"/>
          </p:nvPr>
        </p:nvSpPr>
        <p:spPr>
          <a:xfrm>
            <a:off x="107990" y="1135626"/>
            <a:ext cx="11994870" cy="5211408"/>
          </a:xfrm>
        </p:spPr>
        <p:txBody>
          <a:bodyPr/>
          <a:lstStyle/>
          <a:p>
            <a:pPr marL="457200" indent="-457200">
              <a:spcBef>
                <a:spcPts val="0"/>
              </a:spcBef>
              <a:spcAft>
                <a:spcPts val="1800"/>
              </a:spcAft>
              <a:buSzPct val="100000"/>
              <a:buFont typeface="Arial" panose="020B0604020202020204" pitchFamily="34" charset="0"/>
              <a:buChar char="•"/>
            </a:pPr>
            <a:r>
              <a:rPr lang="en-US" sz="2500" dirty="0"/>
              <a:t>2 – 3X operating revenue is the gold standard</a:t>
            </a:r>
          </a:p>
          <a:p>
            <a:pPr marL="457200" indent="-457200">
              <a:spcBef>
                <a:spcPts val="0"/>
              </a:spcBef>
              <a:spcAft>
                <a:spcPts val="1800"/>
              </a:spcAft>
              <a:buSzPct val="100000"/>
              <a:buFont typeface="Arial" panose="020B0604020202020204" pitchFamily="34" charset="0"/>
              <a:buChar char="•"/>
            </a:pPr>
            <a:r>
              <a:rPr lang="en-US" sz="2500" dirty="0"/>
              <a:t>Define clear goals and objectives</a:t>
            </a:r>
          </a:p>
          <a:p>
            <a:pPr marL="457200" indent="-457200">
              <a:spcBef>
                <a:spcPts val="0"/>
              </a:spcBef>
              <a:spcAft>
                <a:spcPts val="1800"/>
              </a:spcAft>
              <a:buSzPct val="100000"/>
              <a:buFont typeface="Arial" panose="020B0604020202020204" pitchFamily="34" charset="0"/>
              <a:buChar char="•"/>
            </a:pPr>
            <a:r>
              <a:rPr lang="en-US" sz="2500" dirty="0"/>
              <a:t>No one-size-fits-all answer</a:t>
            </a:r>
          </a:p>
          <a:p>
            <a:pPr marL="457200" indent="-457200">
              <a:spcBef>
                <a:spcPts val="0"/>
              </a:spcBef>
              <a:spcAft>
                <a:spcPts val="1800"/>
              </a:spcAft>
              <a:buSzPct val="100000"/>
              <a:buFont typeface="Arial" panose="020B0604020202020204" pitchFamily="34" charset="0"/>
              <a:buChar char="•"/>
            </a:pPr>
            <a:r>
              <a:rPr lang="en-US" sz="2500" dirty="0"/>
              <a:t>Operational needs</a:t>
            </a:r>
          </a:p>
          <a:p>
            <a:pPr marL="457200" indent="-457200">
              <a:spcBef>
                <a:spcPts val="0"/>
              </a:spcBef>
              <a:spcAft>
                <a:spcPts val="1800"/>
              </a:spcAft>
              <a:buSzPct val="100000"/>
              <a:buFont typeface="Arial" panose="020B0604020202020204" pitchFamily="34" charset="0"/>
              <a:buChar char="•"/>
            </a:pPr>
            <a:r>
              <a:rPr lang="en-US" sz="2500" dirty="0"/>
              <a:t>Long-term sustainability</a:t>
            </a:r>
          </a:p>
        </p:txBody>
      </p:sp>
      <p:pic>
        <p:nvPicPr>
          <p:cNvPr id="2050" name="Picture 2">
            <a:extLst>
              <a:ext uri="{FF2B5EF4-FFF2-40B4-BE49-F238E27FC236}">
                <a16:creationId xmlns:a16="http://schemas.microsoft.com/office/drawing/2014/main" id="{55EBB1DF-82BB-7C49-D207-3D7F589B8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502" y="2529127"/>
            <a:ext cx="4446760" cy="222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361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STANDALONE VS. COMPREHENSIVE CAMPAIGN</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pic>
        <p:nvPicPr>
          <p:cNvPr id="4" name="Picture 3" descr="A brick walkway with black text&#10;&#10;Description automatically generated">
            <a:extLst>
              <a:ext uri="{FF2B5EF4-FFF2-40B4-BE49-F238E27FC236}">
                <a16:creationId xmlns:a16="http://schemas.microsoft.com/office/drawing/2014/main" id="{BA5A9EF7-BCC1-CFD7-67C4-6928CEDC72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3752">
            <a:off x="6930125" y="2270610"/>
            <a:ext cx="4659512" cy="3494634"/>
          </a:xfrm>
          <a:prstGeom prst="rect">
            <a:avLst/>
          </a:prstGeom>
        </p:spPr>
      </p:pic>
      <p:pic>
        <p:nvPicPr>
          <p:cNvPr id="8" name="Picture 7" descr="A sign on a wall&#10;&#10;Description automatically generated">
            <a:extLst>
              <a:ext uri="{FF2B5EF4-FFF2-40B4-BE49-F238E27FC236}">
                <a16:creationId xmlns:a16="http://schemas.microsoft.com/office/drawing/2014/main" id="{76EE6B80-D440-D93B-0D9A-CF7D9F0F5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0023">
            <a:off x="308957" y="1265415"/>
            <a:ext cx="6339840" cy="4754880"/>
          </a:xfrm>
          <a:prstGeom prst="rect">
            <a:avLst/>
          </a:prstGeom>
        </p:spPr>
      </p:pic>
    </p:spTree>
    <p:extLst>
      <p:ext uri="{BB962C8B-B14F-4D97-AF65-F5344CB8AC3E}">
        <p14:creationId xmlns:p14="http://schemas.microsoft.com/office/powerpoint/2010/main" val="2613876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CC5F12-5307-297E-2862-EB0C605A2DBC}"/>
              </a:ext>
            </a:extLst>
          </p:cNvPr>
          <p:cNvSpPr>
            <a:spLocks noGrp="1"/>
          </p:cNvSpPr>
          <p:nvPr>
            <p:ph type="ctrTitle"/>
          </p:nvPr>
        </p:nvSpPr>
        <p:spPr/>
        <p:txBody>
          <a:bodyPr/>
          <a:lstStyle/>
          <a:p>
            <a:r>
              <a:rPr lang="en-US" sz="9000" dirty="0">
                <a:solidFill>
                  <a:srgbClr val="002060"/>
                </a:solidFill>
                <a:latin typeface="Paytone One" panose="00000500000000000000" pitchFamily="2" charset="0"/>
                <a:ea typeface="+mn-ea"/>
                <a:cs typeface="Segoe UI Semibold" panose="020B0702040204020203" pitchFamily="34" charset="0"/>
              </a:rPr>
              <a:t>III. BUILDING A CAMPAIGN TEAM</a:t>
            </a:r>
          </a:p>
        </p:txBody>
      </p:sp>
      <p:sp>
        <p:nvSpPr>
          <p:cNvPr id="5" name="Slide Number Placeholder 4">
            <a:extLst>
              <a:ext uri="{FF2B5EF4-FFF2-40B4-BE49-F238E27FC236}">
                <a16:creationId xmlns:a16="http://schemas.microsoft.com/office/drawing/2014/main" id="{C5F0C5EE-B671-3B07-21CD-E922B44B5BC1}"/>
              </a:ext>
            </a:extLst>
          </p:cNvPr>
          <p:cNvSpPr>
            <a:spLocks noGrp="1"/>
          </p:cNvSpPr>
          <p:nvPr>
            <p:ph type="sldNum" sz="quarter" idx="4"/>
          </p:nvPr>
        </p:nvSpPr>
        <p:spPr>
          <a:prstGeom prst="rect">
            <a:avLst/>
          </a:prstGeom>
        </p:spPr>
        <p:txBody>
          <a:bodyPr/>
          <a:lstStyle/>
          <a:p>
            <a:fld id="{0939B87C-0198-40FD-8DE5-50CFBF1DBBE4}" type="slidenum">
              <a:rPr lang="en-US" smtClean="0"/>
              <a:pPr/>
              <a:t>15</a:t>
            </a:fld>
            <a:endParaRPr lang="en-US" dirty="0"/>
          </a:p>
        </p:txBody>
      </p:sp>
      <p:grpSp>
        <p:nvGrpSpPr>
          <p:cNvPr id="10" name="Group 9">
            <a:extLst>
              <a:ext uri="{FF2B5EF4-FFF2-40B4-BE49-F238E27FC236}">
                <a16:creationId xmlns:a16="http://schemas.microsoft.com/office/drawing/2014/main" id="{EE59E3D4-688F-8A44-3F14-D08629DE54FA}"/>
              </a:ext>
            </a:extLst>
          </p:cNvPr>
          <p:cNvGrpSpPr/>
          <p:nvPr/>
        </p:nvGrpSpPr>
        <p:grpSpPr>
          <a:xfrm>
            <a:off x="10960920" y="83924"/>
            <a:ext cx="1097280" cy="1097742"/>
            <a:chOff x="10960920" y="83924"/>
            <a:chExt cx="1097280" cy="1097742"/>
          </a:xfrm>
        </p:grpSpPr>
        <p:sp>
          <p:nvSpPr>
            <p:cNvPr id="11" name="Oval 10">
              <a:extLst>
                <a:ext uri="{FF2B5EF4-FFF2-40B4-BE49-F238E27FC236}">
                  <a16:creationId xmlns:a16="http://schemas.microsoft.com/office/drawing/2014/main" id="{A6230741-51A6-8846-326F-39AD930CAFD4}"/>
                </a:ext>
              </a:extLst>
            </p:cNvPr>
            <p:cNvSpPr/>
            <p:nvPr userDrawn="1"/>
          </p:nvSpPr>
          <p:spPr>
            <a:xfrm>
              <a:off x="10960920" y="83924"/>
              <a:ext cx="1097280" cy="109728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5E4A654-D6F2-3C1A-C920-B7AE41E4EAF1}"/>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020835" y="204216"/>
              <a:ext cx="977450" cy="977450"/>
            </a:xfrm>
            <a:prstGeom prst="rect">
              <a:avLst/>
            </a:prstGeom>
          </p:spPr>
        </p:pic>
      </p:grpSp>
    </p:spTree>
    <p:extLst>
      <p:ext uri="{BB962C8B-B14F-4D97-AF65-F5344CB8AC3E}">
        <p14:creationId xmlns:p14="http://schemas.microsoft.com/office/powerpoint/2010/main" val="2721071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IT TAKES A VILLAGE</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 name="Content Placeholder 8">
            <a:extLst>
              <a:ext uri="{FF2B5EF4-FFF2-40B4-BE49-F238E27FC236}">
                <a16:creationId xmlns:a16="http://schemas.microsoft.com/office/drawing/2014/main" id="{9A7814E5-AEE2-5A7B-B615-E833B8882B93}"/>
              </a:ext>
            </a:extLst>
          </p:cNvPr>
          <p:cNvSpPr>
            <a:spLocks noGrp="1"/>
          </p:cNvSpPr>
          <p:nvPr>
            <p:ph idx="1"/>
          </p:nvPr>
        </p:nvSpPr>
        <p:spPr>
          <a:xfrm>
            <a:off x="107990" y="1135626"/>
            <a:ext cx="4793948" cy="2503120"/>
          </a:xfrm>
        </p:spPr>
        <p:txBody>
          <a:bodyPr/>
          <a:lstStyle/>
          <a:p>
            <a:pPr>
              <a:spcBef>
                <a:spcPts val="0"/>
              </a:spcBef>
              <a:spcAft>
                <a:spcPts val="1800"/>
              </a:spcAft>
              <a:buSzPct val="100000"/>
            </a:pPr>
            <a:r>
              <a:rPr lang="en-US" sz="2500" dirty="0"/>
              <a:t>IT TAKES A VILLAGE:</a:t>
            </a:r>
          </a:p>
          <a:p>
            <a:pPr marL="457200" indent="-457200">
              <a:spcBef>
                <a:spcPts val="0"/>
              </a:spcBef>
              <a:spcAft>
                <a:spcPts val="1800"/>
              </a:spcAft>
              <a:buSzPct val="100000"/>
              <a:buFont typeface="Arial" panose="020B0604020202020204" pitchFamily="34" charset="0"/>
              <a:buChar char="•"/>
            </a:pPr>
            <a:r>
              <a:rPr lang="en-US" sz="1600" dirty="0"/>
              <a:t>Professional Staff</a:t>
            </a:r>
          </a:p>
          <a:p>
            <a:pPr marL="457200" indent="-457200">
              <a:spcBef>
                <a:spcPts val="0"/>
              </a:spcBef>
              <a:spcAft>
                <a:spcPts val="1800"/>
              </a:spcAft>
              <a:buSzPct val="100000"/>
              <a:buFont typeface="Arial" panose="020B0604020202020204" pitchFamily="34" charset="0"/>
              <a:buChar char="•"/>
            </a:pPr>
            <a:r>
              <a:rPr lang="en-US" sz="1600" dirty="0"/>
              <a:t>Development Committee</a:t>
            </a:r>
          </a:p>
          <a:p>
            <a:pPr marL="457200" indent="-457200">
              <a:spcBef>
                <a:spcPts val="0"/>
              </a:spcBef>
              <a:spcAft>
                <a:spcPts val="1800"/>
              </a:spcAft>
              <a:buSzPct val="100000"/>
              <a:buFont typeface="Arial" panose="020B0604020202020204" pitchFamily="34" charset="0"/>
              <a:buChar char="•"/>
            </a:pPr>
            <a:r>
              <a:rPr lang="en-US" sz="1600" dirty="0"/>
              <a:t>Estate Planning Attorneys in Camp Circles</a:t>
            </a:r>
          </a:p>
          <a:p>
            <a:pPr marL="457200" indent="-457200">
              <a:spcBef>
                <a:spcPts val="0"/>
              </a:spcBef>
              <a:spcAft>
                <a:spcPts val="1800"/>
              </a:spcAft>
              <a:buSzPct val="100000"/>
              <a:buFont typeface="Arial" panose="020B0604020202020204" pitchFamily="34" charset="0"/>
              <a:buChar char="•"/>
            </a:pPr>
            <a:r>
              <a:rPr lang="en-US" sz="1600" dirty="0"/>
              <a:t>Endowment Board</a:t>
            </a:r>
          </a:p>
        </p:txBody>
      </p:sp>
      <p:pic>
        <p:nvPicPr>
          <p:cNvPr id="8" name="Picture 7">
            <a:extLst>
              <a:ext uri="{FF2B5EF4-FFF2-40B4-BE49-F238E27FC236}">
                <a16:creationId xmlns:a16="http://schemas.microsoft.com/office/drawing/2014/main" id="{0B739A79-E64A-6D77-B710-BDD321218F65}"/>
              </a:ext>
            </a:extLst>
          </p:cNvPr>
          <p:cNvPicPr>
            <a:picLocks noChangeAspect="1"/>
          </p:cNvPicPr>
          <p:nvPr/>
        </p:nvPicPr>
        <p:blipFill>
          <a:blip r:embed="rId3"/>
          <a:stretch>
            <a:fillRect/>
          </a:stretch>
        </p:blipFill>
        <p:spPr>
          <a:xfrm>
            <a:off x="4901938" y="1020223"/>
            <a:ext cx="6905742" cy="3690898"/>
          </a:xfrm>
          <a:prstGeom prst="rect">
            <a:avLst/>
          </a:prstGeom>
        </p:spPr>
      </p:pic>
      <p:pic>
        <p:nvPicPr>
          <p:cNvPr id="10" name="Picture 9">
            <a:extLst>
              <a:ext uri="{FF2B5EF4-FFF2-40B4-BE49-F238E27FC236}">
                <a16:creationId xmlns:a16="http://schemas.microsoft.com/office/drawing/2014/main" id="{E8606682-55E0-3DB5-4AAB-3A6C73D76357}"/>
              </a:ext>
            </a:extLst>
          </p:cNvPr>
          <p:cNvPicPr>
            <a:picLocks noChangeAspect="1"/>
          </p:cNvPicPr>
          <p:nvPr/>
        </p:nvPicPr>
        <p:blipFill>
          <a:blip r:embed="rId4"/>
          <a:stretch>
            <a:fillRect/>
          </a:stretch>
        </p:blipFill>
        <p:spPr>
          <a:xfrm rot="21294285">
            <a:off x="793981" y="3485488"/>
            <a:ext cx="4890932" cy="2744645"/>
          </a:xfrm>
          <a:prstGeom prst="rect">
            <a:avLst/>
          </a:prstGeom>
        </p:spPr>
      </p:pic>
    </p:spTree>
    <p:extLst>
      <p:ext uri="{BB962C8B-B14F-4D97-AF65-F5344CB8AC3E}">
        <p14:creationId xmlns:p14="http://schemas.microsoft.com/office/powerpoint/2010/main" val="294333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IT TAKES A VILLAGE</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 name="Content Placeholder 8">
            <a:extLst>
              <a:ext uri="{FF2B5EF4-FFF2-40B4-BE49-F238E27FC236}">
                <a16:creationId xmlns:a16="http://schemas.microsoft.com/office/drawing/2014/main" id="{9A7814E5-AEE2-5A7B-B615-E833B8882B93}"/>
              </a:ext>
            </a:extLst>
          </p:cNvPr>
          <p:cNvSpPr>
            <a:spLocks noGrp="1"/>
          </p:cNvSpPr>
          <p:nvPr>
            <p:ph idx="1"/>
          </p:nvPr>
        </p:nvSpPr>
        <p:spPr>
          <a:xfrm>
            <a:off x="2924342" y="2680962"/>
            <a:ext cx="6192226" cy="2503120"/>
          </a:xfrm>
        </p:spPr>
        <p:txBody>
          <a:bodyPr/>
          <a:lstStyle/>
          <a:p>
            <a:pPr algn="ctr">
              <a:spcBef>
                <a:spcPts val="0"/>
              </a:spcBef>
              <a:spcAft>
                <a:spcPts val="1800"/>
              </a:spcAft>
              <a:buSzPct val="100000"/>
            </a:pPr>
            <a:r>
              <a:rPr lang="en-US" sz="2500" b="1" u="sng" dirty="0"/>
              <a:t>Endowment Accelerator </a:t>
            </a:r>
            <a:r>
              <a:rPr lang="en-US" sz="2500" dirty="0"/>
              <a:t>Board buy-in</a:t>
            </a:r>
          </a:p>
          <a:p>
            <a:pPr algn="ctr">
              <a:spcBef>
                <a:spcPts val="0"/>
              </a:spcBef>
              <a:spcAft>
                <a:spcPts val="1800"/>
              </a:spcAft>
              <a:buSzPct val="100000"/>
            </a:pPr>
            <a:endParaRPr lang="en-US" sz="2500" dirty="0"/>
          </a:p>
          <a:p>
            <a:pPr algn="ctr">
              <a:spcBef>
                <a:spcPts val="0"/>
              </a:spcBef>
              <a:spcAft>
                <a:spcPts val="1800"/>
              </a:spcAft>
              <a:buSzPct val="100000"/>
            </a:pPr>
            <a:r>
              <a:rPr lang="en-US" sz="2500" dirty="0"/>
              <a:t>(Kevin has a question)</a:t>
            </a:r>
            <a:endParaRPr lang="en-US" sz="1600" dirty="0"/>
          </a:p>
        </p:txBody>
      </p:sp>
    </p:spTree>
    <p:extLst>
      <p:ext uri="{BB962C8B-B14F-4D97-AF65-F5344CB8AC3E}">
        <p14:creationId xmlns:p14="http://schemas.microsoft.com/office/powerpoint/2010/main" val="362064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CC5F12-5307-297E-2862-EB0C605A2DBC}"/>
              </a:ext>
            </a:extLst>
          </p:cNvPr>
          <p:cNvSpPr>
            <a:spLocks noGrp="1"/>
          </p:cNvSpPr>
          <p:nvPr>
            <p:ph type="ctrTitle"/>
          </p:nvPr>
        </p:nvSpPr>
        <p:spPr/>
        <p:txBody>
          <a:bodyPr/>
          <a:lstStyle/>
          <a:p>
            <a:r>
              <a:rPr lang="en-US" sz="9000" dirty="0">
                <a:solidFill>
                  <a:srgbClr val="002060"/>
                </a:solidFill>
                <a:latin typeface="Paytone One" panose="00000500000000000000" pitchFamily="2" charset="0"/>
                <a:ea typeface="+mn-ea"/>
                <a:cs typeface="Segoe UI Semibold" panose="020B0702040204020203" pitchFamily="34" charset="0"/>
              </a:rPr>
              <a:t>IV. IDENTIFYING DONOR PROSPECTS</a:t>
            </a:r>
          </a:p>
        </p:txBody>
      </p:sp>
      <p:sp>
        <p:nvSpPr>
          <p:cNvPr id="5" name="Slide Number Placeholder 4">
            <a:extLst>
              <a:ext uri="{FF2B5EF4-FFF2-40B4-BE49-F238E27FC236}">
                <a16:creationId xmlns:a16="http://schemas.microsoft.com/office/drawing/2014/main" id="{C5F0C5EE-B671-3B07-21CD-E922B44B5BC1}"/>
              </a:ext>
            </a:extLst>
          </p:cNvPr>
          <p:cNvSpPr>
            <a:spLocks noGrp="1"/>
          </p:cNvSpPr>
          <p:nvPr>
            <p:ph type="sldNum" sz="quarter" idx="4"/>
          </p:nvPr>
        </p:nvSpPr>
        <p:spPr>
          <a:prstGeom prst="rect">
            <a:avLst/>
          </a:prstGeom>
        </p:spPr>
        <p:txBody>
          <a:bodyPr/>
          <a:lstStyle/>
          <a:p>
            <a:fld id="{0939B87C-0198-40FD-8DE5-50CFBF1DBBE4}" type="slidenum">
              <a:rPr lang="en-US" smtClean="0"/>
              <a:pPr/>
              <a:t>18</a:t>
            </a:fld>
            <a:endParaRPr lang="en-US" dirty="0"/>
          </a:p>
        </p:txBody>
      </p:sp>
      <p:grpSp>
        <p:nvGrpSpPr>
          <p:cNvPr id="10" name="Group 9">
            <a:extLst>
              <a:ext uri="{FF2B5EF4-FFF2-40B4-BE49-F238E27FC236}">
                <a16:creationId xmlns:a16="http://schemas.microsoft.com/office/drawing/2014/main" id="{EE59E3D4-688F-8A44-3F14-D08629DE54FA}"/>
              </a:ext>
            </a:extLst>
          </p:cNvPr>
          <p:cNvGrpSpPr/>
          <p:nvPr/>
        </p:nvGrpSpPr>
        <p:grpSpPr>
          <a:xfrm>
            <a:off x="10960920" y="83924"/>
            <a:ext cx="1097280" cy="1097742"/>
            <a:chOff x="10960920" y="83924"/>
            <a:chExt cx="1097280" cy="1097742"/>
          </a:xfrm>
        </p:grpSpPr>
        <p:sp>
          <p:nvSpPr>
            <p:cNvPr id="11" name="Oval 10">
              <a:extLst>
                <a:ext uri="{FF2B5EF4-FFF2-40B4-BE49-F238E27FC236}">
                  <a16:creationId xmlns:a16="http://schemas.microsoft.com/office/drawing/2014/main" id="{A6230741-51A6-8846-326F-39AD930CAFD4}"/>
                </a:ext>
              </a:extLst>
            </p:cNvPr>
            <p:cNvSpPr/>
            <p:nvPr userDrawn="1"/>
          </p:nvSpPr>
          <p:spPr>
            <a:xfrm>
              <a:off x="10960920" y="83924"/>
              <a:ext cx="1097280" cy="109728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5E4A654-D6F2-3C1A-C920-B7AE41E4EAF1}"/>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020835" y="204216"/>
              <a:ext cx="977450" cy="977450"/>
            </a:xfrm>
            <a:prstGeom prst="rect">
              <a:avLst/>
            </a:prstGeom>
          </p:spPr>
        </p:pic>
      </p:grpSp>
    </p:spTree>
    <p:extLst>
      <p:ext uri="{BB962C8B-B14F-4D97-AF65-F5344CB8AC3E}">
        <p14:creationId xmlns:p14="http://schemas.microsoft.com/office/powerpoint/2010/main" val="2453464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MOTIVATING FACTORS</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 name="Content Placeholder 8">
            <a:extLst>
              <a:ext uri="{FF2B5EF4-FFF2-40B4-BE49-F238E27FC236}">
                <a16:creationId xmlns:a16="http://schemas.microsoft.com/office/drawing/2014/main" id="{9A7814E5-AEE2-5A7B-B615-E833B8882B93}"/>
              </a:ext>
            </a:extLst>
          </p:cNvPr>
          <p:cNvSpPr>
            <a:spLocks noGrp="1"/>
          </p:cNvSpPr>
          <p:nvPr>
            <p:ph idx="1"/>
          </p:nvPr>
        </p:nvSpPr>
        <p:spPr>
          <a:xfrm>
            <a:off x="107990" y="1076634"/>
            <a:ext cx="11994870" cy="1858295"/>
          </a:xfrm>
        </p:spPr>
        <p:txBody>
          <a:bodyPr/>
          <a:lstStyle/>
          <a:p>
            <a:pPr marL="457200" indent="-457200">
              <a:spcBef>
                <a:spcPts val="0"/>
              </a:spcBef>
              <a:spcAft>
                <a:spcPts val="1800"/>
              </a:spcAft>
              <a:buSzPct val="100000"/>
              <a:buFont typeface="Arial" panose="020B0604020202020204" pitchFamily="34" charset="0"/>
              <a:buChar char="•"/>
            </a:pPr>
            <a:r>
              <a:rPr lang="en-US" sz="2500" dirty="0"/>
              <a:t>Perpetual Giving</a:t>
            </a:r>
          </a:p>
          <a:p>
            <a:pPr marL="457200" indent="-457200">
              <a:spcBef>
                <a:spcPts val="0"/>
              </a:spcBef>
              <a:spcAft>
                <a:spcPts val="1800"/>
              </a:spcAft>
              <a:buSzPct val="100000"/>
              <a:buFont typeface="Arial" panose="020B0604020202020204" pitchFamily="34" charset="0"/>
              <a:buChar char="•"/>
            </a:pPr>
            <a:r>
              <a:rPr lang="en-US" sz="2500" dirty="0"/>
              <a:t>Prudent &amp; Disciplined Fiscal Decision Making</a:t>
            </a:r>
          </a:p>
          <a:p>
            <a:pPr marL="457200" indent="-457200">
              <a:spcBef>
                <a:spcPts val="0"/>
              </a:spcBef>
              <a:spcAft>
                <a:spcPts val="1800"/>
              </a:spcAft>
              <a:buSzPct val="100000"/>
              <a:buFont typeface="Arial" panose="020B0604020202020204" pitchFamily="34" charset="0"/>
              <a:buChar char="•"/>
            </a:pPr>
            <a:r>
              <a:rPr lang="en-US" sz="2500" dirty="0"/>
              <a:t>Organizational Longevity </a:t>
            </a:r>
          </a:p>
        </p:txBody>
      </p:sp>
      <p:pic>
        <p:nvPicPr>
          <p:cNvPr id="1026" name="Picture 2" descr="10 Tips for One-on-One Networking Meetings | by Sierra Bailey | Medium">
            <a:extLst>
              <a:ext uri="{FF2B5EF4-FFF2-40B4-BE49-F238E27FC236}">
                <a16:creationId xmlns:a16="http://schemas.microsoft.com/office/drawing/2014/main" id="{767227D7-389B-967D-702B-C67FB98B2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1534" y="2368296"/>
            <a:ext cx="6397753" cy="359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934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MY CAMP JOURNEY</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pic>
        <p:nvPicPr>
          <p:cNvPr id="1028" name="Picture 4" descr="No photo description available.">
            <a:extLst>
              <a:ext uri="{FF2B5EF4-FFF2-40B4-BE49-F238E27FC236}">
                <a16:creationId xmlns:a16="http://schemas.microsoft.com/office/drawing/2014/main" id="{6B755C49-D926-5CCB-547E-F4AD046C57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80085">
            <a:off x="9849490" y="3749900"/>
            <a:ext cx="2060352" cy="27471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 photo description available.">
            <a:extLst>
              <a:ext uri="{FF2B5EF4-FFF2-40B4-BE49-F238E27FC236}">
                <a16:creationId xmlns:a16="http://schemas.microsoft.com/office/drawing/2014/main" id="{6010E9E3-C775-1DF5-6C05-52A76A5691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92838">
            <a:off x="8294701" y="1206397"/>
            <a:ext cx="2086953" cy="27826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 photo description available.">
            <a:extLst>
              <a:ext uri="{FF2B5EF4-FFF2-40B4-BE49-F238E27FC236}">
                <a16:creationId xmlns:a16="http://schemas.microsoft.com/office/drawing/2014/main" id="{1F1D8A82-5162-5E04-EA0D-CFE2A24F06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3694">
            <a:off x="6422174" y="3503692"/>
            <a:ext cx="3559832" cy="2669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o photo description available.">
            <a:extLst>
              <a:ext uri="{FF2B5EF4-FFF2-40B4-BE49-F238E27FC236}">
                <a16:creationId xmlns:a16="http://schemas.microsoft.com/office/drawing/2014/main" id="{11EF1575-9DCA-6DF3-7A55-12F3B8BA80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208" y="1002491"/>
            <a:ext cx="6187466" cy="39922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id="{983E7A46-C72A-7E3B-EFEA-DB0EF2949F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025275">
            <a:off x="299157" y="4231085"/>
            <a:ext cx="2694373" cy="2115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31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CASH GIFTS VS. PLANNED GIVING</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 name="Content Placeholder 8">
            <a:extLst>
              <a:ext uri="{FF2B5EF4-FFF2-40B4-BE49-F238E27FC236}">
                <a16:creationId xmlns:a16="http://schemas.microsoft.com/office/drawing/2014/main" id="{9A7814E5-AEE2-5A7B-B615-E833B8882B93}"/>
              </a:ext>
            </a:extLst>
          </p:cNvPr>
          <p:cNvSpPr>
            <a:spLocks noGrp="1"/>
          </p:cNvSpPr>
          <p:nvPr>
            <p:ph idx="1"/>
          </p:nvPr>
        </p:nvSpPr>
        <p:spPr>
          <a:xfrm>
            <a:off x="107990" y="1076633"/>
            <a:ext cx="3200817" cy="4761143"/>
          </a:xfrm>
        </p:spPr>
        <p:txBody>
          <a:bodyPr/>
          <a:lstStyle/>
          <a:p>
            <a:pPr marL="457200" indent="-457200">
              <a:spcBef>
                <a:spcPts val="0"/>
              </a:spcBef>
              <a:spcAft>
                <a:spcPts val="1800"/>
              </a:spcAft>
              <a:buSzPct val="100000"/>
              <a:buFont typeface="Arial" panose="020B0604020202020204" pitchFamily="34" charset="0"/>
              <a:buChar char="•"/>
            </a:pPr>
            <a:r>
              <a:rPr lang="en-US" sz="2500" dirty="0"/>
              <a:t>Naming Opportunities</a:t>
            </a:r>
          </a:p>
          <a:p>
            <a:pPr marL="457200" indent="-457200">
              <a:spcBef>
                <a:spcPts val="0"/>
              </a:spcBef>
              <a:spcAft>
                <a:spcPts val="1800"/>
              </a:spcAft>
              <a:buSzPct val="100000"/>
              <a:buFont typeface="Arial" panose="020B0604020202020204" pitchFamily="34" charset="0"/>
              <a:buChar char="•"/>
            </a:pPr>
            <a:r>
              <a:rPr lang="en-US" sz="2500" dirty="0"/>
              <a:t>Bequests, Life Insurance Policies &amp; Trusts</a:t>
            </a:r>
          </a:p>
        </p:txBody>
      </p:sp>
      <p:pic>
        <p:nvPicPr>
          <p:cNvPr id="7" name="Picture 6">
            <a:extLst>
              <a:ext uri="{FF2B5EF4-FFF2-40B4-BE49-F238E27FC236}">
                <a16:creationId xmlns:a16="http://schemas.microsoft.com/office/drawing/2014/main" id="{3073F8C8-A019-EE8B-D093-AA7C6927676B}"/>
              </a:ext>
            </a:extLst>
          </p:cNvPr>
          <p:cNvPicPr>
            <a:picLocks noChangeAspect="1"/>
          </p:cNvPicPr>
          <p:nvPr/>
        </p:nvPicPr>
        <p:blipFill>
          <a:blip r:embed="rId3"/>
          <a:stretch>
            <a:fillRect/>
          </a:stretch>
        </p:blipFill>
        <p:spPr>
          <a:xfrm>
            <a:off x="3421930" y="1020223"/>
            <a:ext cx="8327944" cy="5326811"/>
          </a:xfrm>
          <a:prstGeom prst="rect">
            <a:avLst/>
          </a:prstGeom>
        </p:spPr>
      </p:pic>
    </p:spTree>
    <p:extLst>
      <p:ext uri="{BB962C8B-B14F-4D97-AF65-F5344CB8AC3E}">
        <p14:creationId xmlns:p14="http://schemas.microsoft.com/office/powerpoint/2010/main" val="2382523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CASH GIFTS VS. PLANNED GIVING</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pic>
        <p:nvPicPr>
          <p:cNvPr id="7" name="Legacy Video from 75th Anniversary Celebration">
            <a:hlinkClick r:id="" action="ppaction://media"/>
            <a:extLst>
              <a:ext uri="{FF2B5EF4-FFF2-40B4-BE49-F238E27FC236}">
                <a16:creationId xmlns:a16="http://schemas.microsoft.com/office/drawing/2014/main" id="{C68EE0BE-65FF-0900-9727-E319AD41FDA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57300" y="1076325"/>
            <a:ext cx="9696450" cy="5454650"/>
          </a:xfrm>
        </p:spPr>
      </p:pic>
    </p:spTree>
    <p:extLst>
      <p:ext uri="{BB962C8B-B14F-4D97-AF65-F5344CB8AC3E}">
        <p14:creationId xmlns:p14="http://schemas.microsoft.com/office/powerpoint/2010/main" val="269715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GROUPS</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 name="Content Placeholder 8">
            <a:extLst>
              <a:ext uri="{FF2B5EF4-FFF2-40B4-BE49-F238E27FC236}">
                <a16:creationId xmlns:a16="http://schemas.microsoft.com/office/drawing/2014/main" id="{9A7814E5-AEE2-5A7B-B615-E833B8882B93}"/>
              </a:ext>
            </a:extLst>
          </p:cNvPr>
          <p:cNvSpPr>
            <a:spLocks noGrp="1"/>
          </p:cNvSpPr>
          <p:nvPr>
            <p:ph idx="1"/>
          </p:nvPr>
        </p:nvSpPr>
        <p:spPr>
          <a:xfrm>
            <a:off x="107990" y="1076634"/>
            <a:ext cx="11994870" cy="1858295"/>
          </a:xfrm>
        </p:spPr>
        <p:txBody>
          <a:bodyPr/>
          <a:lstStyle/>
          <a:p>
            <a:pPr marL="457200" indent="-457200">
              <a:spcBef>
                <a:spcPts val="0"/>
              </a:spcBef>
              <a:spcAft>
                <a:spcPts val="1800"/>
              </a:spcAft>
              <a:buSzPct val="100000"/>
              <a:buFont typeface="Arial" panose="020B0604020202020204" pitchFamily="34" charset="0"/>
              <a:buChar char="•"/>
            </a:pPr>
            <a:r>
              <a:rPr lang="en-US" sz="2500" dirty="0"/>
              <a:t>Reunions</a:t>
            </a:r>
          </a:p>
          <a:p>
            <a:pPr marL="457200" indent="-457200">
              <a:spcBef>
                <a:spcPts val="0"/>
              </a:spcBef>
              <a:spcAft>
                <a:spcPts val="1800"/>
              </a:spcAft>
              <a:buSzPct val="100000"/>
              <a:buFont typeface="Arial" panose="020B0604020202020204" pitchFamily="34" charset="0"/>
              <a:buChar char="•"/>
            </a:pPr>
            <a:r>
              <a:rPr lang="en-US" sz="2500" dirty="0"/>
              <a:t>Memorial Gifts</a:t>
            </a:r>
          </a:p>
        </p:txBody>
      </p:sp>
      <p:pic>
        <p:nvPicPr>
          <p:cNvPr id="9" name="Picture 8">
            <a:extLst>
              <a:ext uri="{FF2B5EF4-FFF2-40B4-BE49-F238E27FC236}">
                <a16:creationId xmlns:a16="http://schemas.microsoft.com/office/drawing/2014/main" id="{BFF097C5-E4BD-BD02-3357-8C33D0091E07}"/>
              </a:ext>
            </a:extLst>
          </p:cNvPr>
          <p:cNvPicPr>
            <a:picLocks noChangeAspect="1"/>
          </p:cNvPicPr>
          <p:nvPr/>
        </p:nvPicPr>
        <p:blipFill>
          <a:blip r:embed="rId3"/>
          <a:stretch>
            <a:fillRect/>
          </a:stretch>
        </p:blipFill>
        <p:spPr>
          <a:xfrm>
            <a:off x="4918979" y="1499958"/>
            <a:ext cx="4340903" cy="4801463"/>
          </a:xfrm>
          <a:prstGeom prst="rect">
            <a:avLst/>
          </a:prstGeom>
        </p:spPr>
      </p:pic>
    </p:spTree>
    <p:extLst>
      <p:ext uri="{BB962C8B-B14F-4D97-AF65-F5344CB8AC3E}">
        <p14:creationId xmlns:p14="http://schemas.microsoft.com/office/powerpoint/2010/main" val="276372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CC5F12-5307-297E-2862-EB0C605A2DBC}"/>
              </a:ext>
            </a:extLst>
          </p:cNvPr>
          <p:cNvSpPr>
            <a:spLocks noGrp="1"/>
          </p:cNvSpPr>
          <p:nvPr>
            <p:ph type="ctrTitle"/>
          </p:nvPr>
        </p:nvSpPr>
        <p:spPr/>
        <p:txBody>
          <a:bodyPr/>
          <a:lstStyle/>
          <a:p>
            <a:r>
              <a:rPr lang="en-US" sz="9000" dirty="0">
                <a:solidFill>
                  <a:srgbClr val="002060"/>
                </a:solidFill>
                <a:latin typeface="Paytone One" panose="00000500000000000000" pitchFamily="2" charset="0"/>
                <a:ea typeface="+mn-ea"/>
                <a:cs typeface="Segoe UI Semibold" panose="020B0702040204020203" pitchFamily="34" charset="0"/>
              </a:rPr>
              <a:t>V. STRATEGIES FOR ENGAGING COMMUNITY</a:t>
            </a:r>
          </a:p>
        </p:txBody>
      </p:sp>
      <p:sp>
        <p:nvSpPr>
          <p:cNvPr id="5" name="Slide Number Placeholder 4">
            <a:extLst>
              <a:ext uri="{FF2B5EF4-FFF2-40B4-BE49-F238E27FC236}">
                <a16:creationId xmlns:a16="http://schemas.microsoft.com/office/drawing/2014/main" id="{C5F0C5EE-B671-3B07-21CD-E922B44B5BC1}"/>
              </a:ext>
            </a:extLst>
          </p:cNvPr>
          <p:cNvSpPr>
            <a:spLocks noGrp="1"/>
          </p:cNvSpPr>
          <p:nvPr>
            <p:ph type="sldNum" sz="quarter" idx="4"/>
          </p:nvPr>
        </p:nvSpPr>
        <p:spPr>
          <a:prstGeom prst="rect">
            <a:avLst/>
          </a:prstGeom>
        </p:spPr>
        <p:txBody>
          <a:bodyPr/>
          <a:lstStyle/>
          <a:p>
            <a:fld id="{0939B87C-0198-40FD-8DE5-50CFBF1DBBE4}" type="slidenum">
              <a:rPr lang="en-US" smtClean="0"/>
              <a:pPr/>
              <a:t>23</a:t>
            </a:fld>
            <a:endParaRPr lang="en-US" dirty="0"/>
          </a:p>
        </p:txBody>
      </p:sp>
      <p:grpSp>
        <p:nvGrpSpPr>
          <p:cNvPr id="10" name="Group 9">
            <a:extLst>
              <a:ext uri="{FF2B5EF4-FFF2-40B4-BE49-F238E27FC236}">
                <a16:creationId xmlns:a16="http://schemas.microsoft.com/office/drawing/2014/main" id="{EE59E3D4-688F-8A44-3F14-D08629DE54FA}"/>
              </a:ext>
            </a:extLst>
          </p:cNvPr>
          <p:cNvGrpSpPr/>
          <p:nvPr/>
        </p:nvGrpSpPr>
        <p:grpSpPr>
          <a:xfrm>
            <a:off x="10960920" y="83924"/>
            <a:ext cx="1097280" cy="1097742"/>
            <a:chOff x="10960920" y="83924"/>
            <a:chExt cx="1097280" cy="1097742"/>
          </a:xfrm>
        </p:grpSpPr>
        <p:sp>
          <p:nvSpPr>
            <p:cNvPr id="11" name="Oval 10">
              <a:extLst>
                <a:ext uri="{FF2B5EF4-FFF2-40B4-BE49-F238E27FC236}">
                  <a16:creationId xmlns:a16="http://schemas.microsoft.com/office/drawing/2014/main" id="{A6230741-51A6-8846-326F-39AD930CAFD4}"/>
                </a:ext>
              </a:extLst>
            </p:cNvPr>
            <p:cNvSpPr/>
            <p:nvPr userDrawn="1"/>
          </p:nvSpPr>
          <p:spPr>
            <a:xfrm>
              <a:off x="10960920" y="83924"/>
              <a:ext cx="1097280" cy="109728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5E4A654-D6F2-3C1A-C920-B7AE41E4EAF1}"/>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020835" y="204216"/>
              <a:ext cx="977450" cy="977450"/>
            </a:xfrm>
            <a:prstGeom prst="rect">
              <a:avLst/>
            </a:prstGeom>
          </p:spPr>
        </p:pic>
      </p:grpSp>
    </p:spTree>
    <p:extLst>
      <p:ext uri="{BB962C8B-B14F-4D97-AF65-F5344CB8AC3E}">
        <p14:creationId xmlns:p14="http://schemas.microsoft.com/office/powerpoint/2010/main" val="2983987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ENGAGING COMMUNITY</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 name="Content Placeholder 8">
            <a:extLst>
              <a:ext uri="{FF2B5EF4-FFF2-40B4-BE49-F238E27FC236}">
                <a16:creationId xmlns:a16="http://schemas.microsoft.com/office/drawing/2014/main" id="{9A7814E5-AEE2-5A7B-B615-E833B8882B93}"/>
              </a:ext>
            </a:extLst>
          </p:cNvPr>
          <p:cNvSpPr>
            <a:spLocks noGrp="1"/>
          </p:cNvSpPr>
          <p:nvPr>
            <p:ph idx="1"/>
          </p:nvPr>
        </p:nvSpPr>
        <p:spPr>
          <a:xfrm>
            <a:off x="107990" y="1076634"/>
            <a:ext cx="11994870" cy="1858295"/>
          </a:xfrm>
        </p:spPr>
        <p:txBody>
          <a:bodyPr/>
          <a:lstStyle/>
          <a:p>
            <a:pPr marL="457200" indent="-457200">
              <a:spcBef>
                <a:spcPts val="0"/>
              </a:spcBef>
              <a:spcAft>
                <a:spcPts val="1800"/>
              </a:spcAft>
              <a:buSzPct val="100000"/>
              <a:buFont typeface="Arial" panose="020B0604020202020204" pitchFamily="34" charset="0"/>
              <a:buChar char="•"/>
            </a:pPr>
            <a:r>
              <a:rPr lang="en-US" sz="2500" dirty="0"/>
              <a:t>Determine Communication Channels</a:t>
            </a:r>
          </a:p>
          <a:p>
            <a:pPr marL="457200" indent="-457200">
              <a:spcBef>
                <a:spcPts val="0"/>
              </a:spcBef>
              <a:spcAft>
                <a:spcPts val="1800"/>
              </a:spcAft>
              <a:buSzPct val="100000"/>
              <a:buFont typeface="Arial" panose="020B0604020202020204" pitchFamily="34" charset="0"/>
              <a:buChar char="•"/>
            </a:pPr>
            <a:r>
              <a:rPr lang="en-US" sz="2500" dirty="0"/>
              <a:t>Marketing Materials</a:t>
            </a:r>
          </a:p>
        </p:txBody>
      </p:sp>
      <p:pic>
        <p:nvPicPr>
          <p:cNvPr id="14" name="Picture 13">
            <a:extLst>
              <a:ext uri="{FF2B5EF4-FFF2-40B4-BE49-F238E27FC236}">
                <a16:creationId xmlns:a16="http://schemas.microsoft.com/office/drawing/2014/main" id="{8FC4DD77-5431-0AAB-5175-DB03D6FA0D6B}"/>
              </a:ext>
            </a:extLst>
          </p:cNvPr>
          <p:cNvPicPr>
            <a:picLocks noChangeAspect="1"/>
          </p:cNvPicPr>
          <p:nvPr/>
        </p:nvPicPr>
        <p:blipFill>
          <a:blip r:embed="rId3"/>
          <a:stretch>
            <a:fillRect/>
          </a:stretch>
        </p:blipFill>
        <p:spPr>
          <a:xfrm>
            <a:off x="574601" y="2358329"/>
            <a:ext cx="3233777" cy="4160793"/>
          </a:xfrm>
          <a:prstGeom prst="rect">
            <a:avLst/>
          </a:prstGeom>
        </p:spPr>
      </p:pic>
      <p:pic>
        <p:nvPicPr>
          <p:cNvPr id="16" name="Picture 15">
            <a:extLst>
              <a:ext uri="{FF2B5EF4-FFF2-40B4-BE49-F238E27FC236}">
                <a16:creationId xmlns:a16="http://schemas.microsoft.com/office/drawing/2014/main" id="{12EEA4BA-DCF0-E562-5F92-58D2ECC11ADF}"/>
              </a:ext>
            </a:extLst>
          </p:cNvPr>
          <p:cNvPicPr>
            <a:picLocks noChangeAspect="1"/>
          </p:cNvPicPr>
          <p:nvPr/>
        </p:nvPicPr>
        <p:blipFill>
          <a:blip r:embed="rId4"/>
          <a:stretch>
            <a:fillRect/>
          </a:stretch>
        </p:blipFill>
        <p:spPr>
          <a:xfrm>
            <a:off x="4096288" y="1510371"/>
            <a:ext cx="7521111" cy="5008751"/>
          </a:xfrm>
          <a:prstGeom prst="rect">
            <a:avLst/>
          </a:prstGeom>
        </p:spPr>
      </p:pic>
    </p:spTree>
    <p:extLst>
      <p:ext uri="{BB962C8B-B14F-4D97-AF65-F5344CB8AC3E}">
        <p14:creationId xmlns:p14="http://schemas.microsoft.com/office/powerpoint/2010/main" val="3962317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ENGAGING COMMUNITY</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pic>
        <p:nvPicPr>
          <p:cNvPr id="7" name="Big Things are Happening!">
            <a:hlinkClick r:id="" action="ppaction://media"/>
            <a:extLst>
              <a:ext uri="{FF2B5EF4-FFF2-40B4-BE49-F238E27FC236}">
                <a16:creationId xmlns:a16="http://schemas.microsoft.com/office/drawing/2014/main" id="{5E94B39F-12D2-D494-270D-4D29100A60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58407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ENGAGING COMMUNITY</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pic>
        <p:nvPicPr>
          <p:cNvPr id="2" name="The Givah Campaign - Part 2">
            <a:hlinkClick r:id="" action="ppaction://media"/>
            <a:extLst>
              <a:ext uri="{FF2B5EF4-FFF2-40B4-BE49-F238E27FC236}">
                <a16:creationId xmlns:a16="http://schemas.microsoft.com/office/drawing/2014/main" id="{6B01D78D-FA13-0C79-CD60-BDE5E40917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9622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CC5F12-5307-297E-2862-EB0C605A2DBC}"/>
              </a:ext>
            </a:extLst>
          </p:cNvPr>
          <p:cNvSpPr>
            <a:spLocks noGrp="1"/>
          </p:cNvSpPr>
          <p:nvPr>
            <p:ph type="ctrTitle"/>
          </p:nvPr>
        </p:nvSpPr>
        <p:spPr/>
        <p:txBody>
          <a:bodyPr/>
          <a:lstStyle/>
          <a:p>
            <a:r>
              <a:rPr lang="en-US" sz="9000" dirty="0">
                <a:solidFill>
                  <a:srgbClr val="002060"/>
                </a:solidFill>
                <a:latin typeface="Paytone One" panose="00000500000000000000" pitchFamily="2" charset="0"/>
                <a:ea typeface="+mn-ea"/>
                <a:cs typeface="Segoe UI Semibold" panose="020B0702040204020203" pitchFamily="34" charset="0"/>
              </a:rPr>
              <a:t>VI. NOW IS THE TIME</a:t>
            </a:r>
          </a:p>
        </p:txBody>
      </p:sp>
      <p:sp>
        <p:nvSpPr>
          <p:cNvPr id="5" name="Slide Number Placeholder 4">
            <a:extLst>
              <a:ext uri="{FF2B5EF4-FFF2-40B4-BE49-F238E27FC236}">
                <a16:creationId xmlns:a16="http://schemas.microsoft.com/office/drawing/2014/main" id="{C5F0C5EE-B671-3B07-21CD-E922B44B5BC1}"/>
              </a:ext>
            </a:extLst>
          </p:cNvPr>
          <p:cNvSpPr>
            <a:spLocks noGrp="1"/>
          </p:cNvSpPr>
          <p:nvPr>
            <p:ph type="sldNum" sz="quarter" idx="4"/>
          </p:nvPr>
        </p:nvSpPr>
        <p:spPr>
          <a:prstGeom prst="rect">
            <a:avLst/>
          </a:prstGeom>
        </p:spPr>
        <p:txBody>
          <a:bodyPr/>
          <a:lstStyle/>
          <a:p>
            <a:fld id="{0939B87C-0198-40FD-8DE5-50CFBF1DBBE4}" type="slidenum">
              <a:rPr lang="en-US" smtClean="0"/>
              <a:pPr/>
              <a:t>27</a:t>
            </a:fld>
            <a:endParaRPr lang="en-US" dirty="0"/>
          </a:p>
        </p:txBody>
      </p:sp>
      <p:grpSp>
        <p:nvGrpSpPr>
          <p:cNvPr id="10" name="Group 9">
            <a:extLst>
              <a:ext uri="{FF2B5EF4-FFF2-40B4-BE49-F238E27FC236}">
                <a16:creationId xmlns:a16="http://schemas.microsoft.com/office/drawing/2014/main" id="{EE59E3D4-688F-8A44-3F14-D08629DE54FA}"/>
              </a:ext>
            </a:extLst>
          </p:cNvPr>
          <p:cNvGrpSpPr/>
          <p:nvPr/>
        </p:nvGrpSpPr>
        <p:grpSpPr>
          <a:xfrm>
            <a:off x="10960920" y="83924"/>
            <a:ext cx="1097280" cy="1097742"/>
            <a:chOff x="10960920" y="83924"/>
            <a:chExt cx="1097280" cy="1097742"/>
          </a:xfrm>
        </p:grpSpPr>
        <p:sp>
          <p:nvSpPr>
            <p:cNvPr id="11" name="Oval 10">
              <a:extLst>
                <a:ext uri="{FF2B5EF4-FFF2-40B4-BE49-F238E27FC236}">
                  <a16:creationId xmlns:a16="http://schemas.microsoft.com/office/drawing/2014/main" id="{A6230741-51A6-8846-326F-39AD930CAFD4}"/>
                </a:ext>
              </a:extLst>
            </p:cNvPr>
            <p:cNvSpPr/>
            <p:nvPr userDrawn="1"/>
          </p:nvSpPr>
          <p:spPr>
            <a:xfrm>
              <a:off x="10960920" y="83924"/>
              <a:ext cx="1097280" cy="109728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5E4A654-D6F2-3C1A-C920-B7AE41E4EAF1}"/>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020835" y="204216"/>
              <a:ext cx="977450" cy="977450"/>
            </a:xfrm>
            <a:prstGeom prst="rect">
              <a:avLst/>
            </a:prstGeom>
          </p:spPr>
        </p:pic>
      </p:grpSp>
    </p:spTree>
    <p:extLst>
      <p:ext uri="{BB962C8B-B14F-4D97-AF65-F5344CB8AC3E}">
        <p14:creationId xmlns:p14="http://schemas.microsoft.com/office/powerpoint/2010/main" val="991691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NOW IS THE TIME</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 name="Content Placeholder 8">
            <a:extLst>
              <a:ext uri="{FF2B5EF4-FFF2-40B4-BE49-F238E27FC236}">
                <a16:creationId xmlns:a16="http://schemas.microsoft.com/office/drawing/2014/main" id="{9A7814E5-AEE2-5A7B-B615-E833B8882B93}"/>
              </a:ext>
            </a:extLst>
          </p:cNvPr>
          <p:cNvSpPr>
            <a:spLocks noGrp="1"/>
          </p:cNvSpPr>
          <p:nvPr>
            <p:ph idx="1"/>
          </p:nvPr>
        </p:nvSpPr>
        <p:spPr>
          <a:xfrm>
            <a:off x="107990" y="1076634"/>
            <a:ext cx="11994870" cy="1858295"/>
          </a:xfrm>
        </p:spPr>
        <p:txBody>
          <a:bodyPr/>
          <a:lstStyle/>
          <a:p>
            <a:pPr>
              <a:spcBef>
                <a:spcPts val="0"/>
              </a:spcBef>
              <a:spcAft>
                <a:spcPts val="1800"/>
              </a:spcAft>
              <a:buSzPct val="100000"/>
            </a:pPr>
            <a:endParaRPr lang="en-US" sz="1800" b="1" dirty="0">
              <a:solidFill>
                <a:srgbClr val="141414"/>
              </a:solidFill>
              <a:effectLst/>
              <a:latin typeface="Georgia" panose="02040502050405020303" pitchFamily="18" charset="0"/>
              <a:ea typeface="Aptos" panose="020B0004020202020204" pitchFamily="34" charset="0"/>
              <a:cs typeface="Aptos" panose="020B0004020202020204" pitchFamily="34" charset="0"/>
            </a:endParaRPr>
          </a:p>
          <a:p>
            <a:pPr>
              <a:spcBef>
                <a:spcPts val="0"/>
              </a:spcBef>
              <a:spcAft>
                <a:spcPts val="1800"/>
              </a:spcAft>
              <a:buSzPct val="100000"/>
            </a:pPr>
            <a:r>
              <a:rPr lang="en-US" sz="1800" b="1" dirty="0">
                <a:solidFill>
                  <a:srgbClr val="141414"/>
                </a:solidFill>
                <a:effectLst/>
                <a:latin typeface="Georgia" panose="02040502050405020303" pitchFamily="18" charset="0"/>
                <a:ea typeface="Aptos" panose="020B0004020202020204" pitchFamily="34" charset="0"/>
                <a:cs typeface="Aptos" panose="020B0004020202020204" pitchFamily="34" charset="0"/>
              </a:rPr>
              <a:t>Tel Aviv’s Hilton Hotel became the epicenter</a:t>
            </a:r>
            <a:r>
              <a:rPr lang="en-US" sz="1800" dirty="0">
                <a:solidFill>
                  <a:srgbClr val="000000"/>
                </a:solidFill>
                <a:effectLst/>
                <a:latin typeface="Georgia" panose="02040502050405020303" pitchFamily="18" charset="0"/>
                <a:ea typeface="Aptos" panose="020B0004020202020204" pitchFamily="34" charset="0"/>
                <a:cs typeface="Aptos" panose="020B0004020202020204" pitchFamily="34" charset="0"/>
              </a:rPr>
              <a:t> of frenzied activity this week as every public space in the building — the lobby, restaurant, seating nooks, empty halls and walkways — was used for conversations by the 600 attendees of the Jewish Funders Network’s four-day international convention, as well as dozens of people who just stopped by for meetings on the sidelines of the gathering, </a:t>
            </a:r>
            <a:r>
              <a:rPr lang="en-US" sz="1800" u="sng" dirty="0">
                <a:solidFill>
                  <a:srgbClr val="1155CC"/>
                </a:solidFill>
                <a:effectLst/>
                <a:latin typeface="Georgia" panose="02040502050405020303" pitchFamily="18" charset="0"/>
                <a:ea typeface="Aptos" panose="020B0004020202020204" pitchFamily="34" charset="0"/>
                <a:cs typeface="Aptos" panose="020B0004020202020204" pitchFamily="34" charset="0"/>
                <a:hlinkClick r:id="rId3"/>
              </a:rPr>
              <a:t>reports </a:t>
            </a:r>
            <a:r>
              <a:rPr lang="en-US" sz="1800" i="1" u="sng" dirty="0" err="1">
                <a:solidFill>
                  <a:srgbClr val="0444A0"/>
                </a:solidFill>
                <a:effectLst/>
                <a:latin typeface="Georgia" panose="02040502050405020303" pitchFamily="18" charset="0"/>
                <a:ea typeface="Aptos" panose="020B0004020202020204" pitchFamily="34" charset="0"/>
                <a:cs typeface="Aptos" panose="020B0004020202020204" pitchFamily="34" charset="0"/>
                <a:hlinkClick r:id="rId3"/>
              </a:rPr>
              <a:t>eJewishPhilanthropy</a:t>
            </a:r>
            <a:r>
              <a:rPr lang="en-US" sz="1800" u="sng" dirty="0" err="1">
                <a:solidFill>
                  <a:srgbClr val="1155CC"/>
                </a:solidFill>
                <a:effectLst/>
                <a:latin typeface="Georgia" panose="02040502050405020303" pitchFamily="18" charset="0"/>
                <a:ea typeface="Aptos" panose="020B0004020202020204" pitchFamily="34" charset="0"/>
                <a:cs typeface="Aptos" panose="020B0004020202020204" pitchFamily="34" charset="0"/>
                <a:hlinkClick r:id="rId3"/>
              </a:rPr>
              <a:t>’s</a:t>
            </a:r>
            <a:r>
              <a:rPr lang="en-US" sz="1800" u="sng" dirty="0">
                <a:solidFill>
                  <a:srgbClr val="1155CC"/>
                </a:solidFill>
                <a:effectLst/>
                <a:latin typeface="Georgia" panose="02040502050405020303" pitchFamily="18" charset="0"/>
                <a:ea typeface="Aptos" panose="020B0004020202020204" pitchFamily="34" charset="0"/>
                <a:cs typeface="Aptos" panose="020B0004020202020204" pitchFamily="34" charset="0"/>
                <a:hlinkClick r:id="rId3"/>
              </a:rPr>
              <a:t> Judah Ari Gross from the conference</a:t>
            </a:r>
            <a:r>
              <a:rPr lang="en-US" sz="1800" dirty="0">
                <a:solidFill>
                  <a:srgbClr val="000000"/>
                </a:solidFill>
                <a:effectLst/>
                <a:latin typeface="Georgia" panose="02040502050405020303" pitchFamily="18" charset="0"/>
                <a:ea typeface="Aptos" panose="020B0004020202020204" pitchFamily="34" charset="0"/>
                <a:cs typeface="Aptos" panose="020B0004020202020204" pitchFamily="34" charset="0"/>
              </a:rPr>
              <a:t>.</a:t>
            </a:r>
          </a:p>
          <a:p>
            <a:pPr marL="0" marR="0" fontAlgn="ctr">
              <a:lnSpc>
                <a:spcPts val="1800"/>
              </a:lnSpc>
              <a:spcBef>
                <a:spcPts val="1500"/>
              </a:spcBef>
              <a:spcAft>
                <a:spcPts val="0"/>
              </a:spcAft>
            </a:pPr>
            <a:r>
              <a:rPr lang="en-US" sz="1800" b="1" dirty="0">
                <a:solidFill>
                  <a:srgbClr val="141414"/>
                </a:solidFill>
                <a:effectLst/>
                <a:latin typeface="Georgia" panose="02040502050405020303" pitchFamily="18" charset="0"/>
                <a:ea typeface="Aptos" panose="020B0004020202020204" pitchFamily="34" charset="0"/>
                <a:cs typeface="Aptos" panose="020B0004020202020204" pitchFamily="34" charset="0"/>
              </a:rPr>
              <a:t>In his opening address, </a:t>
            </a:r>
            <a:r>
              <a:rPr lang="en-US" sz="1800" dirty="0">
                <a:solidFill>
                  <a:srgbClr val="000000"/>
                </a:solidFill>
                <a:effectLst/>
                <a:latin typeface="Georgia" panose="02040502050405020303" pitchFamily="18" charset="0"/>
                <a:ea typeface="Aptos" panose="020B0004020202020204" pitchFamily="34" charset="0"/>
                <a:cs typeface="Aptos" panose="020B0004020202020204" pitchFamily="34" charset="0"/>
              </a:rPr>
              <a:t>Andrés Spokoiny, JFN’s CEO, called for funders to “give boldly” and “dream big,” telling them that “this is the rainy day we've been saving for.”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fontAlgn="ctr">
              <a:lnSpc>
                <a:spcPts val="1800"/>
              </a:lnSpc>
              <a:spcBef>
                <a:spcPts val="1500"/>
              </a:spcBef>
              <a:spcAft>
                <a:spcPts val="0"/>
              </a:spcAft>
            </a:pPr>
            <a:r>
              <a:rPr lang="en-US" sz="1800" b="1" dirty="0">
                <a:solidFill>
                  <a:srgbClr val="141414"/>
                </a:solidFill>
                <a:effectLst/>
                <a:latin typeface="Georgia" panose="02040502050405020303" pitchFamily="18" charset="0"/>
                <a:ea typeface="Aptos" panose="020B0004020202020204" pitchFamily="34" charset="0"/>
                <a:cs typeface="Aptos" panose="020B0004020202020204" pitchFamily="34" charset="0"/>
              </a:rPr>
              <a:t>He also recommended that Jewish funders “focus inwards,”</a:t>
            </a:r>
            <a:r>
              <a:rPr lang="en-US" sz="1800" dirty="0">
                <a:solidFill>
                  <a:srgbClr val="000000"/>
                </a:solidFill>
                <a:effectLst/>
                <a:latin typeface="Georgia" panose="02040502050405020303" pitchFamily="18" charset="0"/>
                <a:ea typeface="Aptos" panose="020B0004020202020204" pitchFamily="34" charset="0"/>
                <a:cs typeface="Aptos" panose="020B0004020202020204" pitchFamily="34" charset="0"/>
              </a:rPr>
              <a:t> noting that according to a recent study the majority of Jewish giving goes to secular causes. “We Jews rightfully pride ourselves on being universalists. We care about all humanity. But during this crisis, we saw that when push comes to shove, sadly, we are alone,” he said. “And that’s painful, but in a certain way, it’s liberating: The Band-Aid was pulled off, and now we know where we stand. So now is the time to live by the first part of that Hillel saying, ‘If I'm not for myself, who will be for me?’ And to be clear, every citizen of Israel, Arab or Jew, is part of us.’”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457200" indent="-457200">
              <a:spcBef>
                <a:spcPts val="0"/>
              </a:spcBef>
              <a:spcAft>
                <a:spcPts val="1800"/>
              </a:spcAft>
              <a:buSzPct val="100000"/>
              <a:buFont typeface="Arial" panose="020B0604020202020204" pitchFamily="34" charset="0"/>
              <a:buChar char="•"/>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algn="ctr">
              <a:spcBef>
                <a:spcPts val="0"/>
              </a:spcBef>
              <a:spcAft>
                <a:spcPts val="1800"/>
              </a:spcAft>
              <a:buSzPct val="100000"/>
            </a:pPr>
            <a:r>
              <a:rPr lang="en-US" sz="1400" dirty="0"/>
              <a:t>-</a:t>
            </a:r>
            <a:r>
              <a:rPr lang="en-US" sz="1400" dirty="0" err="1"/>
              <a:t>eJP</a:t>
            </a:r>
            <a:r>
              <a:rPr lang="en-US" sz="1400" dirty="0"/>
              <a:t> Your Daily Phil.  March 19</a:t>
            </a:r>
            <a:r>
              <a:rPr lang="en-US" sz="1400" baseline="30000" dirty="0"/>
              <a:t>th</a:t>
            </a:r>
            <a:r>
              <a:rPr lang="en-US" sz="1400" dirty="0"/>
              <a:t>, 2024</a:t>
            </a:r>
          </a:p>
        </p:txBody>
      </p:sp>
    </p:spTree>
    <p:extLst>
      <p:ext uri="{BB962C8B-B14F-4D97-AF65-F5344CB8AC3E}">
        <p14:creationId xmlns:p14="http://schemas.microsoft.com/office/powerpoint/2010/main" val="316088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CONTACT US</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 name="Content Placeholder 8">
            <a:extLst>
              <a:ext uri="{FF2B5EF4-FFF2-40B4-BE49-F238E27FC236}">
                <a16:creationId xmlns:a16="http://schemas.microsoft.com/office/drawing/2014/main" id="{9A7814E5-AEE2-5A7B-B615-E833B8882B93}"/>
              </a:ext>
            </a:extLst>
          </p:cNvPr>
          <p:cNvSpPr>
            <a:spLocks noGrp="1"/>
          </p:cNvSpPr>
          <p:nvPr>
            <p:ph idx="1"/>
          </p:nvPr>
        </p:nvSpPr>
        <p:spPr>
          <a:xfrm>
            <a:off x="107990" y="1548580"/>
            <a:ext cx="11994870" cy="4772479"/>
          </a:xfrm>
        </p:spPr>
        <p:txBody>
          <a:bodyPr/>
          <a:lstStyle/>
          <a:p>
            <a:pPr>
              <a:spcBef>
                <a:spcPts val="0"/>
              </a:spcBef>
              <a:buSzPct val="100000"/>
            </a:pPr>
            <a:endParaRPr lang="en-US" sz="2500" dirty="0"/>
          </a:p>
          <a:p>
            <a:pPr>
              <a:spcBef>
                <a:spcPts val="0"/>
              </a:spcBef>
              <a:buSzPct val="100000"/>
            </a:pPr>
            <a:r>
              <a:rPr lang="en-US" sz="2500" dirty="0"/>
              <a:t>SAM CAPLAN</a:t>
            </a:r>
          </a:p>
          <a:p>
            <a:pPr>
              <a:spcBef>
                <a:spcPts val="0"/>
              </a:spcBef>
              <a:buSzPct val="100000"/>
            </a:pPr>
            <a:r>
              <a:rPr lang="en-US" sz="2500" dirty="0"/>
              <a:t>Chief Development Officer</a:t>
            </a:r>
          </a:p>
          <a:p>
            <a:pPr>
              <a:spcBef>
                <a:spcPts val="0"/>
              </a:spcBef>
              <a:buSzPct val="100000"/>
            </a:pPr>
            <a:r>
              <a:rPr lang="en-US" sz="2500" dirty="0"/>
              <a:t>scaplan@ramahwisconsin.com</a:t>
            </a:r>
          </a:p>
          <a:p>
            <a:pPr>
              <a:spcBef>
                <a:spcPts val="0"/>
              </a:spcBef>
              <a:buSzPct val="100000"/>
            </a:pPr>
            <a:endParaRPr lang="en-US" sz="2500" dirty="0"/>
          </a:p>
          <a:p>
            <a:pPr>
              <a:spcBef>
                <a:spcPts val="0"/>
              </a:spcBef>
              <a:buSzPct val="100000"/>
            </a:pPr>
            <a:endParaRPr lang="en-US" sz="2500" dirty="0"/>
          </a:p>
          <a:p>
            <a:pPr>
              <a:spcBef>
                <a:spcPts val="0"/>
              </a:spcBef>
              <a:buSzPct val="100000"/>
            </a:pPr>
            <a:r>
              <a:rPr lang="en-US" sz="2500" dirty="0"/>
              <a:t>JASON LITWACK</a:t>
            </a:r>
          </a:p>
          <a:p>
            <a:pPr>
              <a:spcBef>
                <a:spcPts val="0"/>
              </a:spcBef>
              <a:buSzPct val="100000"/>
            </a:pPr>
            <a:r>
              <a:rPr lang="en-US" sz="2500" dirty="0"/>
              <a:t>Endowment Corporation, Board Chair</a:t>
            </a:r>
          </a:p>
          <a:p>
            <a:pPr>
              <a:spcBef>
                <a:spcPts val="0"/>
              </a:spcBef>
              <a:buSzPct val="100000"/>
            </a:pPr>
            <a:r>
              <a:rPr lang="en-US" sz="2500" dirty="0"/>
              <a:t>jason.litwack@gmail.com</a:t>
            </a:r>
          </a:p>
        </p:txBody>
      </p:sp>
    </p:spTree>
    <p:extLst>
      <p:ext uri="{BB962C8B-B14F-4D97-AF65-F5344CB8AC3E}">
        <p14:creationId xmlns:p14="http://schemas.microsoft.com/office/powerpoint/2010/main" val="168715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8FCDB0A-9F10-E47F-B13E-F646AF3EC7F3}"/>
              </a:ext>
            </a:extLst>
          </p:cNvPr>
          <p:cNvSpPr>
            <a:spLocks noGrp="1"/>
          </p:cNvSpPr>
          <p:nvPr>
            <p:ph idx="1"/>
          </p:nvPr>
        </p:nvSpPr>
        <p:spPr>
          <a:xfrm>
            <a:off x="107990" y="1135626"/>
            <a:ext cx="11994870" cy="5394572"/>
          </a:xfrm>
        </p:spPr>
        <p:txBody>
          <a:bodyPr/>
          <a:lstStyle/>
          <a:p>
            <a:pPr marL="400050" indent="-400050">
              <a:spcBef>
                <a:spcPts val="0"/>
              </a:spcBef>
              <a:spcAft>
                <a:spcPts val="1800"/>
              </a:spcAft>
              <a:buFont typeface="+mj-lt"/>
              <a:buAutoNum type="romanUcPeriod"/>
            </a:pPr>
            <a:r>
              <a:rPr lang="en-US" sz="2200" dirty="0"/>
              <a:t>Start With Your Knowns</a:t>
            </a:r>
          </a:p>
          <a:p>
            <a:pPr marL="400050" indent="-400050">
              <a:spcBef>
                <a:spcPts val="0"/>
              </a:spcBef>
              <a:spcAft>
                <a:spcPts val="1800"/>
              </a:spcAft>
              <a:buFont typeface="+mj-lt"/>
              <a:buAutoNum type="romanUcPeriod"/>
            </a:pPr>
            <a:r>
              <a:rPr lang="en-US" sz="2200" dirty="0"/>
              <a:t>Goal Setting &amp; Campaign Design</a:t>
            </a:r>
          </a:p>
          <a:p>
            <a:pPr marL="400050" indent="-400050">
              <a:spcBef>
                <a:spcPts val="0"/>
              </a:spcBef>
              <a:spcAft>
                <a:spcPts val="1800"/>
              </a:spcAft>
              <a:buFont typeface="+mj-lt"/>
              <a:buAutoNum type="romanUcPeriod"/>
            </a:pPr>
            <a:r>
              <a:rPr lang="en-US" sz="2200" dirty="0"/>
              <a:t>Building A Campaign Team</a:t>
            </a:r>
          </a:p>
          <a:p>
            <a:pPr marL="400050" indent="-400050">
              <a:spcBef>
                <a:spcPts val="0"/>
              </a:spcBef>
              <a:spcAft>
                <a:spcPts val="1800"/>
              </a:spcAft>
              <a:buFont typeface="+mj-lt"/>
              <a:buAutoNum type="romanUcPeriod"/>
            </a:pPr>
            <a:r>
              <a:rPr lang="en-US" sz="2200" dirty="0"/>
              <a:t>Identifying Donor Prospects</a:t>
            </a:r>
          </a:p>
          <a:p>
            <a:pPr marL="400050" indent="-400050">
              <a:spcBef>
                <a:spcPts val="0"/>
              </a:spcBef>
              <a:spcAft>
                <a:spcPts val="1800"/>
              </a:spcAft>
              <a:buFont typeface="+mj-lt"/>
              <a:buAutoNum type="romanUcPeriod"/>
            </a:pPr>
            <a:r>
              <a:rPr lang="en-US" sz="2200" dirty="0"/>
              <a:t>Strategies For Engaging Community</a:t>
            </a:r>
          </a:p>
          <a:p>
            <a:pPr marL="400050" indent="-400050">
              <a:spcBef>
                <a:spcPts val="0"/>
              </a:spcBef>
              <a:spcAft>
                <a:spcPts val="1800"/>
              </a:spcAft>
              <a:buFont typeface="+mj-lt"/>
              <a:buAutoNum type="romanUcPeriod"/>
            </a:pPr>
            <a:r>
              <a:rPr lang="en-US" sz="2200" dirty="0"/>
              <a:t>Now Is The Time</a:t>
            </a:r>
          </a:p>
        </p:txBody>
      </p:sp>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OUR PROCESS</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1478201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CC5F12-5307-297E-2862-EB0C605A2DBC}"/>
              </a:ext>
            </a:extLst>
          </p:cNvPr>
          <p:cNvSpPr>
            <a:spLocks noGrp="1"/>
          </p:cNvSpPr>
          <p:nvPr>
            <p:ph type="ctrTitle"/>
          </p:nvPr>
        </p:nvSpPr>
        <p:spPr/>
        <p:txBody>
          <a:bodyPr/>
          <a:lstStyle/>
          <a:p>
            <a:r>
              <a:rPr lang="en-US" sz="9000" dirty="0">
                <a:solidFill>
                  <a:srgbClr val="002060"/>
                </a:solidFill>
                <a:latin typeface="Paytone One" panose="00000500000000000000" pitchFamily="2" charset="0"/>
                <a:ea typeface="+mn-ea"/>
                <a:cs typeface="Segoe UI Semibold" panose="020B0702040204020203" pitchFamily="34" charset="0"/>
              </a:rPr>
              <a:t>YOUR QUESTIONS?</a:t>
            </a:r>
          </a:p>
        </p:txBody>
      </p:sp>
      <p:sp>
        <p:nvSpPr>
          <p:cNvPr id="5" name="Slide Number Placeholder 4">
            <a:extLst>
              <a:ext uri="{FF2B5EF4-FFF2-40B4-BE49-F238E27FC236}">
                <a16:creationId xmlns:a16="http://schemas.microsoft.com/office/drawing/2014/main" id="{C5F0C5EE-B671-3B07-21CD-E922B44B5BC1}"/>
              </a:ext>
            </a:extLst>
          </p:cNvPr>
          <p:cNvSpPr>
            <a:spLocks noGrp="1"/>
          </p:cNvSpPr>
          <p:nvPr>
            <p:ph type="sldNum" sz="quarter" idx="4"/>
          </p:nvPr>
        </p:nvSpPr>
        <p:spPr>
          <a:prstGeom prst="rect">
            <a:avLst/>
          </a:prstGeom>
        </p:spPr>
        <p:txBody>
          <a:bodyPr/>
          <a:lstStyle/>
          <a:p>
            <a:fld id="{0939B87C-0198-40FD-8DE5-50CFBF1DBBE4}" type="slidenum">
              <a:rPr lang="en-US" smtClean="0"/>
              <a:pPr/>
              <a:t>30</a:t>
            </a:fld>
            <a:endParaRPr lang="en-US" dirty="0"/>
          </a:p>
        </p:txBody>
      </p:sp>
      <p:grpSp>
        <p:nvGrpSpPr>
          <p:cNvPr id="10" name="Group 9">
            <a:extLst>
              <a:ext uri="{FF2B5EF4-FFF2-40B4-BE49-F238E27FC236}">
                <a16:creationId xmlns:a16="http://schemas.microsoft.com/office/drawing/2014/main" id="{EE59E3D4-688F-8A44-3F14-D08629DE54FA}"/>
              </a:ext>
            </a:extLst>
          </p:cNvPr>
          <p:cNvGrpSpPr/>
          <p:nvPr/>
        </p:nvGrpSpPr>
        <p:grpSpPr>
          <a:xfrm>
            <a:off x="10960920" y="83924"/>
            <a:ext cx="1097280" cy="1097742"/>
            <a:chOff x="10960920" y="83924"/>
            <a:chExt cx="1097280" cy="1097742"/>
          </a:xfrm>
        </p:grpSpPr>
        <p:sp>
          <p:nvSpPr>
            <p:cNvPr id="11" name="Oval 10">
              <a:extLst>
                <a:ext uri="{FF2B5EF4-FFF2-40B4-BE49-F238E27FC236}">
                  <a16:creationId xmlns:a16="http://schemas.microsoft.com/office/drawing/2014/main" id="{A6230741-51A6-8846-326F-39AD930CAFD4}"/>
                </a:ext>
              </a:extLst>
            </p:cNvPr>
            <p:cNvSpPr/>
            <p:nvPr userDrawn="1"/>
          </p:nvSpPr>
          <p:spPr>
            <a:xfrm>
              <a:off x="10960920" y="83924"/>
              <a:ext cx="1097280" cy="109728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5E4A654-D6F2-3C1A-C920-B7AE41E4EAF1}"/>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020835" y="204216"/>
              <a:ext cx="977450" cy="977450"/>
            </a:xfrm>
            <a:prstGeom prst="rect">
              <a:avLst/>
            </a:prstGeom>
          </p:spPr>
        </p:pic>
      </p:grpSp>
    </p:spTree>
    <p:extLst>
      <p:ext uri="{BB962C8B-B14F-4D97-AF65-F5344CB8AC3E}">
        <p14:creationId xmlns:p14="http://schemas.microsoft.com/office/powerpoint/2010/main" val="2759299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3"/>
          <p:cNvSpPr txBox="1">
            <a:spLocks noGrp="1"/>
          </p:cNvSpPr>
          <p:nvPr>
            <p:ph type="title"/>
          </p:nvPr>
        </p:nvSpPr>
        <p:spPr>
          <a:xfrm>
            <a:off x="415600" y="257051"/>
            <a:ext cx="11360800" cy="763600"/>
          </a:xfrm>
          <a:prstGeom prst="rect">
            <a:avLst/>
          </a:prstGeom>
        </p:spPr>
        <p:txBody>
          <a:bodyPr spcFirstLastPara="1" wrap="square" lIns="121900" tIns="121900" rIns="121900" bIns="121900" anchor="t" anchorCtr="0">
            <a:normAutofit/>
          </a:bodyPr>
          <a:lstStyle/>
          <a:p>
            <a:pPr>
              <a:buSzPts val="990"/>
            </a:pPr>
            <a:r>
              <a:rPr lang="en" sz="3227"/>
              <a:t>What’s Next?</a:t>
            </a:r>
            <a:endParaRPr sz="3227"/>
          </a:p>
        </p:txBody>
      </p:sp>
      <p:sp>
        <p:nvSpPr>
          <p:cNvPr id="289" name="Google Shape;289;p43"/>
          <p:cNvSpPr txBox="1">
            <a:spLocks noGrp="1"/>
          </p:cNvSpPr>
          <p:nvPr>
            <p:ph type="sldNum" idx="12"/>
          </p:nvPr>
        </p:nvSpPr>
        <p:spPr>
          <a:xfrm>
            <a:off x="11398211" y="6273677"/>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31</a:t>
            </a:fld>
            <a:endParaRPr kern="0">
              <a:solidFill>
                <a:srgbClr val="595959"/>
              </a:solidFill>
              <a:latin typeface="Arial"/>
              <a:cs typeface="Arial"/>
              <a:sym typeface="Arial"/>
            </a:endParaRPr>
          </a:p>
        </p:txBody>
      </p:sp>
      <p:sp>
        <p:nvSpPr>
          <p:cNvPr id="290" name="Google Shape;290;p43"/>
          <p:cNvSpPr txBox="1"/>
          <p:nvPr/>
        </p:nvSpPr>
        <p:spPr>
          <a:xfrm>
            <a:off x="610600" y="1198833"/>
            <a:ext cx="5986800" cy="3708400"/>
          </a:xfrm>
          <a:prstGeom prst="rect">
            <a:avLst/>
          </a:prstGeom>
          <a:noFill/>
          <a:ln>
            <a:noFill/>
          </a:ln>
        </p:spPr>
        <p:txBody>
          <a:bodyPr spcFirstLastPara="1" wrap="square" lIns="121900" tIns="121900" rIns="121900" bIns="121900" anchor="t" anchorCtr="0">
            <a:noAutofit/>
          </a:bodyPr>
          <a:lstStyle/>
          <a:p>
            <a:pPr marL="609585" indent="-507987" defTabSz="1219170">
              <a:buClr>
                <a:srgbClr val="000000"/>
              </a:buClr>
              <a:buSzPts val="2400"/>
              <a:buFont typeface="Arial"/>
              <a:buChar char="●"/>
            </a:pPr>
            <a:r>
              <a:rPr lang="en" sz="3200" kern="0" dirty="0">
                <a:solidFill>
                  <a:srgbClr val="595959"/>
                </a:solidFill>
                <a:latin typeface="Arial"/>
                <a:cs typeface="Arial"/>
                <a:sym typeface="Arial"/>
              </a:rPr>
              <a:t>Sign up for </a:t>
            </a:r>
            <a:r>
              <a:rPr lang="en" sz="3200" u="sng" kern="0" dirty="0">
                <a:solidFill>
                  <a:srgbClr val="0097A7"/>
                </a:solidFill>
                <a:latin typeface="Arial"/>
                <a:cs typeface="Arial"/>
                <a:sym typeface="Arial"/>
                <a:hlinkClick r:id="rId3"/>
              </a:rPr>
              <a:t>Coaching</a:t>
            </a:r>
            <a:endParaRPr sz="3200" kern="0" dirty="0">
              <a:solidFill>
                <a:srgbClr val="595959"/>
              </a:solidFill>
              <a:latin typeface="Arial"/>
              <a:cs typeface="Arial"/>
              <a:sym typeface="Arial"/>
            </a:endParaRPr>
          </a:p>
          <a:p>
            <a:pPr marL="609585" indent="-507987" defTabSz="1219170">
              <a:buClr>
                <a:srgbClr val="000000"/>
              </a:buClr>
              <a:buSzPts val="2400"/>
              <a:buFont typeface="Arial"/>
              <a:buChar char="●"/>
            </a:pPr>
            <a:r>
              <a:rPr lang="en" sz="3200" kern="0" dirty="0">
                <a:solidFill>
                  <a:srgbClr val="595959"/>
                </a:solidFill>
                <a:latin typeface="Arial"/>
                <a:cs typeface="Arial"/>
                <a:sym typeface="Arial"/>
              </a:rPr>
              <a:t>Endowment Policies - due to JCamp 180 on 10/31/24 through the grants portal</a:t>
            </a:r>
            <a:endParaRPr sz="3200" kern="0" dirty="0">
              <a:solidFill>
                <a:srgbClr val="595959"/>
              </a:solidFill>
              <a:latin typeface="Arial"/>
              <a:cs typeface="Arial"/>
              <a:sym typeface="Arial"/>
            </a:endParaRPr>
          </a:p>
          <a:p>
            <a:pPr defTabSz="1219170">
              <a:buClr>
                <a:srgbClr val="000000"/>
              </a:buClr>
            </a:pPr>
            <a:endParaRPr sz="2400" kern="0" dirty="0">
              <a:solidFill>
                <a:srgbClr val="595959"/>
              </a:solidFill>
              <a:latin typeface="Arial"/>
              <a:cs typeface="Arial"/>
              <a:sym typeface="Arial"/>
            </a:endParaRPr>
          </a:p>
        </p:txBody>
      </p:sp>
      <p:pic>
        <p:nvPicPr>
          <p:cNvPr id="292" name="Google Shape;292;p43"/>
          <p:cNvPicPr preferRelativeResize="0"/>
          <p:nvPr/>
        </p:nvPicPr>
        <p:blipFill>
          <a:blip r:embed="rId4">
            <a:alphaModFix/>
          </a:blip>
          <a:stretch>
            <a:fillRect/>
          </a:stretch>
        </p:blipFill>
        <p:spPr>
          <a:xfrm>
            <a:off x="1787522" y="3884677"/>
            <a:ext cx="2382500" cy="2389000"/>
          </a:xfrm>
          <a:prstGeom prst="rect">
            <a:avLst/>
          </a:prstGeom>
          <a:noFill/>
          <a:ln>
            <a:noFill/>
          </a:ln>
        </p:spPr>
      </p:pic>
      <p:sp>
        <p:nvSpPr>
          <p:cNvPr id="2" name="Google Shape;290;p43">
            <a:extLst>
              <a:ext uri="{FF2B5EF4-FFF2-40B4-BE49-F238E27FC236}">
                <a16:creationId xmlns:a16="http://schemas.microsoft.com/office/drawing/2014/main" id="{13B0D9A6-09E8-AEC8-CC90-85762CA9B133}"/>
              </a:ext>
            </a:extLst>
          </p:cNvPr>
          <p:cNvSpPr txBox="1"/>
          <p:nvPr/>
        </p:nvSpPr>
        <p:spPr>
          <a:xfrm>
            <a:off x="6388629" y="3161188"/>
            <a:ext cx="5387771" cy="3492090"/>
          </a:xfrm>
          <a:prstGeom prst="rect">
            <a:avLst/>
          </a:prstGeom>
          <a:noFill/>
          <a:ln>
            <a:noFill/>
          </a:ln>
        </p:spPr>
        <p:txBody>
          <a:bodyPr spcFirstLastPara="1" wrap="square" lIns="121900" tIns="121900" rIns="121900" bIns="121900" anchor="t" anchorCtr="0">
            <a:noAutofit/>
          </a:bodyPr>
          <a:lstStyle/>
          <a:p>
            <a:pPr marL="101598" defTabSz="1219170">
              <a:buClr>
                <a:srgbClr val="000000"/>
              </a:buClr>
              <a:buSzPts val="2400"/>
            </a:pPr>
            <a:r>
              <a:rPr lang="en-US" sz="3200" kern="0" dirty="0">
                <a:solidFill>
                  <a:srgbClr val="595959"/>
                </a:solidFill>
                <a:latin typeface="Arial"/>
                <a:cs typeface="Arial"/>
                <a:sym typeface="Arial"/>
              </a:rPr>
              <a:t>Final Endowment Webinar:</a:t>
            </a:r>
          </a:p>
          <a:p>
            <a:pPr marL="101598" defTabSz="1219170">
              <a:buClr>
                <a:srgbClr val="000000"/>
              </a:buClr>
              <a:buSzPts val="2400"/>
            </a:pPr>
            <a:endParaRPr lang="en-US" sz="3200" kern="0" dirty="0">
              <a:solidFill>
                <a:srgbClr val="595959"/>
              </a:solidFill>
              <a:latin typeface="Arial"/>
              <a:cs typeface="Arial"/>
              <a:sym typeface="Arial"/>
            </a:endParaRPr>
          </a:p>
          <a:p>
            <a:pPr marL="101598" defTabSz="1219170">
              <a:buClr>
                <a:srgbClr val="000000"/>
              </a:buClr>
              <a:buSzPts val="2400"/>
            </a:pPr>
            <a:r>
              <a:rPr lang="en-US" sz="3200" u="sng" kern="0" dirty="0">
                <a:solidFill>
                  <a:schemeClr val="accent1"/>
                </a:solidFill>
                <a:latin typeface="Arial"/>
                <a:cs typeface="Arial"/>
                <a:sym typeface="Arial"/>
              </a:rPr>
              <a:t>April 18</a:t>
            </a:r>
          </a:p>
          <a:p>
            <a:pPr marL="101598" defTabSz="1219170">
              <a:buClr>
                <a:srgbClr val="000000"/>
              </a:buClr>
              <a:buSzPts val="2400"/>
            </a:pPr>
            <a:r>
              <a:rPr lang="en-US" sz="3200" kern="0" dirty="0">
                <a:solidFill>
                  <a:schemeClr val="accent4"/>
                </a:solidFill>
                <a:latin typeface="Arial"/>
                <a:cs typeface="Arial"/>
                <a:sym typeface="Arial"/>
              </a:rPr>
              <a:t>Building Relationships that Last a Lifetime</a:t>
            </a:r>
          </a:p>
          <a:p>
            <a:pPr marL="101598" defTabSz="1219170">
              <a:buClr>
                <a:srgbClr val="000000"/>
              </a:buClr>
              <a:buSzPts val="2400"/>
            </a:pPr>
            <a:r>
              <a:rPr lang="en-US" sz="3200" kern="0" dirty="0">
                <a:solidFill>
                  <a:schemeClr val="accent1"/>
                </a:solidFill>
                <a:latin typeface="Arial"/>
                <a:cs typeface="Arial"/>
                <a:sym typeface="Arial"/>
              </a:rPr>
              <a:t>Tammy Dollin, Community Consultant, Life &amp; Legacy</a:t>
            </a:r>
            <a:endParaRPr sz="3200" kern="0" dirty="0">
              <a:solidFill>
                <a:schemeClr val="accent1"/>
              </a:solidFill>
              <a:latin typeface="Arial"/>
              <a:cs typeface="Arial"/>
              <a:sym typeface="Arial"/>
            </a:endParaRPr>
          </a:p>
          <a:p>
            <a:pPr defTabSz="1219170">
              <a:buClr>
                <a:srgbClr val="000000"/>
              </a:buClr>
            </a:pPr>
            <a:endParaRPr sz="2400" kern="0" dirty="0">
              <a:solidFill>
                <a:srgbClr val="595959"/>
              </a:solidFill>
              <a:latin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CC5F12-5307-297E-2862-EB0C605A2DBC}"/>
              </a:ext>
            </a:extLst>
          </p:cNvPr>
          <p:cNvSpPr>
            <a:spLocks noGrp="1"/>
          </p:cNvSpPr>
          <p:nvPr>
            <p:ph type="ctrTitle"/>
          </p:nvPr>
        </p:nvSpPr>
        <p:spPr/>
        <p:txBody>
          <a:bodyPr/>
          <a:lstStyle/>
          <a:p>
            <a:r>
              <a:rPr lang="en-US" sz="9000" dirty="0">
                <a:solidFill>
                  <a:srgbClr val="002060"/>
                </a:solidFill>
                <a:latin typeface="Paytone One" panose="00000500000000000000" pitchFamily="2" charset="0"/>
                <a:ea typeface="+mn-ea"/>
                <a:cs typeface="Segoe UI Semibold" panose="020B0702040204020203" pitchFamily="34" charset="0"/>
              </a:rPr>
              <a:t>I. START WITH YOUR KNOWNS</a:t>
            </a:r>
          </a:p>
        </p:txBody>
      </p:sp>
      <p:sp>
        <p:nvSpPr>
          <p:cNvPr id="5" name="Slide Number Placeholder 4">
            <a:extLst>
              <a:ext uri="{FF2B5EF4-FFF2-40B4-BE49-F238E27FC236}">
                <a16:creationId xmlns:a16="http://schemas.microsoft.com/office/drawing/2014/main" id="{C5F0C5EE-B671-3B07-21CD-E922B44B5BC1}"/>
              </a:ext>
            </a:extLst>
          </p:cNvPr>
          <p:cNvSpPr>
            <a:spLocks noGrp="1"/>
          </p:cNvSpPr>
          <p:nvPr>
            <p:ph type="sldNum" sz="quarter" idx="4"/>
          </p:nvPr>
        </p:nvSpPr>
        <p:spPr>
          <a:prstGeom prst="rect">
            <a:avLst/>
          </a:prstGeom>
        </p:spPr>
        <p:txBody>
          <a:bodyPr/>
          <a:lstStyle/>
          <a:p>
            <a:fld id="{0939B87C-0198-40FD-8DE5-50CFBF1DBBE4}" type="slidenum">
              <a:rPr lang="en-US" smtClean="0"/>
              <a:pPr/>
              <a:t>4</a:t>
            </a:fld>
            <a:endParaRPr lang="en-US" dirty="0"/>
          </a:p>
        </p:txBody>
      </p:sp>
      <p:grpSp>
        <p:nvGrpSpPr>
          <p:cNvPr id="10" name="Group 9">
            <a:extLst>
              <a:ext uri="{FF2B5EF4-FFF2-40B4-BE49-F238E27FC236}">
                <a16:creationId xmlns:a16="http://schemas.microsoft.com/office/drawing/2014/main" id="{EE59E3D4-688F-8A44-3F14-D08629DE54FA}"/>
              </a:ext>
            </a:extLst>
          </p:cNvPr>
          <p:cNvGrpSpPr/>
          <p:nvPr/>
        </p:nvGrpSpPr>
        <p:grpSpPr>
          <a:xfrm>
            <a:off x="10960920" y="83924"/>
            <a:ext cx="1097280" cy="1097742"/>
            <a:chOff x="10960920" y="83924"/>
            <a:chExt cx="1097280" cy="1097742"/>
          </a:xfrm>
        </p:grpSpPr>
        <p:sp>
          <p:nvSpPr>
            <p:cNvPr id="11" name="Oval 10">
              <a:extLst>
                <a:ext uri="{FF2B5EF4-FFF2-40B4-BE49-F238E27FC236}">
                  <a16:creationId xmlns:a16="http://schemas.microsoft.com/office/drawing/2014/main" id="{A6230741-51A6-8846-326F-39AD930CAFD4}"/>
                </a:ext>
              </a:extLst>
            </p:cNvPr>
            <p:cNvSpPr/>
            <p:nvPr userDrawn="1"/>
          </p:nvSpPr>
          <p:spPr>
            <a:xfrm>
              <a:off x="10960920" y="83924"/>
              <a:ext cx="1097280" cy="1097280"/>
            </a:xfrm>
            <a:prstGeom prst="ellipse">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5E4A654-D6F2-3C1A-C920-B7AE41E4EAF1}"/>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020835" y="204216"/>
              <a:ext cx="977450" cy="977450"/>
            </a:xfrm>
            <a:prstGeom prst="rect">
              <a:avLst/>
            </a:prstGeom>
          </p:spPr>
        </p:pic>
      </p:grpSp>
    </p:spTree>
    <p:extLst>
      <p:ext uri="{BB962C8B-B14F-4D97-AF65-F5344CB8AC3E}">
        <p14:creationId xmlns:p14="http://schemas.microsoft.com/office/powerpoint/2010/main" val="661606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KNOW YOUR STARTING POINT</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pic>
        <p:nvPicPr>
          <p:cNvPr id="4" name="Picture 3">
            <a:extLst>
              <a:ext uri="{FF2B5EF4-FFF2-40B4-BE49-F238E27FC236}">
                <a16:creationId xmlns:a16="http://schemas.microsoft.com/office/drawing/2014/main" id="{E0F27A8C-27C4-A4EC-B1F7-A833E7EC5658}"/>
              </a:ext>
            </a:extLst>
          </p:cNvPr>
          <p:cNvPicPr>
            <a:picLocks noChangeAspect="1"/>
          </p:cNvPicPr>
          <p:nvPr/>
        </p:nvPicPr>
        <p:blipFill>
          <a:blip r:embed="rId3"/>
          <a:stretch>
            <a:fillRect/>
          </a:stretch>
        </p:blipFill>
        <p:spPr>
          <a:xfrm rot="20816918">
            <a:off x="1121101" y="1482486"/>
            <a:ext cx="4054489" cy="4840664"/>
          </a:xfrm>
          <a:prstGeom prst="rect">
            <a:avLst/>
          </a:prstGeom>
        </p:spPr>
      </p:pic>
      <p:pic>
        <p:nvPicPr>
          <p:cNvPr id="9" name="Picture 8">
            <a:extLst>
              <a:ext uri="{FF2B5EF4-FFF2-40B4-BE49-F238E27FC236}">
                <a16:creationId xmlns:a16="http://schemas.microsoft.com/office/drawing/2014/main" id="{9CE93A17-2A19-6BE7-FE42-1373719E3D7F}"/>
              </a:ext>
            </a:extLst>
          </p:cNvPr>
          <p:cNvPicPr>
            <a:picLocks noChangeAspect="1"/>
          </p:cNvPicPr>
          <p:nvPr/>
        </p:nvPicPr>
        <p:blipFill>
          <a:blip r:embed="rId4"/>
          <a:stretch>
            <a:fillRect/>
          </a:stretch>
        </p:blipFill>
        <p:spPr>
          <a:xfrm rot="477427">
            <a:off x="6200978" y="544063"/>
            <a:ext cx="4836770" cy="5769872"/>
          </a:xfrm>
          <a:prstGeom prst="rect">
            <a:avLst/>
          </a:prstGeom>
        </p:spPr>
      </p:pic>
    </p:spTree>
    <p:extLst>
      <p:ext uri="{BB962C8B-B14F-4D97-AF65-F5344CB8AC3E}">
        <p14:creationId xmlns:p14="http://schemas.microsoft.com/office/powerpoint/2010/main" val="1900018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DEFINITIONS &amp; THE BASIC MATH</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pic>
        <p:nvPicPr>
          <p:cNvPr id="4" name="Picture 3">
            <a:extLst>
              <a:ext uri="{FF2B5EF4-FFF2-40B4-BE49-F238E27FC236}">
                <a16:creationId xmlns:a16="http://schemas.microsoft.com/office/drawing/2014/main" id="{84C4138A-C7CD-860A-C230-C91D430333A5}"/>
              </a:ext>
            </a:extLst>
          </p:cNvPr>
          <p:cNvPicPr>
            <a:picLocks noChangeAspect="1"/>
          </p:cNvPicPr>
          <p:nvPr/>
        </p:nvPicPr>
        <p:blipFill>
          <a:blip r:embed="rId3"/>
          <a:stretch>
            <a:fillRect/>
          </a:stretch>
        </p:blipFill>
        <p:spPr>
          <a:xfrm rot="20949176">
            <a:off x="379285" y="1475485"/>
            <a:ext cx="6148442" cy="3466981"/>
          </a:xfrm>
          <a:prstGeom prst="rect">
            <a:avLst/>
          </a:prstGeom>
        </p:spPr>
      </p:pic>
      <p:pic>
        <p:nvPicPr>
          <p:cNvPr id="9" name="Picture 8">
            <a:extLst>
              <a:ext uri="{FF2B5EF4-FFF2-40B4-BE49-F238E27FC236}">
                <a16:creationId xmlns:a16="http://schemas.microsoft.com/office/drawing/2014/main" id="{197C087D-AD8E-087D-2AF1-09011D9F02FA}"/>
              </a:ext>
            </a:extLst>
          </p:cNvPr>
          <p:cNvPicPr>
            <a:picLocks noChangeAspect="1"/>
          </p:cNvPicPr>
          <p:nvPr/>
        </p:nvPicPr>
        <p:blipFill>
          <a:blip r:embed="rId4"/>
          <a:stretch>
            <a:fillRect/>
          </a:stretch>
        </p:blipFill>
        <p:spPr>
          <a:xfrm rot="492070">
            <a:off x="5453173" y="2732549"/>
            <a:ext cx="6422361" cy="3383362"/>
          </a:xfrm>
          <a:prstGeom prst="rect">
            <a:avLst/>
          </a:prstGeom>
        </p:spPr>
      </p:pic>
    </p:spTree>
    <p:extLst>
      <p:ext uri="{BB962C8B-B14F-4D97-AF65-F5344CB8AC3E}">
        <p14:creationId xmlns:p14="http://schemas.microsoft.com/office/powerpoint/2010/main" val="2080367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SYMBOLISM</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pic>
        <p:nvPicPr>
          <p:cNvPr id="11" name="Picture 10">
            <a:extLst>
              <a:ext uri="{FF2B5EF4-FFF2-40B4-BE49-F238E27FC236}">
                <a16:creationId xmlns:a16="http://schemas.microsoft.com/office/drawing/2014/main" id="{83B94400-2AD9-F3A6-46AD-568879A3D1D8}"/>
              </a:ext>
            </a:extLst>
          </p:cNvPr>
          <p:cNvPicPr>
            <a:picLocks noChangeAspect="1"/>
          </p:cNvPicPr>
          <p:nvPr/>
        </p:nvPicPr>
        <p:blipFill>
          <a:blip r:embed="rId3"/>
          <a:stretch>
            <a:fillRect/>
          </a:stretch>
        </p:blipFill>
        <p:spPr>
          <a:xfrm>
            <a:off x="1919923" y="1331262"/>
            <a:ext cx="8098174" cy="5149841"/>
          </a:xfrm>
          <a:prstGeom prst="rect">
            <a:avLst/>
          </a:prstGeom>
        </p:spPr>
      </p:pic>
      <p:pic>
        <p:nvPicPr>
          <p:cNvPr id="4" name="Picture 3" descr="A group of people digging in a wheelbarrow&#10;&#10;Description automatically generated">
            <a:extLst>
              <a:ext uri="{FF2B5EF4-FFF2-40B4-BE49-F238E27FC236}">
                <a16:creationId xmlns:a16="http://schemas.microsoft.com/office/drawing/2014/main" id="{9FFC66F9-DBE8-63BA-4121-5236B5334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229">
            <a:off x="7948643" y="1451342"/>
            <a:ext cx="3646608" cy="2734956"/>
          </a:xfrm>
          <a:prstGeom prst="rect">
            <a:avLst/>
          </a:prstGeom>
        </p:spPr>
      </p:pic>
    </p:spTree>
    <p:extLst>
      <p:ext uri="{BB962C8B-B14F-4D97-AF65-F5344CB8AC3E}">
        <p14:creationId xmlns:p14="http://schemas.microsoft.com/office/powerpoint/2010/main" val="2994019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BEING READY FOR THE UNKNOWN UNKNOWNS</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pic>
        <p:nvPicPr>
          <p:cNvPr id="4" name="Picture 3">
            <a:extLst>
              <a:ext uri="{FF2B5EF4-FFF2-40B4-BE49-F238E27FC236}">
                <a16:creationId xmlns:a16="http://schemas.microsoft.com/office/drawing/2014/main" id="{2EF203AC-A0E7-52B0-20D4-452C4560D210}"/>
              </a:ext>
            </a:extLst>
          </p:cNvPr>
          <p:cNvPicPr>
            <a:picLocks noChangeAspect="1"/>
          </p:cNvPicPr>
          <p:nvPr/>
        </p:nvPicPr>
        <p:blipFill>
          <a:blip r:embed="rId3"/>
          <a:stretch>
            <a:fillRect/>
          </a:stretch>
        </p:blipFill>
        <p:spPr>
          <a:xfrm>
            <a:off x="761354" y="1659119"/>
            <a:ext cx="8345685" cy="4687916"/>
          </a:xfrm>
          <a:prstGeom prst="rect">
            <a:avLst/>
          </a:prstGeom>
        </p:spPr>
      </p:pic>
    </p:spTree>
    <p:extLst>
      <p:ext uri="{BB962C8B-B14F-4D97-AF65-F5344CB8AC3E}">
        <p14:creationId xmlns:p14="http://schemas.microsoft.com/office/powerpoint/2010/main" val="4189009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3C290-99DE-4CF7-BBA1-E6EEB7929C54}"/>
              </a:ext>
            </a:extLst>
          </p:cNvPr>
          <p:cNvSpPr>
            <a:spLocks noGrp="1"/>
          </p:cNvSpPr>
          <p:nvPr>
            <p:ph type="body" sz="quarter" idx="14"/>
          </p:nvPr>
        </p:nvSpPr>
        <p:spPr/>
        <p:txBody>
          <a:bodyPr/>
          <a:lstStyle/>
          <a:p>
            <a:r>
              <a:rPr lang="en-US" dirty="0"/>
              <a:t>Planning &amp; Launching An Endowment Campaign</a:t>
            </a:r>
          </a:p>
        </p:txBody>
      </p:sp>
      <p:sp>
        <p:nvSpPr>
          <p:cNvPr id="3" name="Title 2">
            <a:extLst>
              <a:ext uri="{FF2B5EF4-FFF2-40B4-BE49-F238E27FC236}">
                <a16:creationId xmlns:a16="http://schemas.microsoft.com/office/drawing/2014/main" id="{EE9C144F-536C-47B1-B9DC-75DDC4E19FF8}"/>
              </a:ext>
            </a:extLst>
          </p:cNvPr>
          <p:cNvSpPr>
            <a:spLocks noGrp="1"/>
          </p:cNvSpPr>
          <p:nvPr>
            <p:ph type="title"/>
          </p:nvPr>
        </p:nvSpPr>
        <p:spPr/>
        <p:txBody>
          <a:bodyPr/>
          <a:lstStyle/>
          <a:p>
            <a:r>
              <a:rPr lang="en-US" dirty="0"/>
              <a:t>ASK THE AUDIENCE</a:t>
            </a:r>
          </a:p>
        </p:txBody>
      </p:sp>
      <p:sp>
        <p:nvSpPr>
          <p:cNvPr id="6" name="Slide Number Placeholder 32">
            <a:extLst>
              <a:ext uri="{FF2B5EF4-FFF2-40B4-BE49-F238E27FC236}">
                <a16:creationId xmlns:a16="http://schemas.microsoft.com/office/drawing/2014/main" id="{12E20E03-FA10-46C7-8643-C35B78FD8BFE}"/>
              </a:ext>
            </a:extLst>
          </p:cNvPr>
          <p:cNvSpPr>
            <a:spLocks noGrp="1"/>
          </p:cNvSpPr>
          <p:nvPr>
            <p:ph type="sldNum" sz="quarter" idx="4"/>
          </p:nvPr>
        </p:nvSpPr>
        <p:spPr>
          <a:prstGeom prst="rect">
            <a:avLst/>
          </a:prstGeom>
        </p:spPr>
        <p:txBody>
          <a:bodyPr vert="horz" lIns="91440" tIns="45720" rIns="91440" bIns="45720" rtlCol="0" anchor="ctr"/>
          <a:lstStyle>
            <a:lvl1pPr algn="r">
              <a:defRPr sz="600">
                <a:solidFill>
                  <a:schemeClr val="bg1"/>
                </a:solidFill>
                <a:latin typeface="Segoe UI Semibold" panose="020B0702040204020203" pitchFamily="34" charset="0"/>
                <a:cs typeface="Segoe UI Semibold" panose="020B07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39B87C-0198-40FD-8DE5-50CFBF1DBBE4}" type="slidenum">
              <a:rPr kumimoji="0" lang="en-US" sz="600" b="0" i="0" u="none" strike="noStrike" kern="1200" cap="none" spc="0" normalizeH="0" baseline="0" noProof="0" smtClean="0">
                <a:ln>
                  <a:noFill/>
                </a:ln>
                <a:solidFill>
                  <a:prstClr val="white"/>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 name="Content Placeholder 8">
            <a:extLst>
              <a:ext uri="{FF2B5EF4-FFF2-40B4-BE49-F238E27FC236}">
                <a16:creationId xmlns:a16="http://schemas.microsoft.com/office/drawing/2014/main" id="{9A7814E5-AEE2-5A7B-B615-E833B8882B93}"/>
              </a:ext>
            </a:extLst>
          </p:cNvPr>
          <p:cNvSpPr>
            <a:spLocks noGrp="1"/>
          </p:cNvSpPr>
          <p:nvPr>
            <p:ph idx="1"/>
          </p:nvPr>
        </p:nvSpPr>
        <p:spPr>
          <a:xfrm>
            <a:off x="-74890" y="3055866"/>
            <a:ext cx="11994870" cy="2079522"/>
          </a:xfrm>
        </p:spPr>
        <p:txBody>
          <a:bodyPr/>
          <a:lstStyle/>
          <a:p>
            <a:pPr algn="ctr">
              <a:spcBef>
                <a:spcPts val="0"/>
              </a:spcBef>
              <a:spcAft>
                <a:spcPts val="1800"/>
              </a:spcAft>
            </a:pPr>
            <a:r>
              <a:rPr lang="en-US" sz="2500" dirty="0"/>
              <a:t>(Kevin has a question)</a:t>
            </a:r>
          </a:p>
        </p:txBody>
      </p:sp>
      <p:sp>
        <p:nvSpPr>
          <p:cNvPr id="4" name="Content Placeholder 8">
            <a:extLst>
              <a:ext uri="{FF2B5EF4-FFF2-40B4-BE49-F238E27FC236}">
                <a16:creationId xmlns:a16="http://schemas.microsoft.com/office/drawing/2014/main" id="{05B1705B-359D-334F-1D2C-6D85B25500E4}"/>
              </a:ext>
            </a:extLst>
          </p:cNvPr>
          <p:cNvSpPr txBox="1">
            <a:spLocks/>
          </p:cNvSpPr>
          <p:nvPr/>
        </p:nvSpPr>
        <p:spPr>
          <a:xfrm>
            <a:off x="98565" y="1126199"/>
            <a:ext cx="11994870" cy="2079522"/>
          </a:xfrm>
          <a:prstGeom prst="rect">
            <a:avLst/>
          </a:prstGeom>
        </p:spPr>
        <p:txBody>
          <a:bodyPr/>
          <a:lstStyle>
            <a:lvl1pPr marL="0" indent="0" algn="l" defTabSz="457200" rtl="0" eaLnBrk="1" latinLnBrk="0" hangingPunct="1">
              <a:spcBef>
                <a:spcPts val="200"/>
              </a:spcBef>
              <a:spcAft>
                <a:spcPts val="0"/>
              </a:spcAft>
              <a:buClr>
                <a:schemeClr val="accent1"/>
              </a:buClr>
              <a:buSzPct val="80000"/>
              <a:buFont typeface="Wingdings 3" charset="2"/>
              <a:buNone/>
              <a:defRPr sz="1800" kern="1200">
                <a:solidFill>
                  <a:schemeClr val="tx1">
                    <a:lumMod val="75000"/>
                    <a:lumOff val="25000"/>
                  </a:schemeClr>
                </a:solidFill>
                <a:latin typeface="Segoe UI Semibold" panose="020B0702040204020203" pitchFamily="34" charset="0"/>
                <a:ea typeface="+mn-ea"/>
                <a:cs typeface="Segoe UI Semibold" panose="020B0702040204020203" pitchFamily="34"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spcAft>
                <a:spcPts val="1800"/>
              </a:spcAft>
            </a:pPr>
            <a:endParaRPr lang="en-US" sz="2500" dirty="0"/>
          </a:p>
        </p:txBody>
      </p:sp>
    </p:spTree>
    <p:extLst>
      <p:ext uri="{BB962C8B-B14F-4D97-AF65-F5344CB8AC3E}">
        <p14:creationId xmlns:p14="http://schemas.microsoft.com/office/powerpoint/2010/main" val="15065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Lst>
  </p:timing>
</p:sld>
</file>

<file path=ppt/theme/theme1.xml><?xml version="1.0" encoding="utf-8"?>
<a:theme xmlns:a="http://schemas.openxmlformats.org/drawingml/2006/main" name="1_Facet">
  <a:themeElements>
    <a:clrScheme name="Custom 2">
      <a:dk1>
        <a:sysClr val="windowText" lastClr="000000"/>
      </a:dk1>
      <a:lt1>
        <a:sysClr val="window" lastClr="FFFFFF"/>
      </a:lt1>
      <a:dk2>
        <a:srgbClr val="2C3C43"/>
      </a:dk2>
      <a:lt2>
        <a:srgbClr val="EBEBEB"/>
      </a:lt2>
      <a:accent1>
        <a:srgbClr val="90C226"/>
      </a:accent1>
      <a:accent2>
        <a:srgbClr val="00B0F0"/>
      </a:accent2>
      <a:accent3>
        <a:srgbClr val="E6B91E"/>
      </a:accent3>
      <a:accent4>
        <a:srgbClr val="E76618"/>
      </a:accent4>
      <a:accent5>
        <a:srgbClr val="C42F1A"/>
      </a:accent5>
      <a:accent6>
        <a:srgbClr val="918655"/>
      </a:accent6>
      <a:hlink>
        <a:srgbClr val="99CA3C"/>
      </a:hlink>
      <a:folHlink>
        <a:srgbClr val="B9D181"/>
      </a:folHlink>
    </a:clrScheme>
    <a:fontScheme name="Custom 1">
      <a:majorFont>
        <a:latin typeface="Arial"/>
        <a:ea typeface=""/>
        <a:cs typeface=""/>
      </a:majorFont>
      <a:minorFont>
        <a:latin typeface="Arial"/>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1" id="{D478F60B-A369-4DBF-8C12-D82F37EF02EE}" vid="{1DD21BD1-8AB2-47FA-825D-84858E983F50}"/>
    </a:ext>
  </a:extLst>
</a:theme>
</file>

<file path=ppt/theme/theme2.xml><?xml version="1.0" encoding="utf-8"?>
<a:theme xmlns:a="http://schemas.openxmlformats.org/drawingml/2006/main" name="2_Facet">
  <a:themeElements>
    <a:clrScheme name="Custom 2">
      <a:dk1>
        <a:sysClr val="windowText" lastClr="000000"/>
      </a:dk1>
      <a:lt1>
        <a:sysClr val="window" lastClr="FFFFFF"/>
      </a:lt1>
      <a:dk2>
        <a:srgbClr val="2C3C43"/>
      </a:dk2>
      <a:lt2>
        <a:srgbClr val="EBEBEB"/>
      </a:lt2>
      <a:accent1>
        <a:srgbClr val="90C226"/>
      </a:accent1>
      <a:accent2>
        <a:srgbClr val="00B0F0"/>
      </a:accent2>
      <a:accent3>
        <a:srgbClr val="E6B91E"/>
      </a:accent3>
      <a:accent4>
        <a:srgbClr val="E76618"/>
      </a:accent4>
      <a:accent5>
        <a:srgbClr val="C42F1A"/>
      </a:accent5>
      <a:accent6>
        <a:srgbClr val="918655"/>
      </a:accent6>
      <a:hlink>
        <a:srgbClr val="99CA3C"/>
      </a:hlink>
      <a:folHlink>
        <a:srgbClr val="B9D181"/>
      </a:folHlink>
    </a:clrScheme>
    <a:fontScheme name="Custom 1">
      <a:majorFont>
        <a:latin typeface="Arial"/>
        <a:ea typeface=""/>
        <a:cs typeface=""/>
      </a:majorFont>
      <a:minorFont>
        <a:latin typeface="Arial"/>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1" id="{D478F60B-A369-4DBF-8C12-D82F37EF02EE}" vid="{1DD21BD1-8AB2-47FA-825D-84858E983F50}"/>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RamahWisconsin</Template>
  <TotalTime>40660</TotalTime>
  <Words>1004</Words>
  <Application>Microsoft Office PowerPoint</Application>
  <PresentationFormat>Widescreen</PresentationFormat>
  <Paragraphs>232</Paragraphs>
  <Slides>31</Slides>
  <Notes>24</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Aptos</vt:lpstr>
      <vt:lpstr>Arial</vt:lpstr>
      <vt:lpstr>Billy Bold</vt:lpstr>
      <vt:lpstr>Calibri</vt:lpstr>
      <vt:lpstr>Georgia</vt:lpstr>
      <vt:lpstr>Paytone One</vt:lpstr>
      <vt:lpstr>Segoe UI Semibold</vt:lpstr>
      <vt:lpstr>Wingdings 3</vt:lpstr>
      <vt:lpstr>1_Facet</vt:lpstr>
      <vt:lpstr>2_Facet</vt:lpstr>
      <vt:lpstr>Simple Light</vt:lpstr>
      <vt:lpstr>JCamp 180 &amp; Camp Ramah in Wisconsin PLANNING &amp; LAUNCHING AN ENDOWMENT CAMPAIGN</vt:lpstr>
      <vt:lpstr>MY CAMP JOURNEY</vt:lpstr>
      <vt:lpstr>OUR PROCESS</vt:lpstr>
      <vt:lpstr>I. START WITH YOUR KNOWNS</vt:lpstr>
      <vt:lpstr>KNOW YOUR STARTING POINT</vt:lpstr>
      <vt:lpstr>DEFINITIONS &amp; THE BASIC MATH</vt:lpstr>
      <vt:lpstr>SYMBOLISM</vt:lpstr>
      <vt:lpstr>BEING READY FOR THE UNKNOWN UNKNOWNS</vt:lpstr>
      <vt:lpstr>ASK THE AUDIENCE</vt:lpstr>
      <vt:lpstr>A LONG RUNWAY</vt:lpstr>
      <vt:lpstr>NAMING &amp; RESTRICTIONS</vt:lpstr>
      <vt:lpstr>II. GOAL SETTING &amp; CAMPAIGN DESIGN</vt:lpstr>
      <vt:lpstr>OBJECTIVE</vt:lpstr>
      <vt:lpstr>STANDALONE VS. COMPREHENSIVE CAMPAIGN</vt:lpstr>
      <vt:lpstr>III. BUILDING A CAMPAIGN TEAM</vt:lpstr>
      <vt:lpstr>IT TAKES A VILLAGE</vt:lpstr>
      <vt:lpstr>IT TAKES A VILLAGE</vt:lpstr>
      <vt:lpstr>IV. IDENTIFYING DONOR PROSPECTS</vt:lpstr>
      <vt:lpstr>MOTIVATING FACTORS</vt:lpstr>
      <vt:lpstr>CASH GIFTS VS. PLANNED GIVING</vt:lpstr>
      <vt:lpstr>CASH GIFTS VS. PLANNED GIVING</vt:lpstr>
      <vt:lpstr>GROUPS</vt:lpstr>
      <vt:lpstr>V. STRATEGIES FOR ENGAGING COMMUNITY</vt:lpstr>
      <vt:lpstr>ENGAGING COMMUNITY</vt:lpstr>
      <vt:lpstr>ENGAGING COMMUNITY</vt:lpstr>
      <vt:lpstr>ENGAGING COMMUNITY</vt:lpstr>
      <vt:lpstr>VI. NOW IS THE TIME</vt:lpstr>
      <vt:lpstr>NOW IS THE TIME</vt:lpstr>
      <vt:lpstr>CONTACT US</vt:lpstr>
      <vt:lpstr>YOUR QUESTIONS?</vt:lpstr>
      <vt:lpstr>What’s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JCamp 180 Endowment Series</dc:title>
  <dc:creator>Scott Topal;Sam Caplan</dc:creator>
  <cp:lastModifiedBy>Kevin Martone</cp:lastModifiedBy>
  <cp:revision>1660</cp:revision>
  <cp:lastPrinted>2024-03-21T18:11:08Z</cp:lastPrinted>
  <dcterms:created xsi:type="dcterms:W3CDTF">2020-04-24T14:03:44Z</dcterms:created>
  <dcterms:modified xsi:type="dcterms:W3CDTF">2024-03-22T01:05:43Z</dcterms:modified>
</cp:coreProperties>
</file>