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Spectral"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747775"/>
          </p15:clr>
        </p15:guide>
        <p15:guide id="2" orient="horz" pos="162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E884E4-CC6F-452E-BF96-906A01F4E7C6}">
  <a:tblStyle styleId="{0CE884E4-CC6F-452E-BF96-906A01F4E7C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eac4f21ac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8eac4f21a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8eac4f21ac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8eac4f21a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8eac4f21ac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8eac4f21a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eac4f21ac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eac4f21a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eac4f21ac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8eac4f21a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8eac4f21ac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8eac4f21a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50d5fde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b50d5fde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8eac4f21ac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8eac4f21ac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75166d66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a75166d66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b3ae09a8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b3ae09a8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8eac4f21ac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8eac4f21a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1a0d4c74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b1a0d4c74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1a0d4c74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b1a0d4c74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b1c476b14f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b1c476b14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b1c476b14f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b1c476b14f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b1c476b14f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b1c476b14f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b1c476b14f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b1c476b14f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a75166d66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a75166d66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b3ae09a85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b3ae09a85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efc066250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efc06625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75166d66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a75166d66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a75166d6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a75166d6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8eac4f21ac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8eac4f21a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b85e587690_7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b85e587690_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b3d7a958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b3d7a958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efc066250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efc066250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b1a0d4c74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b1a0d4c74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b3d7a958e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b3d7a958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b1a0d4c74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b1a0d4c7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b1c476b14f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b1c476b14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b1a0d4c741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b1a0d4c74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b1a0d4c74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b1a0d4c74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a75166d66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a75166d66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8eac4f21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8eac4f21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8eac4f21a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8eac4f21a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8eac4f21a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8eac4f21a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eac4f21a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eac4f21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eac4f21a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eac4f21a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eac4f21ac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eac4f21a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3C78D8"/>
              </a:buClr>
              <a:buSzPts val="5200"/>
              <a:buNone/>
              <a:defRPr sz="5200">
                <a:solidFill>
                  <a:srgbClr val="3C78D8"/>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3C78D8"/>
              </a:buClr>
              <a:buSzPts val="3600"/>
              <a:buNone/>
              <a:defRPr sz="3600">
                <a:solidFill>
                  <a:srgbClr val="3C78D8"/>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765500"/>
            <a:ext cx="4216500" cy="414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615800" y="765475"/>
            <a:ext cx="4216500" cy="414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192788"/>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C78D8"/>
              </a:buClr>
              <a:buSzPts val="2800"/>
              <a:buNone/>
              <a:defRPr sz="2800">
                <a:solidFill>
                  <a:srgbClr val="3C78D8"/>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765500"/>
            <a:ext cx="8520600" cy="4174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1155CC"/>
              </a:buClr>
              <a:buSzPts val="1800"/>
              <a:buChar char="●"/>
              <a:defRPr sz="1800">
                <a:solidFill>
                  <a:schemeClr val="dk2"/>
                </a:solidFill>
              </a:defRPr>
            </a:lvl1pPr>
            <a:lvl2pPr marL="914400" lvl="1" indent="-317500">
              <a:lnSpc>
                <a:spcPct val="115000"/>
              </a:lnSpc>
              <a:spcBef>
                <a:spcPts val="0"/>
              </a:spcBef>
              <a:spcAft>
                <a:spcPts val="0"/>
              </a:spcAft>
              <a:buClr>
                <a:srgbClr val="1155CC"/>
              </a:buClr>
              <a:buSzPts val="1400"/>
              <a:buChar char="○"/>
              <a:defRPr>
                <a:solidFill>
                  <a:schemeClr val="dk2"/>
                </a:solidFill>
              </a:defRPr>
            </a:lvl2pPr>
            <a:lvl3pPr marL="1371600" lvl="2" indent="-317500">
              <a:lnSpc>
                <a:spcPct val="115000"/>
              </a:lnSpc>
              <a:spcBef>
                <a:spcPts val="0"/>
              </a:spcBef>
              <a:spcAft>
                <a:spcPts val="0"/>
              </a:spcAft>
              <a:buClr>
                <a:srgbClr val="1155CC"/>
              </a:buClr>
              <a:buSzPts val="1400"/>
              <a:buChar char="■"/>
              <a:defRPr>
                <a:solidFill>
                  <a:schemeClr val="dk2"/>
                </a:solidFill>
              </a:defRPr>
            </a:lvl3pPr>
            <a:lvl4pPr marL="1828800" lvl="3" indent="-317500">
              <a:lnSpc>
                <a:spcPct val="115000"/>
              </a:lnSpc>
              <a:spcBef>
                <a:spcPts val="0"/>
              </a:spcBef>
              <a:spcAft>
                <a:spcPts val="0"/>
              </a:spcAft>
              <a:buClr>
                <a:srgbClr val="1155CC"/>
              </a:buClr>
              <a:buSzPts val="1400"/>
              <a:buChar char="●"/>
              <a:defRPr>
                <a:solidFill>
                  <a:schemeClr val="dk2"/>
                </a:solidFill>
              </a:defRPr>
            </a:lvl4pPr>
            <a:lvl5pPr marL="2286000" lvl="4" indent="-317500">
              <a:lnSpc>
                <a:spcPct val="115000"/>
              </a:lnSpc>
              <a:spcBef>
                <a:spcPts val="0"/>
              </a:spcBef>
              <a:spcAft>
                <a:spcPts val="0"/>
              </a:spcAft>
              <a:buClr>
                <a:srgbClr val="1155CC"/>
              </a:buClr>
              <a:buSzPts val="1400"/>
              <a:buChar char="○"/>
              <a:defRPr>
                <a:solidFill>
                  <a:schemeClr val="dk2"/>
                </a:solidFill>
              </a:defRPr>
            </a:lvl5pPr>
            <a:lvl6pPr marL="2743200" lvl="5" indent="-317500">
              <a:lnSpc>
                <a:spcPct val="115000"/>
              </a:lnSpc>
              <a:spcBef>
                <a:spcPts val="0"/>
              </a:spcBef>
              <a:spcAft>
                <a:spcPts val="0"/>
              </a:spcAft>
              <a:buClr>
                <a:srgbClr val="1155CC"/>
              </a:buClr>
              <a:buSzPts val="1400"/>
              <a:buChar char="■"/>
              <a:defRPr>
                <a:solidFill>
                  <a:schemeClr val="dk2"/>
                </a:solidFill>
              </a:defRPr>
            </a:lvl6pPr>
            <a:lvl7pPr marL="3200400" lvl="6" indent="-317500">
              <a:lnSpc>
                <a:spcPct val="115000"/>
              </a:lnSpc>
              <a:spcBef>
                <a:spcPts val="0"/>
              </a:spcBef>
              <a:spcAft>
                <a:spcPts val="0"/>
              </a:spcAft>
              <a:buClr>
                <a:srgbClr val="1155CC"/>
              </a:buClr>
              <a:buSzPts val="1400"/>
              <a:buChar char="●"/>
              <a:defRPr>
                <a:solidFill>
                  <a:schemeClr val="dk2"/>
                </a:solidFill>
              </a:defRPr>
            </a:lvl7pPr>
            <a:lvl8pPr marL="3657600" lvl="7" indent="-317500">
              <a:lnSpc>
                <a:spcPct val="115000"/>
              </a:lnSpc>
              <a:spcBef>
                <a:spcPts val="0"/>
              </a:spcBef>
              <a:spcAft>
                <a:spcPts val="0"/>
              </a:spcAft>
              <a:buClr>
                <a:srgbClr val="1155CC"/>
              </a:buClr>
              <a:buSzPts val="1400"/>
              <a:buChar char="○"/>
              <a:defRPr>
                <a:solidFill>
                  <a:schemeClr val="dk2"/>
                </a:solidFill>
              </a:defRPr>
            </a:lvl8pPr>
            <a:lvl9pPr marL="4114800" lvl="8" indent="-317500">
              <a:lnSpc>
                <a:spcPct val="115000"/>
              </a:lnSpc>
              <a:spcBef>
                <a:spcPts val="0"/>
              </a:spcBef>
              <a:spcAft>
                <a:spcPts val="0"/>
              </a:spcAft>
              <a:buClr>
                <a:srgbClr val="1155CC"/>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548658" y="470525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quantstreetcapital.com/camp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jcamp180.org/grants/endowment-accelerator/endowment-accelerator-2024/guidelin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jcamp180.org/professional-development/endowment-accelerator/endowment-accelerator-toolki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jcamp180.org/grants/endowment-accelerato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jcamp180.org/JCamp180/media/Media/Matching-Grants/Endowment%20Accelerator/_JCamp-180-Endowment-Accelerator-Resources-Combined-Final.pdf" TargetMode="External"/><Relationship Id="rId4" Type="http://schemas.openxmlformats.org/officeDocument/2006/relationships/slide" Target="slide34.xml"/></Relationships>
</file>

<file path=ppt/slides/_rels/slide2.xml.rels><?xml version="1.0" encoding="UTF-8" standalone="yes"?>
<Relationships xmlns="http://schemas.openxmlformats.org/package/2006/relationships"><Relationship Id="rId3" Type="http://schemas.openxmlformats.org/officeDocument/2006/relationships/hyperlink" Target="http://bit.ly/quantstree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jcamp180.org/JCamp180/media/Media/Matching-Grants/Endowment%20Accelerator/_JCamp-180-Endowment-Accelerator-Resources-Combined-Final.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slide" Target="slide35.xml"/><Relationship Id="rId4" Type="http://schemas.openxmlformats.org/officeDocument/2006/relationships/hyperlink" Target="https://www.blackrock.com/us/individual/products/227440/blackrock-target-allocation-60-40-class-i-fun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jcamp180.org/JCamp180/media/Media/Matching-Grants/Endowment%20Accelerator/_JCamp-180-Endowment-Accelerator-Resources-Combined-Final.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slide" Target="slide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jcamp180.org/JCamp180/media/Media/Matching-Grants/Endowment%20Accelerator/_JCamp-180-Endowment-Accelerator-Resources-Combined-Final.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shares.com/us/products/239637/ishares-msci-emerging-markets-et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investor.vanguard.com/investment-products/etfs/profile/vw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jcamp180.org/grants/endowment-accelerator/endowment-accelerator-2024/guideline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jcamp180.org/professional-development/endowment-accelerator/endowment-accelerator-toolkit" TargetMode="Externa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jcamp180.org/professional-development/endowment-accelerato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jcamp180.org/JCamp180/media/Media/Matching-Grants/Endowment%20Accelerator/_JCamp-180-Endowment-Accelerator-Resources-Combined-Final.pdf"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bit.ly/quantstreet"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mailto:hmamaysky@quantstreetcapital.com" TargetMode="External"/><Relationship Id="rId4" Type="http://schemas.openxmlformats.org/officeDocument/2006/relationships/hyperlink" Target="mailto:imamaysky@quantstreetcapital.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orm.jotform.com/233475870070154"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fdic.gov/" TargetMode="External"/><Relationship Id="rId3" Type="http://schemas.openxmlformats.org/officeDocument/2006/relationships/hyperlink" Target="https://www.investopedia.com/terms/m/mutualfund.asp" TargetMode="External"/><Relationship Id="rId7" Type="http://schemas.openxmlformats.org/officeDocument/2006/relationships/hyperlink" Target="https://www.investopedia.com/terms/s/savingsaccount.asp"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investopedia.com/ask/answers/033115/what-are-differences-between-treasury-bond-and-treasury-note-and-treasury-bill-tbill.asp" TargetMode="External"/><Relationship Id="rId11" Type="http://schemas.openxmlformats.org/officeDocument/2006/relationships/slide" Target="slide19.xml"/><Relationship Id="rId5" Type="http://schemas.openxmlformats.org/officeDocument/2006/relationships/hyperlink" Target="https://www.investopedia.com/financial-edge/0213/etf-or-etn-whats-the-difference.aspx" TargetMode="External"/><Relationship Id="rId10" Type="http://schemas.openxmlformats.org/officeDocument/2006/relationships/hyperlink" Target="https://www.investopedia.com/terms/m/money-marketfund.asp" TargetMode="External"/><Relationship Id="rId4" Type="http://schemas.openxmlformats.org/officeDocument/2006/relationships/hyperlink" Target="https://www.investopedia.com/terms/e/etf.asp" TargetMode="External"/><Relationship Id="rId9" Type="http://schemas.openxmlformats.org/officeDocument/2006/relationships/hyperlink" Target="https://www.investopedia.com/terms/c/certificateofdeposit.asp" TargetMode="External"/></Relationships>
</file>

<file path=ppt/slides/_rels/slide3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slide" Target="slide20.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slide" Target="slide37.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400"/>
              <a:t>JCamp 180 Endowment Accelerator</a:t>
            </a:r>
            <a:endParaRPr sz="4400"/>
          </a:p>
        </p:txBody>
      </p:sp>
      <p:sp>
        <p:nvSpPr>
          <p:cNvPr id="55" name="Google Shape;55;p13"/>
          <p:cNvSpPr txBox="1">
            <a:spLocks noGrp="1"/>
          </p:cNvSpPr>
          <p:nvPr>
            <p:ph type="subTitle" idx="1"/>
          </p:nvPr>
        </p:nvSpPr>
        <p:spPr>
          <a:xfrm>
            <a:off x="311700" y="2197450"/>
            <a:ext cx="8520600" cy="18360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a:t>Isaac and Harry Mamaysky | QuantStreet Capital</a:t>
            </a:r>
            <a:endParaRPr b="1"/>
          </a:p>
          <a:p>
            <a:pPr marL="0" lvl="0" indent="0" algn="ctr" rtl="0">
              <a:spcBef>
                <a:spcPts val="0"/>
              </a:spcBef>
              <a:spcAft>
                <a:spcPts val="0"/>
              </a:spcAft>
              <a:buNone/>
            </a:pPr>
            <a:endParaRPr/>
          </a:p>
          <a:p>
            <a:pPr marL="0" lvl="0" indent="0" algn="ctr" rtl="0">
              <a:spcBef>
                <a:spcPts val="0"/>
              </a:spcBef>
              <a:spcAft>
                <a:spcPts val="0"/>
              </a:spcAft>
              <a:buNone/>
            </a:pPr>
            <a:r>
              <a:rPr lang="en"/>
              <a:t>hello@quantstreetcapital.com | 212-537-3877</a:t>
            </a:r>
            <a:endParaRPr/>
          </a:p>
          <a:p>
            <a:pPr marL="0" lvl="0" indent="0" algn="ctr" rtl="0">
              <a:spcBef>
                <a:spcPts val="0"/>
              </a:spcBef>
              <a:spcAft>
                <a:spcPts val="0"/>
              </a:spcAft>
              <a:buNone/>
            </a:pPr>
            <a:endParaRPr/>
          </a:p>
          <a:p>
            <a:pPr marL="0" lvl="0" indent="0" algn="ctr" rtl="0">
              <a:spcBef>
                <a:spcPts val="0"/>
              </a:spcBef>
              <a:spcAft>
                <a:spcPts val="0"/>
              </a:spcAft>
              <a:buNone/>
            </a:pPr>
            <a:r>
              <a:rPr lang="en" u="sng">
                <a:solidFill>
                  <a:schemeClr val="hlink"/>
                </a:solidFill>
                <a:hlinkClick r:id="rId3"/>
              </a:rPr>
              <a:t>www.</a:t>
            </a:r>
            <a:r>
              <a:rPr lang="en" u="sng">
                <a:solidFill>
                  <a:schemeClr val="hlink"/>
                </a:solidFill>
                <a:hlinkClick r:id="rId3"/>
              </a:rPr>
              <a:t>quantstreetcapital.com/camps</a:t>
            </a:r>
            <a:endParaRPr u="sng"/>
          </a:p>
        </p:txBody>
      </p:sp>
      <p:pic>
        <p:nvPicPr>
          <p:cNvPr id="56" name="Google Shape;56;p13"/>
          <p:cNvPicPr preferRelativeResize="0"/>
          <p:nvPr/>
        </p:nvPicPr>
        <p:blipFill>
          <a:blip r:embed="rId4">
            <a:alphaModFix/>
          </a:blip>
          <a:stretch>
            <a:fillRect/>
          </a:stretch>
        </p:blipFill>
        <p:spPr>
          <a:xfrm>
            <a:off x="2830476" y="4189350"/>
            <a:ext cx="3483037" cy="86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020"/>
              <a:t>3. Standard of Conduct for Managing &amp; Investing Institutional Funds</a:t>
            </a:r>
            <a:endParaRPr sz="2020"/>
          </a:p>
        </p:txBody>
      </p:sp>
      <p:sp>
        <p:nvSpPr>
          <p:cNvPr id="115" name="Google Shape;115;p22"/>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Autofit/>
          </a:bodyPr>
          <a:lstStyle/>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Model Law allows fund assets to be invested in “any kind of property or type of investment,” subject to donor restrictions (such as not investing in tobacco products, to use an example from the comments). </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Assets must also be diversified, unless special circumstances dictate otherwise. And new assets must be reviewed within a reasonable time after they are donated to ensure they conform to the investment strategy and objectives of the fund.</a:t>
            </a:r>
            <a:endParaRPr sz="1450">
              <a:solidFill>
                <a:srgbClr val="404040"/>
              </a:solidFill>
              <a:highlight>
                <a:srgbClr val="FFFFFF"/>
              </a:highlight>
            </a:endParaRPr>
          </a:p>
          <a:p>
            <a:pPr marL="0" lvl="0" indent="0" algn="l" rtl="0">
              <a:spcBef>
                <a:spcPts val="0"/>
              </a:spcBef>
              <a:spcAft>
                <a:spcPts val="1200"/>
              </a:spcAft>
              <a:buNone/>
            </a:pPr>
            <a:endParaRPr sz="1450">
              <a:solidFill>
                <a:srgbClr val="404040"/>
              </a:solidFill>
              <a:highlight>
                <a:srgbClr val="FFFFFF"/>
              </a:highlight>
            </a:endParaRPr>
          </a:p>
        </p:txBody>
      </p:sp>
      <p:sp>
        <p:nvSpPr>
          <p:cNvPr id="116" name="Google Shape;116;p22"/>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Expenditure and Accumulation of Endowment Funds</a:t>
            </a:r>
            <a:endParaRPr sz="2020"/>
          </a:p>
        </p:txBody>
      </p:sp>
      <p:sp>
        <p:nvSpPr>
          <p:cNvPr id="122" name="Google Shape;122;p23"/>
          <p:cNvSpPr txBox="1">
            <a:spLocks noGrp="1"/>
          </p:cNvSpPr>
          <p:nvPr>
            <p:ph type="body" idx="1"/>
          </p:nvPr>
        </p:nvSpPr>
        <p:spPr>
          <a:xfrm>
            <a:off x="311700" y="765500"/>
            <a:ext cx="8520600" cy="4236000"/>
          </a:xfrm>
          <a:prstGeom prst="rect">
            <a:avLst/>
          </a:prstGeom>
        </p:spPr>
        <p:txBody>
          <a:bodyPr spcFirstLastPara="1" wrap="square" lIns="91425" tIns="91425" rIns="91425" bIns="91425" anchor="t" anchorCtr="0">
            <a:noAutofit/>
          </a:bodyPr>
          <a:lstStyle/>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Model Law sets forth a seven factor prudence test to make accumulation and spending decisions for endowments:</a:t>
            </a:r>
            <a:endParaRPr sz="1450">
              <a:solidFill>
                <a:srgbClr val="404040"/>
              </a:solidFill>
              <a:highlight>
                <a:srgbClr val="FFFFFF"/>
              </a:highlight>
            </a:endParaRPr>
          </a:p>
          <a:p>
            <a:pPr marL="914400" lvl="0" indent="-320675" algn="l" rtl="0">
              <a:lnSpc>
                <a:spcPct val="160000"/>
              </a:lnSpc>
              <a:spcBef>
                <a:spcPts val="0"/>
              </a:spcBef>
              <a:spcAft>
                <a:spcPts val="0"/>
              </a:spcAft>
              <a:buClr>
                <a:srgbClr val="404040"/>
              </a:buClr>
              <a:buSzPts val="1450"/>
              <a:buAutoNum type="arabicParenBoth"/>
            </a:pPr>
            <a:r>
              <a:rPr lang="en" sz="1450">
                <a:solidFill>
                  <a:srgbClr val="404040"/>
                </a:solidFill>
                <a:highlight>
                  <a:srgbClr val="FFFFFF"/>
                </a:highlight>
              </a:rPr>
              <a:t>the duration and preservation of the endowment fund;</a:t>
            </a:r>
            <a:endParaRPr sz="1450">
              <a:solidFill>
                <a:srgbClr val="404040"/>
              </a:solidFill>
              <a:highlight>
                <a:srgbClr val="FFFFFF"/>
              </a:highlight>
            </a:endParaRPr>
          </a:p>
          <a:p>
            <a:pPr marL="914400" lvl="0" indent="-320675" algn="l" rtl="0">
              <a:lnSpc>
                <a:spcPct val="160000"/>
              </a:lnSpc>
              <a:spcBef>
                <a:spcPts val="0"/>
              </a:spcBef>
              <a:spcAft>
                <a:spcPts val="0"/>
              </a:spcAft>
              <a:buClr>
                <a:srgbClr val="404040"/>
              </a:buClr>
              <a:buSzPts val="1450"/>
              <a:buAutoNum type="arabicParenBoth"/>
            </a:pPr>
            <a:r>
              <a:rPr lang="en" sz="1450">
                <a:solidFill>
                  <a:srgbClr val="404040"/>
                </a:solidFill>
                <a:highlight>
                  <a:srgbClr val="FFFFFF"/>
                </a:highlight>
              </a:rPr>
              <a:t>the purposes of the institution and the endowment fund;</a:t>
            </a:r>
            <a:endParaRPr sz="1450">
              <a:solidFill>
                <a:srgbClr val="404040"/>
              </a:solidFill>
              <a:highlight>
                <a:srgbClr val="FFFFFF"/>
              </a:highlight>
            </a:endParaRPr>
          </a:p>
          <a:p>
            <a:pPr marL="914400" lvl="0" indent="-320675" algn="l" rtl="0">
              <a:lnSpc>
                <a:spcPct val="160000"/>
              </a:lnSpc>
              <a:spcBef>
                <a:spcPts val="0"/>
              </a:spcBef>
              <a:spcAft>
                <a:spcPts val="0"/>
              </a:spcAft>
              <a:buClr>
                <a:srgbClr val="404040"/>
              </a:buClr>
              <a:buSzPts val="1450"/>
              <a:buAutoNum type="arabicParenBoth"/>
            </a:pPr>
            <a:r>
              <a:rPr lang="en" sz="1450">
                <a:solidFill>
                  <a:srgbClr val="404040"/>
                </a:solidFill>
                <a:highlight>
                  <a:srgbClr val="FFFFFF"/>
                </a:highlight>
              </a:rPr>
              <a:t>general economic conditions;</a:t>
            </a:r>
            <a:endParaRPr sz="1450">
              <a:solidFill>
                <a:srgbClr val="404040"/>
              </a:solidFill>
              <a:highlight>
                <a:srgbClr val="FFFFFF"/>
              </a:highlight>
            </a:endParaRPr>
          </a:p>
          <a:p>
            <a:pPr marL="914400" lvl="0" indent="-320675" algn="l" rtl="0">
              <a:lnSpc>
                <a:spcPct val="160000"/>
              </a:lnSpc>
              <a:spcBef>
                <a:spcPts val="0"/>
              </a:spcBef>
              <a:spcAft>
                <a:spcPts val="0"/>
              </a:spcAft>
              <a:buClr>
                <a:srgbClr val="404040"/>
              </a:buClr>
              <a:buSzPts val="1450"/>
              <a:buAutoNum type="arabicParenBoth"/>
            </a:pPr>
            <a:r>
              <a:rPr lang="en" sz="1450">
                <a:solidFill>
                  <a:srgbClr val="404040"/>
                </a:solidFill>
                <a:highlight>
                  <a:srgbClr val="FFFFFF"/>
                </a:highlight>
              </a:rPr>
              <a:t>the possible effect of inflation or deflation;</a:t>
            </a:r>
            <a:endParaRPr sz="1450">
              <a:solidFill>
                <a:srgbClr val="404040"/>
              </a:solidFill>
              <a:highlight>
                <a:srgbClr val="FFFFFF"/>
              </a:highlight>
            </a:endParaRPr>
          </a:p>
          <a:p>
            <a:pPr marL="914400" lvl="0" indent="-320675" algn="l" rtl="0">
              <a:lnSpc>
                <a:spcPct val="160000"/>
              </a:lnSpc>
              <a:spcBef>
                <a:spcPts val="0"/>
              </a:spcBef>
              <a:spcAft>
                <a:spcPts val="0"/>
              </a:spcAft>
              <a:buClr>
                <a:srgbClr val="404040"/>
              </a:buClr>
              <a:buSzPts val="1450"/>
              <a:buAutoNum type="arabicParenBoth"/>
            </a:pPr>
            <a:r>
              <a:rPr lang="en" sz="1450">
                <a:solidFill>
                  <a:srgbClr val="404040"/>
                </a:solidFill>
                <a:highlight>
                  <a:srgbClr val="FFFFFF"/>
                </a:highlight>
              </a:rPr>
              <a:t>the expected total return from income and the appreciation of investments;</a:t>
            </a:r>
            <a:endParaRPr sz="1450">
              <a:solidFill>
                <a:srgbClr val="404040"/>
              </a:solidFill>
              <a:highlight>
                <a:srgbClr val="FFFFFF"/>
              </a:highlight>
            </a:endParaRPr>
          </a:p>
          <a:p>
            <a:pPr marL="914400" lvl="0" indent="-320675" algn="l" rtl="0">
              <a:lnSpc>
                <a:spcPct val="160000"/>
              </a:lnSpc>
              <a:spcBef>
                <a:spcPts val="0"/>
              </a:spcBef>
              <a:spcAft>
                <a:spcPts val="0"/>
              </a:spcAft>
              <a:buClr>
                <a:srgbClr val="404040"/>
              </a:buClr>
              <a:buSzPts val="1450"/>
              <a:buAutoNum type="arabicParenBoth"/>
            </a:pPr>
            <a:r>
              <a:rPr lang="en" sz="1450">
                <a:solidFill>
                  <a:srgbClr val="404040"/>
                </a:solidFill>
                <a:highlight>
                  <a:srgbClr val="FFFFFF"/>
                </a:highlight>
              </a:rPr>
              <a:t>other resources of the institution; and</a:t>
            </a:r>
            <a:endParaRPr sz="1450">
              <a:solidFill>
                <a:srgbClr val="404040"/>
              </a:solidFill>
              <a:highlight>
                <a:srgbClr val="FFFFFF"/>
              </a:highlight>
            </a:endParaRPr>
          </a:p>
          <a:p>
            <a:pPr marL="914400" lvl="0" indent="-320675" algn="l" rtl="0">
              <a:lnSpc>
                <a:spcPct val="160000"/>
              </a:lnSpc>
              <a:spcBef>
                <a:spcPts val="0"/>
              </a:spcBef>
              <a:spcAft>
                <a:spcPts val="0"/>
              </a:spcAft>
              <a:buClr>
                <a:srgbClr val="404040"/>
              </a:buClr>
              <a:buSzPts val="1450"/>
              <a:buAutoNum type="arabicParenBoth"/>
            </a:pPr>
            <a:r>
              <a:rPr lang="en" sz="1450">
                <a:solidFill>
                  <a:srgbClr val="404040"/>
                </a:solidFill>
                <a:highlight>
                  <a:srgbClr val="FFFFFF"/>
                </a:highlight>
              </a:rPr>
              <a:t>the investment policy of the institution.</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Note that this “Seven Factor Prudence Test” is subject to any applicable donor restrictions.</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Some states adopt a presumption of imprudence if an endowment spends more than 7% of its principal in one year. However, this does not suggest that any spending below 7% is prudent.</a:t>
            </a:r>
            <a:endParaRPr sz="1450">
              <a:solidFill>
                <a:srgbClr val="404040"/>
              </a:solidFill>
              <a:highlight>
                <a:srgbClr val="FFFFFF"/>
              </a:highlight>
            </a:endParaRPr>
          </a:p>
        </p:txBody>
      </p:sp>
      <p:sp>
        <p:nvSpPr>
          <p:cNvPr id="123" name="Google Shape;123;p23"/>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Protection of Principal</a:t>
            </a:r>
            <a:endParaRPr sz="2020"/>
          </a:p>
        </p:txBody>
      </p:sp>
      <p:sp>
        <p:nvSpPr>
          <p:cNvPr id="129" name="Google Shape;129;p24"/>
          <p:cNvSpPr txBox="1">
            <a:spLocks noGrp="1"/>
          </p:cNvSpPr>
          <p:nvPr>
            <p:ph type="body" idx="1"/>
          </p:nvPr>
        </p:nvSpPr>
        <p:spPr>
          <a:xfrm>
            <a:off x="311700" y="765500"/>
            <a:ext cx="8520600" cy="4236000"/>
          </a:xfrm>
          <a:prstGeom prst="rect">
            <a:avLst/>
          </a:prstGeom>
        </p:spPr>
        <p:txBody>
          <a:bodyPr spcFirstLastPara="1" wrap="square" lIns="91425" tIns="91425" rIns="91425" bIns="91425" anchor="t" anchorCtr="0">
            <a:noAutofit/>
          </a:bodyPr>
          <a:lstStyle/>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Model Law imposes specific rules of construction on terms like “income” and “endowment.” </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assumption . . . is that a donor who uses one of these terms intends to create a fund that will generate sufficient gains to be able to make ongoing distributions from the fund while at the same time preserving the purchasing power of the fund.” </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As time goes by, some appreciated value of the principal must be preserved to maintain the spending power of the original gift. </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old version of UPMIFA included a rule that prohibited spending an endowment fund below its historic dollar value. Among other issues, historic dollar value no longer represents the original purchasing power of the gift as time goes by. </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UPMIFA assumes that donors intend to preserve the purchasing power of their gift. To the extent a fund has appreciated, some of the appreciation should be retained to preserve purchasing power.</a:t>
            </a:r>
            <a:endParaRPr sz="1450">
              <a:solidFill>
                <a:srgbClr val="404040"/>
              </a:solidFill>
              <a:highlight>
                <a:srgbClr val="FFFFFF"/>
              </a:highlight>
              <a:latin typeface="Spectral"/>
              <a:ea typeface="Spectral"/>
              <a:cs typeface="Spectral"/>
              <a:sym typeface="Spectral"/>
            </a:endParaRPr>
          </a:p>
          <a:p>
            <a:pPr marL="457200" lvl="0" indent="0" algn="l" rtl="0">
              <a:spcBef>
                <a:spcPts val="0"/>
              </a:spcBef>
              <a:spcAft>
                <a:spcPts val="1200"/>
              </a:spcAft>
              <a:buNone/>
            </a:pPr>
            <a:endParaRPr sz="1450">
              <a:solidFill>
                <a:srgbClr val="404040"/>
              </a:solidFill>
              <a:highlight>
                <a:srgbClr val="FFFFFF"/>
              </a:highlight>
              <a:latin typeface="Spectral"/>
              <a:ea typeface="Spectral"/>
              <a:cs typeface="Spectral"/>
              <a:sym typeface="Spectral"/>
            </a:endParaRPr>
          </a:p>
        </p:txBody>
      </p:sp>
      <p:sp>
        <p:nvSpPr>
          <p:cNvPr id="130" name="Google Shape;130;p24"/>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Delegation of Management and Investing</a:t>
            </a:r>
            <a:endParaRPr sz="2020"/>
          </a:p>
        </p:txBody>
      </p:sp>
      <p:sp>
        <p:nvSpPr>
          <p:cNvPr id="136" name="Google Shape;136;p25"/>
          <p:cNvSpPr txBox="1">
            <a:spLocks noGrp="1"/>
          </p:cNvSpPr>
          <p:nvPr>
            <p:ph type="body" idx="1"/>
          </p:nvPr>
        </p:nvSpPr>
        <p:spPr>
          <a:xfrm>
            <a:off x="311700" y="765500"/>
            <a:ext cx="8520600" cy="4236000"/>
          </a:xfrm>
          <a:prstGeom prst="rect">
            <a:avLst/>
          </a:prstGeom>
        </p:spPr>
        <p:txBody>
          <a:bodyPr spcFirstLastPara="1" wrap="square" lIns="91425" tIns="91425" rIns="91425" bIns="91425" anchor="t" anchorCtr="0">
            <a:noAutofit/>
          </a:bodyPr>
          <a:lstStyle/>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Model Law allows organizational decision-makers to delegate fund management and investing to third party managers. </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In choosing a manager, decision-makers must act in good faith and use reasonable skill, care, and caution while ensuring that the manager’s fees are reasonable. </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They must also define the scope of the investment manager’s work in light of the purposes of the institutional fund, and they must periodically review the manager’s actions to monitor performance and ensure compliance with the scope of delegation.</a:t>
            </a:r>
            <a:endParaRPr sz="1450" baseline="3000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Notably, the Model Law only allows </a:t>
            </a:r>
            <a:r>
              <a:rPr lang="en" sz="1450" i="1">
                <a:solidFill>
                  <a:srgbClr val="404040"/>
                </a:solidFill>
                <a:highlight>
                  <a:srgbClr val="FFFFFF"/>
                </a:highlight>
              </a:rPr>
              <a:t>management </a:t>
            </a:r>
            <a:r>
              <a:rPr lang="en" sz="1450">
                <a:solidFill>
                  <a:srgbClr val="404040"/>
                </a:solidFill>
                <a:highlight>
                  <a:srgbClr val="FFFFFF"/>
                </a:highlight>
              </a:rPr>
              <a:t>and </a:t>
            </a:r>
            <a:r>
              <a:rPr lang="en" sz="1450" i="1">
                <a:solidFill>
                  <a:srgbClr val="404040"/>
                </a:solidFill>
                <a:highlight>
                  <a:srgbClr val="FFFFFF"/>
                </a:highlight>
              </a:rPr>
              <a:t>investment</a:t>
            </a:r>
            <a:r>
              <a:rPr lang="en" sz="1450">
                <a:solidFill>
                  <a:srgbClr val="404040"/>
                </a:solidFill>
                <a:highlight>
                  <a:srgbClr val="FFFFFF"/>
                </a:highlight>
              </a:rPr>
              <a:t> functions to be delegated: “decision-makers cannot delegate the authority to make decisions concerning expenditures...”</a:t>
            </a:r>
            <a:endParaRPr sz="1450">
              <a:solidFill>
                <a:srgbClr val="404040"/>
              </a:solidFill>
              <a:highlight>
                <a:srgbClr val="FFFFFF"/>
              </a:highlight>
            </a:endParaRPr>
          </a:p>
        </p:txBody>
      </p:sp>
      <p:sp>
        <p:nvSpPr>
          <p:cNvPr id="137" name="Google Shape;137;p25"/>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Release and Modification of Donor Restrictions</a:t>
            </a:r>
            <a:endParaRPr sz="2020"/>
          </a:p>
        </p:txBody>
      </p:sp>
      <p:sp>
        <p:nvSpPr>
          <p:cNvPr id="143" name="Google Shape;143;p26"/>
          <p:cNvSpPr txBox="1">
            <a:spLocks noGrp="1"/>
          </p:cNvSpPr>
          <p:nvPr>
            <p:ph type="body" idx="1"/>
          </p:nvPr>
        </p:nvSpPr>
        <p:spPr>
          <a:xfrm>
            <a:off x="311700" y="765500"/>
            <a:ext cx="8520600" cy="4236000"/>
          </a:xfrm>
          <a:prstGeom prst="rect">
            <a:avLst/>
          </a:prstGeom>
        </p:spPr>
        <p:txBody>
          <a:bodyPr spcFirstLastPara="1" wrap="square" lIns="91425" tIns="91425" rIns="91425" bIns="91425" anchor="t" anchorCtr="0">
            <a:noAutofit/>
          </a:bodyPr>
          <a:lstStyle/>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Model Law gives significant deference to donor restrictions but also recognizes that restrictions may become impracticable, wasteful, or an impediment to fund management over time. When this happens, a donor may simply consent to release the restriction – assuming the donor is alive and has capacity to do so.</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When this is not possible, the Model Law provides a mechanism for organizations to seek court approval to modify restrictions in accordance with the donor’s probable intent.</a:t>
            </a:r>
            <a:endParaRPr sz="1450" baseline="3000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Model Law also allows organizations to modify restrictions on small and old funds without going to court. If a fund contains less $25,000 and is more than 20 years old, then the organization may notify the attorney general of its planned modification, and if there is no objection within 60 days, modify the restriction in light of the charitable purposes expressed when the original gift was made.</a:t>
            </a:r>
            <a:endParaRPr sz="1450">
              <a:solidFill>
                <a:srgbClr val="404040"/>
              </a:solidFill>
              <a:highlight>
                <a:srgbClr val="FFFFFF"/>
              </a:highlight>
            </a:endParaRPr>
          </a:p>
        </p:txBody>
      </p:sp>
      <p:sp>
        <p:nvSpPr>
          <p:cNvPr id="144" name="Google Shape;144;p26"/>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JCamp Gift Restrictions/Requirements</a:t>
            </a:r>
            <a:endParaRPr sz="2020"/>
          </a:p>
        </p:txBody>
      </p:sp>
      <p:sp>
        <p:nvSpPr>
          <p:cNvPr id="150" name="Google Shape;150;p27"/>
          <p:cNvSpPr txBox="1">
            <a:spLocks noGrp="1"/>
          </p:cNvSpPr>
          <p:nvPr>
            <p:ph type="body" idx="1"/>
          </p:nvPr>
        </p:nvSpPr>
        <p:spPr>
          <a:xfrm>
            <a:off x="311700" y="765500"/>
            <a:ext cx="8520600" cy="4236000"/>
          </a:xfrm>
          <a:prstGeom prst="rect">
            <a:avLst/>
          </a:prstGeom>
        </p:spPr>
        <p:txBody>
          <a:bodyPr spcFirstLastPara="1" wrap="square" lIns="91425" tIns="91425" rIns="91425" bIns="91425" anchor="t" anchorCtr="0">
            <a:noAutofit/>
          </a:bodyPr>
          <a:lstStyle/>
          <a:p>
            <a:pPr marL="0" lvl="0" indent="0" algn="l" rtl="0">
              <a:lnSpc>
                <a:spcPct val="160000"/>
              </a:lnSpc>
              <a:spcBef>
                <a:spcPts val="0"/>
              </a:spcBef>
              <a:spcAft>
                <a:spcPts val="0"/>
              </a:spcAft>
              <a:buNone/>
            </a:pPr>
            <a:r>
              <a:rPr lang="en" sz="1450">
                <a:solidFill>
                  <a:srgbClr val="404040"/>
                </a:solidFill>
                <a:highlight>
                  <a:srgbClr val="FFFFFF"/>
                </a:highlight>
              </a:rPr>
              <a:t>The Endowment Accelerator Grant is a restricted gift. It requires that your endowment has the following characteristics:</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endowment must be for the sole benefit of the camp.</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endowment must be invested through an organization such as a brokerage firm, a financial institution, or a community endowment fund. </a:t>
            </a:r>
            <a:endParaRPr sz="1450">
              <a:solidFill>
                <a:srgbClr val="404040"/>
              </a:solidFill>
              <a:highlight>
                <a:srgbClr val="FFFFFF"/>
              </a:highlight>
            </a:endParaRPr>
          </a:p>
          <a:p>
            <a:pPr marL="914400" lvl="1" indent="-320675" algn="l" rtl="0">
              <a:lnSpc>
                <a:spcPct val="160000"/>
              </a:lnSpc>
              <a:spcBef>
                <a:spcPts val="0"/>
              </a:spcBef>
              <a:spcAft>
                <a:spcPts val="0"/>
              </a:spcAft>
              <a:buSzPts val="1450"/>
              <a:buChar char="○"/>
            </a:pPr>
            <a:r>
              <a:rPr lang="en" sz="1450">
                <a:solidFill>
                  <a:srgbClr val="404040"/>
                </a:solidFill>
                <a:highlight>
                  <a:srgbClr val="FFFFFF"/>
                </a:highlight>
              </a:rPr>
              <a:t>Individual investment agents or self-managed endowments are not eligible for the Endowment Accelerator Matching Grant. </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You also need to have approved policy documents (discussed below).</a:t>
            </a:r>
            <a:endParaRPr sz="1450">
              <a:solidFill>
                <a:srgbClr val="404040"/>
              </a:solidFill>
              <a:highlight>
                <a:srgbClr val="FFFFFF"/>
              </a:highlight>
            </a:endParaRPr>
          </a:p>
          <a:p>
            <a:pPr marL="457200" lvl="0" indent="-320675" algn="l" rtl="0">
              <a:lnSpc>
                <a:spcPct val="160000"/>
              </a:lnSpc>
              <a:spcBef>
                <a:spcPts val="0"/>
              </a:spcBef>
              <a:spcAft>
                <a:spcPts val="0"/>
              </a:spcAft>
              <a:buClr>
                <a:schemeClr val="dk1"/>
              </a:buClr>
              <a:buSzPts val="1450"/>
              <a:buChar char="●"/>
            </a:pPr>
            <a:r>
              <a:rPr lang="en" sz="1450" u="sng">
                <a:solidFill>
                  <a:schemeClr val="dk1"/>
                </a:solidFill>
                <a:highlight>
                  <a:srgbClr val="FFFFFF"/>
                </a:highlight>
                <a:hlinkClick r:id="rId3">
                  <a:extLst>
                    <a:ext uri="{A12FA001-AC4F-418D-AE19-62706E023703}">
                      <ahyp:hlinkClr xmlns:ahyp="http://schemas.microsoft.com/office/drawing/2018/hyperlinkcolor" val="tx"/>
                    </a:ext>
                  </a:extLst>
                </a:hlinkClick>
              </a:rPr>
              <a:t>jcamp180.org/grants/endowment-accelerator/endowment-accelerator-2024/guidelines</a:t>
            </a:r>
            <a:endParaRPr sz="1450">
              <a:solidFill>
                <a:schemeClr val="dk1"/>
              </a:solidFill>
              <a:highlight>
                <a:srgbClr val="FFFFFF"/>
              </a:highlight>
            </a:endParaRPr>
          </a:p>
          <a:p>
            <a:pPr marL="457200" lvl="0" indent="0" algn="l" rtl="0">
              <a:spcBef>
                <a:spcPts val="0"/>
              </a:spcBef>
              <a:spcAft>
                <a:spcPts val="1200"/>
              </a:spcAft>
              <a:buNone/>
            </a:pPr>
            <a:endParaRPr sz="1450">
              <a:solidFill>
                <a:srgbClr val="404040"/>
              </a:solidFill>
              <a:highlight>
                <a:srgbClr val="FFFFFF"/>
              </a:highlight>
            </a:endParaRPr>
          </a:p>
        </p:txBody>
      </p:sp>
      <p:sp>
        <p:nvSpPr>
          <p:cNvPr id="151" name="Google Shape;151;p27"/>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Potential Custodians</a:t>
            </a:r>
            <a:endParaRPr sz="2020"/>
          </a:p>
        </p:txBody>
      </p:sp>
      <p:sp>
        <p:nvSpPr>
          <p:cNvPr id="157" name="Google Shape;157;p28"/>
          <p:cNvSpPr txBox="1">
            <a:spLocks noGrp="1"/>
          </p:cNvSpPr>
          <p:nvPr>
            <p:ph type="body" idx="1"/>
          </p:nvPr>
        </p:nvSpPr>
        <p:spPr>
          <a:xfrm>
            <a:off x="311700" y="765500"/>
            <a:ext cx="8520600" cy="4236000"/>
          </a:xfrm>
          <a:prstGeom prst="rect">
            <a:avLst/>
          </a:prstGeom>
        </p:spPr>
        <p:txBody>
          <a:bodyPr spcFirstLastPara="1" wrap="square" lIns="91425" tIns="91425" rIns="91425" bIns="91425" anchor="t" anchorCtr="0">
            <a:noAutofit/>
          </a:bodyPr>
          <a:lstStyle/>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Once you establish an endowment, you will need to decide where to keep the funds.</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chemeClr val="lt1"/>
                </a:highlight>
              </a:rPr>
              <a:t>JCamp wants to ensure that you set up your fund with a reputable financial institution.</a:t>
            </a:r>
            <a:r>
              <a:rPr lang="en" sz="1450">
                <a:solidFill>
                  <a:srgbClr val="404040"/>
                </a:solidFill>
                <a:highlight>
                  <a:srgbClr val="FFFFFF"/>
                </a:highlight>
              </a:rPr>
              <a:t> </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JCamp provides the following guidance about choosing a custodian, which gives you a few options:</a:t>
            </a:r>
            <a:endParaRPr sz="1450">
              <a:solidFill>
                <a:srgbClr val="404040"/>
              </a:solidFill>
              <a:highlight>
                <a:srgbClr val="FFFFFF"/>
              </a:highlight>
            </a:endParaRPr>
          </a:p>
          <a:p>
            <a:pPr marL="914400" lvl="1" indent="-320675" algn="l" rtl="0">
              <a:lnSpc>
                <a:spcPct val="160000"/>
              </a:lnSpc>
              <a:spcBef>
                <a:spcPts val="0"/>
              </a:spcBef>
              <a:spcAft>
                <a:spcPts val="0"/>
              </a:spcAft>
              <a:buClr>
                <a:srgbClr val="404040"/>
              </a:buClr>
              <a:buSzPts val="1450"/>
              <a:buChar char="○"/>
            </a:pPr>
            <a:r>
              <a:rPr lang="en" sz="1450">
                <a:solidFill>
                  <a:srgbClr val="404040"/>
                </a:solidFill>
                <a:highlight>
                  <a:srgbClr val="FFFFFF"/>
                </a:highlight>
              </a:rPr>
              <a:t>Explore whether your fund can be held and managed by a local Jewish federation or with a secular community foundation.</a:t>
            </a:r>
            <a:endParaRPr sz="1450">
              <a:solidFill>
                <a:srgbClr val="404040"/>
              </a:solidFill>
              <a:highlight>
                <a:srgbClr val="FFFFFF"/>
              </a:highlight>
            </a:endParaRPr>
          </a:p>
          <a:p>
            <a:pPr marL="914400" lvl="1" indent="-320675" algn="l" rtl="0">
              <a:lnSpc>
                <a:spcPct val="160000"/>
              </a:lnSpc>
              <a:spcBef>
                <a:spcPts val="0"/>
              </a:spcBef>
              <a:spcAft>
                <a:spcPts val="0"/>
              </a:spcAft>
              <a:buClr>
                <a:srgbClr val="404040"/>
              </a:buClr>
              <a:buSzPts val="1450"/>
              <a:buChar char="○"/>
            </a:pPr>
            <a:r>
              <a:rPr lang="en" sz="1450">
                <a:solidFill>
                  <a:srgbClr val="404040"/>
                </a:solidFill>
                <a:highlight>
                  <a:srgbClr val="FFFFFF"/>
                </a:highlight>
              </a:rPr>
              <a:t>Ask what kinds of investment vehicles and management services your bank offers.</a:t>
            </a:r>
            <a:endParaRPr sz="1450">
              <a:solidFill>
                <a:srgbClr val="404040"/>
              </a:solidFill>
              <a:highlight>
                <a:srgbClr val="FFFFFF"/>
              </a:highlight>
            </a:endParaRPr>
          </a:p>
          <a:p>
            <a:pPr marL="914400" lvl="1" indent="-320675" algn="l" rtl="0">
              <a:lnSpc>
                <a:spcPct val="160000"/>
              </a:lnSpc>
              <a:spcBef>
                <a:spcPts val="0"/>
              </a:spcBef>
              <a:spcAft>
                <a:spcPts val="0"/>
              </a:spcAft>
              <a:buClr>
                <a:srgbClr val="404040"/>
              </a:buClr>
              <a:buSzPts val="1450"/>
              <a:buChar char="○"/>
            </a:pPr>
            <a:r>
              <a:rPr lang="en" sz="1450">
                <a:solidFill>
                  <a:srgbClr val="404040"/>
                </a:solidFill>
                <a:highlight>
                  <a:srgbClr val="FFFFFF"/>
                </a:highlight>
              </a:rPr>
              <a:t>Consider working with an advisor at a local investment firm or a national firm such as Vanguard or Fidelity.</a:t>
            </a:r>
            <a:endParaRPr sz="1450">
              <a:solidFill>
                <a:srgbClr val="404040"/>
              </a:solidFill>
              <a:highlight>
                <a:srgbClr val="FFFFFF"/>
              </a:highlight>
            </a:endParaRPr>
          </a:p>
          <a:p>
            <a:pPr marL="457200" lvl="0" indent="-320675" algn="l" rtl="0">
              <a:lnSpc>
                <a:spcPct val="160000"/>
              </a:lnSpc>
              <a:spcBef>
                <a:spcPts val="0"/>
              </a:spcBef>
              <a:spcAft>
                <a:spcPts val="0"/>
              </a:spcAft>
              <a:buClr>
                <a:schemeClr val="dk1"/>
              </a:buClr>
              <a:buSzPts val="1450"/>
              <a:buChar char="●"/>
            </a:pPr>
            <a:r>
              <a:rPr lang="en" sz="1450" u="sng">
                <a:solidFill>
                  <a:schemeClr val="dk1"/>
                </a:solidFill>
                <a:highlight>
                  <a:srgbClr val="FFFFFF"/>
                </a:highlight>
                <a:hlinkClick r:id="rId3">
                  <a:extLst>
                    <a:ext uri="{A12FA001-AC4F-418D-AE19-62706E023703}">
                      <ahyp:hlinkClr xmlns:ahyp="http://schemas.microsoft.com/office/drawing/2018/hyperlinkcolor" val="tx"/>
                    </a:ext>
                  </a:extLst>
                </a:hlinkClick>
              </a:rPr>
              <a:t>jcamp180.org/professional-development/endowment-accelerator/endowment-accelerator-toolkit</a:t>
            </a:r>
            <a:r>
              <a:rPr lang="en" sz="1450">
                <a:solidFill>
                  <a:schemeClr val="dk1"/>
                </a:solidFill>
                <a:highlight>
                  <a:srgbClr val="FFFFFF"/>
                </a:highlight>
              </a:rPr>
              <a:t> (“Step Two: Establishing Your Permanent Endowment Fund”)</a:t>
            </a:r>
            <a:endParaRPr sz="1450">
              <a:solidFill>
                <a:schemeClr val="dk1"/>
              </a:solidFill>
              <a:highlight>
                <a:srgbClr val="FFFFFF"/>
              </a:highlight>
            </a:endParaRPr>
          </a:p>
          <a:p>
            <a:pPr marL="457200" lvl="0" indent="0" algn="l" rtl="0">
              <a:spcBef>
                <a:spcPts val="0"/>
              </a:spcBef>
              <a:spcAft>
                <a:spcPts val="1200"/>
              </a:spcAft>
              <a:buNone/>
            </a:pPr>
            <a:endParaRPr sz="1450">
              <a:solidFill>
                <a:srgbClr val="404040"/>
              </a:solidFill>
              <a:highlight>
                <a:srgbClr val="FFFFFF"/>
              </a:highlight>
            </a:endParaRPr>
          </a:p>
        </p:txBody>
      </p:sp>
      <p:sp>
        <p:nvSpPr>
          <p:cNvPr id="158" name="Google Shape;158;p28"/>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JCamp Required Policies	</a:t>
            </a:r>
            <a:endParaRPr sz="2020"/>
          </a:p>
        </p:txBody>
      </p:sp>
      <p:sp>
        <p:nvSpPr>
          <p:cNvPr id="164" name="Google Shape;164;p29"/>
          <p:cNvSpPr txBox="1">
            <a:spLocks noGrp="1"/>
          </p:cNvSpPr>
          <p:nvPr>
            <p:ph type="body" idx="1"/>
          </p:nvPr>
        </p:nvSpPr>
        <p:spPr>
          <a:xfrm>
            <a:off x="311700" y="765500"/>
            <a:ext cx="8520600" cy="4236000"/>
          </a:xfrm>
          <a:prstGeom prst="rect">
            <a:avLst/>
          </a:prstGeom>
        </p:spPr>
        <p:txBody>
          <a:bodyPr spcFirstLastPara="1" wrap="square" lIns="91425" tIns="91425" rIns="91425" bIns="91425" anchor="t" anchorCtr="0">
            <a:noAutofit/>
          </a:bodyPr>
          <a:lstStyle/>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Endowment policy documents must be approved by your camp’s governing body and contain the following elements to be eligible for the Endowment Accelerator Matching Grant.</a:t>
            </a:r>
            <a:endParaRPr sz="1450">
              <a:solidFill>
                <a:srgbClr val="404040"/>
              </a:solidFill>
              <a:highlight>
                <a:srgbClr val="FFFFFF"/>
              </a:highlight>
            </a:endParaRPr>
          </a:p>
          <a:p>
            <a:pPr marL="914400" lvl="1" indent="-320675" algn="l" rtl="0">
              <a:lnSpc>
                <a:spcPct val="160000"/>
              </a:lnSpc>
              <a:spcBef>
                <a:spcPts val="0"/>
              </a:spcBef>
              <a:spcAft>
                <a:spcPts val="0"/>
              </a:spcAft>
              <a:buSzPts val="1450"/>
              <a:buChar char="○"/>
            </a:pPr>
            <a:r>
              <a:rPr lang="en" sz="1450">
                <a:solidFill>
                  <a:srgbClr val="404040"/>
                </a:solidFill>
                <a:highlight>
                  <a:srgbClr val="FFFFFF"/>
                </a:highlight>
              </a:rPr>
              <a:t>A spending policy, that includes:</a:t>
            </a:r>
            <a:endParaRPr sz="1450">
              <a:solidFill>
                <a:srgbClr val="404040"/>
              </a:solidFill>
              <a:highlight>
                <a:srgbClr val="FFFFFF"/>
              </a:highlight>
            </a:endParaRPr>
          </a:p>
          <a:p>
            <a:pPr marL="1371600" lvl="2" indent="-320675" algn="l" rtl="0">
              <a:lnSpc>
                <a:spcPct val="160000"/>
              </a:lnSpc>
              <a:spcBef>
                <a:spcPts val="0"/>
              </a:spcBef>
              <a:spcAft>
                <a:spcPts val="0"/>
              </a:spcAft>
              <a:buSzPts val="1450"/>
              <a:buChar char="■"/>
            </a:pPr>
            <a:r>
              <a:rPr lang="en" sz="1450">
                <a:solidFill>
                  <a:srgbClr val="404040"/>
                </a:solidFill>
                <a:highlight>
                  <a:srgbClr val="FFFFFF"/>
                </a:highlight>
              </a:rPr>
              <a:t>how the annual distributions are to be calculated;</a:t>
            </a:r>
            <a:endParaRPr sz="1450">
              <a:solidFill>
                <a:srgbClr val="404040"/>
              </a:solidFill>
              <a:highlight>
                <a:srgbClr val="FFFFFF"/>
              </a:highlight>
            </a:endParaRPr>
          </a:p>
          <a:p>
            <a:pPr marL="1371600" lvl="2" indent="-320675" algn="l" rtl="0">
              <a:lnSpc>
                <a:spcPct val="160000"/>
              </a:lnSpc>
              <a:spcBef>
                <a:spcPts val="0"/>
              </a:spcBef>
              <a:spcAft>
                <a:spcPts val="0"/>
              </a:spcAft>
              <a:buSzPts val="1450"/>
              <a:buChar char="■"/>
            </a:pPr>
            <a:r>
              <a:rPr lang="en" sz="1450">
                <a:solidFill>
                  <a:srgbClr val="404040"/>
                </a:solidFill>
                <a:highlight>
                  <a:srgbClr val="FFFFFF"/>
                </a:highlight>
              </a:rPr>
              <a:t>allowed usages of the annual distributions;</a:t>
            </a:r>
            <a:endParaRPr sz="1450">
              <a:solidFill>
                <a:srgbClr val="404040"/>
              </a:solidFill>
              <a:highlight>
                <a:srgbClr val="FFFFFF"/>
              </a:highlight>
            </a:endParaRPr>
          </a:p>
          <a:p>
            <a:pPr marL="1371600" lvl="2" indent="-320675" algn="l" rtl="0">
              <a:lnSpc>
                <a:spcPct val="160000"/>
              </a:lnSpc>
              <a:spcBef>
                <a:spcPts val="0"/>
              </a:spcBef>
              <a:spcAft>
                <a:spcPts val="0"/>
              </a:spcAft>
              <a:buSzPts val="1450"/>
              <a:buChar char="■"/>
            </a:pPr>
            <a:r>
              <a:rPr lang="en" sz="1450">
                <a:solidFill>
                  <a:srgbClr val="404040"/>
                </a:solidFill>
                <a:highlight>
                  <a:srgbClr val="FFFFFF"/>
                </a:highlight>
              </a:rPr>
              <a:t>a statement protecting the fund principal from use other than in extraordinary circumstances, which must be clearly defined; and</a:t>
            </a:r>
            <a:endParaRPr sz="1450">
              <a:solidFill>
                <a:srgbClr val="404040"/>
              </a:solidFill>
              <a:highlight>
                <a:srgbClr val="FFFFFF"/>
              </a:highlight>
            </a:endParaRPr>
          </a:p>
          <a:p>
            <a:pPr marL="1371600" lvl="2" indent="-320675" algn="l" rtl="0">
              <a:lnSpc>
                <a:spcPct val="160000"/>
              </a:lnSpc>
              <a:spcBef>
                <a:spcPts val="0"/>
              </a:spcBef>
              <a:spcAft>
                <a:spcPts val="0"/>
              </a:spcAft>
              <a:buSzPts val="1450"/>
              <a:buChar char="■"/>
            </a:pPr>
            <a:r>
              <a:rPr lang="en" sz="1450">
                <a:solidFill>
                  <a:srgbClr val="404040"/>
                </a:solidFill>
                <a:highlight>
                  <a:srgbClr val="FFFFFF"/>
                </a:highlight>
              </a:rPr>
              <a:t>a successor plan, detailing what happens to the fund if the camp ceases to exist.</a:t>
            </a:r>
            <a:endParaRPr sz="1450">
              <a:solidFill>
                <a:srgbClr val="404040"/>
              </a:solidFill>
              <a:highlight>
                <a:srgbClr val="FFFFFF"/>
              </a:highlight>
            </a:endParaRPr>
          </a:p>
          <a:p>
            <a:pPr marL="914400" lvl="1" indent="-320675" algn="l" rtl="0">
              <a:lnSpc>
                <a:spcPct val="160000"/>
              </a:lnSpc>
              <a:spcBef>
                <a:spcPts val="0"/>
              </a:spcBef>
              <a:spcAft>
                <a:spcPts val="0"/>
              </a:spcAft>
              <a:buSzPts val="1450"/>
              <a:buChar char="○"/>
            </a:pPr>
            <a:r>
              <a:rPr lang="en" sz="1450">
                <a:solidFill>
                  <a:srgbClr val="404040"/>
                </a:solidFill>
                <a:highlight>
                  <a:srgbClr val="FFFFFF"/>
                </a:highlight>
              </a:rPr>
              <a:t>An investment policy for the endowment fund is to be invested; and</a:t>
            </a:r>
            <a:endParaRPr sz="1450">
              <a:solidFill>
                <a:srgbClr val="404040"/>
              </a:solidFill>
              <a:highlight>
                <a:srgbClr val="FFFFFF"/>
              </a:highlight>
            </a:endParaRPr>
          </a:p>
          <a:p>
            <a:pPr marL="914400" lvl="1" indent="-320675" algn="l" rtl="0">
              <a:lnSpc>
                <a:spcPct val="160000"/>
              </a:lnSpc>
              <a:spcBef>
                <a:spcPts val="0"/>
              </a:spcBef>
              <a:spcAft>
                <a:spcPts val="0"/>
              </a:spcAft>
              <a:buSzPts val="1450"/>
              <a:buChar char="○"/>
            </a:pPr>
            <a:r>
              <a:rPr lang="en" sz="1450">
                <a:solidFill>
                  <a:srgbClr val="404040"/>
                </a:solidFill>
                <a:highlight>
                  <a:srgbClr val="FFFFFF"/>
                </a:highlight>
              </a:rPr>
              <a:t>Gift acceptance policies outlining how gifts are to be accepted and invested.</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See these and other important JCamp policies at </a:t>
            </a:r>
            <a:r>
              <a:rPr lang="en" sz="1450" u="sng">
                <a:solidFill>
                  <a:schemeClr val="hlink"/>
                </a:solidFill>
                <a:highlight>
                  <a:srgbClr val="FFFFFF"/>
                </a:highlight>
                <a:hlinkClick r:id="rId3"/>
              </a:rPr>
              <a:t>https://jcamp180.org/grants/endowment-accelerator/endowment-accelerator-2024</a:t>
            </a:r>
            <a:r>
              <a:rPr lang="en" sz="1450">
                <a:solidFill>
                  <a:srgbClr val="404040"/>
                </a:solidFill>
                <a:highlight>
                  <a:srgbClr val="FFFFFF"/>
                </a:highlight>
              </a:rPr>
              <a:t>.</a:t>
            </a:r>
            <a:endParaRPr sz="1450">
              <a:solidFill>
                <a:srgbClr val="404040"/>
              </a:solidFill>
              <a:highlight>
                <a:srgbClr val="FFFFFF"/>
              </a:highlight>
            </a:endParaRPr>
          </a:p>
        </p:txBody>
      </p:sp>
      <p:sp>
        <p:nvSpPr>
          <p:cNvPr id="165" name="Google Shape;165;p29"/>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Implementation</a:t>
            </a:r>
            <a:endParaRPr/>
          </a:p>
        </p:txBody>
      </p:sp>
      <p:sp>
        <p:nvSpPr>
          <p:cNvPr id="171" name="Google Shape;171;p30"/>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Investing Plan</a:t>
            </a:r>
            <a:endParaRPr/>
          </a:p>
        </p:txBody>
      </p:sp>
      <p:sp>
        <p:nvSpPr>
          <p:cNvPr id="177" name="Google Shape;177;p31"/>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
        <p:nvSpPr>
          <p:cNvPr id="178" name="Google Shape;178;p31"/>
          <p:cNvSpPr txBox="1">
            <a:spLocks noGrp="1"/>
          </p:cNvSpPr>
          <p:nvPr>
            <p:ph type="body" idx="1"/>
          </p:nvPr>
        </p:nvSpPr>
        <p:spPr>
          <a:xfrm>
            <a:off x="134600" y="765500"/>
            <a:ext cx="8883300" cy="4174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Over time, endowment growth will come from two sources:</a:t>
            </a:r>
            <a:endParaRPr/>
          </a:p>
          <a:p>
            <a:pPr marL="457200" lvl="0" indent="-342900" algn="l" rtl="0">
              <a:spcBef>
                <a:spcPts val="1200"/>
              </a:spcBef>
              <a:spcAft>
                <a:spcPts val="0"/>
              </a:spcAft>
              <a:buSzPts val="1800"/>
              <a:buChar char="●"/>
            </a:pPr>
            <a:r>
              <a:rPr lang="en"/>
              <a:t>Investment returns and income</a:t>
            </a:r>
            <a:endParaRPr/>
          </a:p>
          <a:p>
            <a:pPr marL="457200" lvl="0" indent="-342900" algn="l" rtl="0">
              <a:spcBef>
                <a:spcPts val="0"/>
              </a:spcBef>
              <a:spcAft>
                <a:spcPts val="0"/>
              </a:spcAft>
              <a:buSzPts val="1800"/>
              <a:buChar char="●"/>
            </a:pPr>
            <a:r>
              <a:rPr lang="en"/>
              <a:t>Additional gifts</a:t>
            </a:r>
            <a:endParaRPr/>
          </a:p>
          <a:p>
            <a:pPr marL="0" lvl="0" indent="0" algn="l" rtl="0">
              <a:spcBef>
                <a:spcPts val="1200"/>
              </a:spcBef>
              <a:spcAft>
                <a:spcPts val="0"/>
              </a:spcAft>
              <a:buNone/>
            </a:pPr>
            <a:r>
              <a:rPr lang="en"/>
              <a:t>As the plan overseer, you need to determine a prudent investment plan</a:t>
            </a:r>
            <a:endParaRPr/>
          </a:p>
          <a:p>
            <a:pPr marL="457200" lvl="0" indent="-342900" algn="l" rtl="0">
              <a:spcBef>
                <a:spcPts val="1200"/>
              </a:spcBef>
              <a:spcAft>
                <a:spcPts val="0"/>
              </a:spcAft>
              <a:buSzPts val="1800"/>
              <a:buChar char="●"/>
            </a:pPr>
            <a:r>
              <a:rPr lang="en"/>
              <a:t>Based on JCamp 180 guidance, a reasonable range for allocations is</a:t>
            </a:r>
            <a:endParaRPr/>
          </a:p>
          <a:p>
            <a:pPr marL="0" lvl="0" indent="0" algn="l" rtl="0">
              <a:spcBef>
                <a:spcPts val="1200"/>
              </a:spcBef>
              <a:spcAft>
                <a:spcPts val="0"/>
              </a:spcAft>
              <a:buNone/>
            </a:pPr>
            <a:r>
              <a:rPr lang="en"/>
              <a:t>				</a:t>
            </a:r>
            <a:r>
              <a:rPr lang="en" u="sng"/>
              <a:t>Baseline	</a:t>
            </a:r>
            <a:r>
              <a:rPr lang="en"/>
              <a:t>	</a:t>
            </a:r>
            <a:r>
              <a:rPr lang="en" u="sng"/>
              <a:t>Range</a:t>
            </a:r>
            <a:r>
              <a:rPr lang="en" u="sng">
                <a:solidFill>
                  <a:srgbClr val="4A86E8"/>
                </a:solidFill>
              </a:rPr>
              <a:t>		</a:t>
            </a:r>
            <a:r>
              <a:rPr lang="en" u="sng">
                <a:solidFill>
                  <a:schemeClr val="hlink"/>
                </a:solidFill>
                <a:hlinkClick r:id="rId3" action="ppaction://hlinksldjump"/>
              </a:rPr>
              <a:t>Investment Vehicles</a:t>
            </a:r>
            <a:endParaRPr u="sng">
              <a:solidFill>
                <a:srgbClr val="4A86E8"/>
              </a:solidFill>
            </a:endParaRPr>
          </a:p>
          <a:p>
            <a:pPr marL="0" lvl="0" indent="0" algn="l" rtl="0">
              <a:spcBef>
                <a:spcPts val="0"/>
              </a:spcBef>
              <a:spcAft>
                <a:spcPts val="0"/>
              </a:spcAft>
              <a:buNone/>
            </a:pPr>
            <a:r>
              <a:rPr lang="en">
                <a:solidFill>
                  <a:srgbClr val="4A86E8"/>
                </a:solidFill>
              </a:rPr>
              <a:t>Equity</a:t>
            </a:r>
            <a:r>
              <a:rPr lang="en"/>
              <a:t>			60%		50-70%		Mutual funds, ETFs, not single stocks</a:t>
            </a:r>
            <a:endParaRPr/>
          </a:p>
          <a:p>
            <a:pPr marL="0" lvl="0" indent="0" algn="l" rtl="0">
              <a:spcBef>
                <a:spcPts val="0"/>
              </a:spcBef>
              <a:spcAft>
                <a:spcPts val="0"/>
              </a:spcAft>
              <a:buNone/>
            </a:pPr>
            <a:r>
              <a:rPr lang="en">
                <a:solidFill>
                  <a:srgbClr val="4A86E8"/>
                </a:solidFill>
              </a:rPr>
              <a:t>Fixed Income</a:t>
            </a:r>
            <a:r>
              <a:rPr lang="en"/>
              <a:t>	35%		25-45%		U.S. Treasuries, mutual funds, ETFs</a:t>
            </a:r>
            <a:endParaRPr/>
          </a:p>
          <a:p>
            <a:pPr marL="0" lvl="0" indent="0" algn="l" rtl="0">
              <a:spcBef>
                <a:spcPts val="0"/>
              </a:spcBef>
              <a:spcAft>
                <a:spcPts val="0"/>
              </a:spcAft>
              <a:buNone/>
            </a:pPr>
            <a:r>
              <a:rPr lang="en">
                <a:solidFill>
                  <a:srgbClr val="4A86E8"/>
                </a:solidFill>
              </a:rPr>
              <a:t>Cash-like</a:t>
            </a:r>
            <a:r>
              <a:rPr lang="en"/>
              <a:t>		5%						Bank deposits, CDs, money-markets, </a:t>
            </a:r>
            <a:endParaRPr/>
          </a:p>
          <a:p>
            <a:pPr marL="4114800" lvl="0" indent="457200" algn="l" rtl="0">
              <a:spcBef>
                <a:spcPts val="0"/>
              </a:spcBef>
              <a:spcAft>
                <a:spcPts val="0"/>
              </a:spcAft>
              <a:buNone/>
            </a:pPr>
            <a:r>
              <a:rPr lang="en"/>
              <a:t>short-duration U.S. Treasuries</a:t>
            </a:r>
            <a:endParaRPr/>
          </a:p>
          <a:p>
            <a:pPr marL="457200" lvl="0" indent="-342900" algn="l" rtl="0">
              <a:spcBef>
                <a:spcPts val="1000"/>
              </a:spcBef>
              <a:spcAft>
                <a:spcPts val="0"/>
              </a:spcAft>
              <a:buSzPts val="1800"/>
              <a:buChar char="●"/>
            </a:pPr>
            <a:r>
              <a:rPr lang="en"/>
              <a:t>This is consistent with </a:t>
            </a:r>
            <a:r>
              <a:rPr lang="en" u="sng">
                <a:solidFill>
                  <a:schemeClr val="hlink"/>
                </a:solidFill>
                <a:hlinkClick r:id="rId4" action="ppaction://hlinksldjump"/>
              </a:rPr>
              <a:t>industry</a:t>
            </a:r>
            <a:r>
              <a:rPr lang="en" u="sng">
                <a:solidFill>
                  <a:schemeClr val="hlink"/>
                </a:solidFill>
                <a:hlinkClick r:id="rId4" action="ppaction://hlinksldjump"/>
              </a:rPr>
              <a:t> practice</a:t>
            </a:r>
            <a:r>
              <a:rPr lang="en"/>
              <a:t> for small endowments</a:t>
            </a:r>
            <a:endParaRPr/>
          </a:p>
        </p:txBody>
      </p:sp>
      <p:sp>
        <p:nvSpPr>
          <p:cNvPr id="179" name="Google Shape;179;p31"/>
          <p:cNvSpPr txBox="1"/>
          <p:nvPr/>
        </p:nvSpPr>
        <p:spPr>
          <a:xfrm>
            <a:off x="58900" y="4793750"/>
            <a:ext cx="3072300" cy="3051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1800">
                <a:solidFill>
                  <a:schemeClr val="dk2"/>
                </a:solidFill>
              </a:rPr>
              <a:t>Source: JCamp180 </a:t>
            </a:r>
            <a:r>
              <a:rPr lang="en" sz="1800" u="sng">
                <a:solidFill>
                  <a:schemeClr val="hlink"/>
                </a:solidFill>
                <a:hlinkClick r:id="rId5"/>
              </a:rPr>
              <a:t>Endowment Accelerator Toolkit</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400"/>
              <a:t>Receive insights &amp; analysis from QuantStreet: </a:t>
            </a:r>
            <a:r>
              <a:rPr lang="en" sz="4400" u="sng">
                <a:solidFill>
                  <a:schemeClr val="hlink"/>
                </a:solidFill>
                <a:hlinkClick r:id="rId3"/>
              </a:rPr>
              <a:t>bit.ly/quantstreet</a:t>
            </a:r>
            <a:endParaRPr sz="4400" u="sng"/>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Realized Returns</a:t>
            </a:r>
            <a:endParaRPr/>
          </a:p>
        </p:txBody>
      </p:sp>
      <p:sp>
        <p:nvSpPr>
          <p:cNvPr id="185" name="Google Shape;185;p32"/>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According to </a:t>
            </a:r>
            <a:r>
              <a:rPr lang="en" u="sng">
                <a:solidFill>
                  <a:schemeClr val="hlink"/>
                </a:solidFill>
                <a:hlinkClick r:id="rId3"/>
              </a:rPr>
              <a:t>JCamp180</a:t>
            </a:r>
            <a:r>
              <a:rPr lang="en"/>
              <a:t>, a 60/35/5 allocation yielded 7% per year on average</a:t>
            </a:r>
            <a:endParaRPr/>
          </a:p>
          <a:p>
            <a:pPr marL="457200" lvl="0" indent="-342900" algn="l" rtl="0">
              <a:spcBef>
                <a:spcPts val="0"/>
              </a:spcBef>
              <a:spcAft>
                <a:spcPts val="0"/>
              </a:spcAft>
              <a:buSzPts val="1800"/>
              <a:buChar char="●"/>
            </a:pPr>
            <a:r>
              <a:rPr lang="en"/>
              <a:t>According to BlackRock, their </a:t>
            </a:r>
            <a:r>
              <a:rPr lang="en" u="sng">
                <a:solidFill>
                  <a:schemeClr val="hlink"/>
                </a:solidFill>
                <a:hlinkClick r:id="rId4"/>
              </a:rPr>
              <a:t>60/40 Target Allocation Fund</a:t>
            </a:r>
            <a:r>
              <a:rPr lang="en"/>
              <a:t> had the following returns as of January 2024</a:t>
            </a:r>
            <a:endParaRPr/>
          </a:p>
          <a:p>
            <a:pPr marL="0" lvl="0" indent="0" algn="l" rtl="0">
              <a:spcBef>
                <a:spcPts val="1200"/>
              </a:spcBef>
              <a:spcAft>
                <a:spcPts val="0"/>
              </a:spcAft>
              <a:buNone/>
            </a:pPr>
            <a:r>
              <a:rPr lang="en"/>
              <a:t>					</a:t>
            </a:r>
            <a:r>
              <a:rPr lang="en" u="sng"/>
              <a:t>1 year		3 year		5 year		10 year</a:t>
            </a:r>
            <a:endParaRPr u="sng"/>
          </a:p>
          <a:p>
            <a:pPr marL="0" lvl="0" indent="457200" algn="l" rtl="0">
              <a:spcBef>
                <a:spcPts val="0"/>
              </a:spcBef>
              <a:spcAft>
                <a:spcPts val="0"/>
              </a:spcAft>
              <a:buNone/>
            </a:pPr>
            <a:r>
              <a:rPr lang="en">
                <a:solidFill>
                  <a:srgbClr val="4A86E8"/>
                </a:solidFill>
              </a:rPr>
              <a:t>Average return</a:t>
            </a:r>
            <a:r>
              <a:rPr lang="en"/>
              <a:t>	15.68%		2.73%		9.01%		6.45%</a:t>
            </a:r>
            <a:endParaRPr/>
          </a:p>
          <a:p>
            <a:pPr marL="457200" lvl="0" indent="-342900" algn="l" rtl="0">
              <a:spcBef>
                <a:spcPts val="1200"/>
              </a:spcBef>
              <a:spcAft>
                <a:spcPts val="0"/>
              </a:spcAft>
              <a:buSzPts val="1800"/>
              <a:buChar char="●"/>
            </a:pPr>
            <a:r>
              <a:rPr lang="en"/>
              <a:t>Our work at QuantStreet shows that 60/40 portfolio can experience </a:t>
            </a:r>
            <a:r>
              <a:rPr lang="en" u="sng">
                <a:solidFill>
                  <a:schemeClr val="hlink"/>
                </a:solidFill>
                <a:hlinkClick r:id="rId5" action="ppaction://hlinksldjump"/>
              </a:rPr>
              <a:t>very negative returns</a:t>
            </a:r>
            <a:r>
              <a:rPr lang="en"/>
              <a:t> in some years (e.g., -20% or worse)</a:t>
            </a:r>
            <a:endParaRPr/>
          </a:p>
          <a:p>
            <a:pPr marL="457200" lvl="0" indent="-342900" algn="l" rtl="0">
              <a:spcBef>
                <a:spcPts val="0"/>
              </a:spcBef>
              <a:spcAft>
                <a:spcPts val="0"/>
              </a:spcAft>
              <a:buSzPts val="1800"/>
              <a:buChar char="●"/>
            </a:pPr>
            <a:r>
              <a:rPr lang="en"/>
              <a:t>Bad endowment return years can be associated with increased gifting</a:t>
            </a:r>
            <a:r>
              <a:rPr lang="en" baseline="30000"/>
              <a:t>*</a:t>
            </a:r>
            <a:endParaRPr baseline="30000"/>
          </a:p>
          <a:p>
            <a:pPr marL="914400" lvl="1" indent="-317500" algn="l" rtl="0">
              <a:spcBef>
                <a:spcPts val="0"/>
              </a:spcBef>
              <a:spcAft>
                <a:spcPts val="0"/>
              </a:spcAft>
              <a:buSzPts val="1400"/>
              <a:buChar char="○"/>
            </a:pPr>
            <a:r>
              <a:rPr lang="en"/>
              <a:t>Through June of 2022, the average last-12-month university endowment return was -8%</a:t>
            </a:r>
            <a:endParaRPr/>
          </a:p>
          <a:p>
            <a:pPr marL="914400" lvl="1" indent="-317500" algn="l" rtl="0">
              <a:spcBef>
                <a:spcPts val="0"/>
              </a:spcBef>
              <a:spcAft>
                <a:spcPts val="0"/>
              </a:spcAft>
              <a:buSzPts val="1400"/>
              <a:buChar char="○"/>
            </a:pPr>
            <a:r>
              <a:rPr lang="en"/>
              <a:t>But the change in total endowment size was only -4%</a:t>
            </a:r>
            <a:endParaRPr/>
          </a:p>
          <a:p>
            <a:pPr marL="914400" lvl="1" indent="-317500" algn="l" rtl="0">
              <a:spcBef>
                <a:spcPts val="0"/>
              </a:spcBef>
              <a:spcAft>
                <a:spcPts val="0"/>
              </a:spcAft>
              <a:buSzPts val="1400"/>
              <a:buChar char="○"/>
            </a:pPr>
            <a:r>
              <a:rPr lang="en"/>
              <a:t>The difference comes from a +22% increase in gifts received relative to 2021</a:t>
            </a:r>
            <a:endParaRPr/>
          </a:p>
          <a:p>
            <a:pPr marL="457200" lvl="0" indent="-342900" algn="l" rtl="0">
              <a:spcBef>
                <a:spcPts val="0"/>
              </a:spcBef>
              <a:spcAft>
                <a:spcPts val="0"/>
              </a:spcAft>
              <a:buSzPts val="1800"/>
              <a:buChar char="●"/>
            </a:pPr>
            <a:r>
              <a:rPr lang="en"/>
              <a:t>Your spending policy should account for the potential of bad return years</a:t>
            </a:r>
            <a:endParaRPr/>
          </a:p>
        </p:txBody>
      </p:sp>
      <p:sp>
        <p:nvSpPr>
          <p:cNvPr id="186" name="Google Shape;186;p32"/>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187" name="Google Shape;187;p32"/>
          <p:cNvSpPr txBox="1"/>
          <p:nvPr/>
        </p:nvSpPr>
        <p:spPr>
          <a:xfrm>
            <a:off x="93822" y="4875919"/>
            <a:ext cx="7488600" cy="3138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1800" baseline="30000">
                <a:solidFill>
                  <a:schemeClr val="dk2"/>
                </a:solidFill>
              </a:rPr>
              <a:t>*</a:t>
            </a:r>
            <a:r>
              <a:rPr lang="en" sz="1800">
                <a:solidFill>
                  <a:schemeClr val="dk2"/>
                </a:solidFill>
              </a:rPr>
              <a:t>Source: 2022 NACUBO-TIAA Study of Endowments</a:t>
            </a:r>
            <a:endParaRPr sz="1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p:nvPr/>
        </p:nvSpPr>
        <p:spPr>
          <a:xfrm>
            <a:off x="718125" y="3590575"/>
            <a:ext cx="7765200" cy="699000"/>
          </a:xfrm>
          <a:prstGeom prst="rect">
            <a:avLst/>
          </a:prstGeom>
          <a:solidFill>
            <a:srgbClr val="FCE5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33"/>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u="sng">
                <a:solidFill>
                  <a:schemeClr val="accent5"/>
                </a:solidFill>
                <a:hlinkClick r:id="rId3">
                  <a:extLst>
                    <a:ext uri="{A12FA001-AC4F-418D-AE19-62706E023703}">
                      <ahyp:hlinkClr xmlns:ahyp="http://schemas.microsoft.com/office/drawing/2018/hyperlinkcolor" val="tx"/>
                    </a:ext>
                  </a:extLst>
                </a:hlinkClick>
              </a:rPr>
              <a:t>JCamp180</a:t>
            </a:r>
            <a:r>
              <a:rPr lang="en"/>
              <a:t> suggests a distribution rate of 4-5% per year from the endowment</a:t>
            </a:r>
            <a:endParaRPr/>
          </a:p>
          <a:p>
            <a:pPr marL="914400" lvl="1" indent="-317500" algn="l" rtl="0">
              <a:spcBef>
                <a:spcPts val="0"/>
              </a:spcBef>
              <a:spcAft>
                <a:spcPts val="0"/>
              </a:spcAft>
              <a:buSzPts val="1400"/>
              <a:buChar char="○"/>
            </a:pPr>
            <a:r>
              <a:rPr lang="en"/>
              <a:t>This percentage can be applied to either the average market value of the endowment over the prior 4 quarters or over the prior 3 years</a:t>
            </a:r>
            <a:endParaRPr/>
          </a:p>
          <a:p>
            <a:pPr marL="914400" lvl="1" indent="-317500" algn="l" rtl="0">
              <a:spcBef>
                <a:spcPts val="0"/>
              </a:spcBef>
              <a:spcAft>
                <a:spcPts val="0"/>
              </a:spcAft>
              <a:buSzPts val="1400"/>
              <a:buChar char="○"/>
            </a:pPr>
            <a:r>
              <a:rPr lang="en"/>
              <a:t>This is consistent with the </a:t>
            </a:r>
            <a:r>
              <a:rPr lang="en" u="sng">
                <a:solidFill>
                  <a:schemeClr val="accent5"/>
                </a:solidFill>
                <a:hlinkClick r:id="rId4" action="ppaction://hlinksldjump">
                  <a:extLst>
                    <a:ext uri="{A12FA001-AC4F-418D-AE19-62706E023703}">
                      <ahyp:hlinkClr xmlns:ahyp="http://schemas.microsoft.com/office/drawing/2018/hyperlinkcolor" val="tx"/>
                    </a:ext>
                  </a:extLst>
                </a:hlinkClick>
              </a:rPr>
              <a:t>range of expenditures</a:t>
            </a:r>
            <a:r>
              <a:rPr lang="en"/>
              <a:t> reported by university endowments</a:t>
            </a:r>
            <a:endParaRPr/>
          </a:p>
          <a:p>
            <a:pPr marL="914400" lvl="1" indent="-317500" algn="l" rtl="0">
              <a:spcBef>
                <a:spcPts val="0"/>
              </a:spcBef>
              <a:spcAft>
                <a:spcPts val="0"/>
              </a:spcAft>
              <a:buSzPts val="1400"/>
              <a:buChar char="○"/>
            </a:pPr>
            <a:r>
              <a:rPr lang="en"/>
              <a:t>There is potentially a carveout for larger expenditure for unforeseen events</a:t>
            </a:r>
            <a:endParaRPr/>
          </a:p>
          <a:p>
            <a:pPr marL="457200" lvl="0" indent="-342900" algn="l" rtl="0">
              <a:spcBef>
                <a:spcPts val="0"/>
              </a:spcBef>
              <a:spcAft>
                <a:spcPts val="0"/>
              </a:spcAft>
              <a:buSzPts val="1800"/>
              <a:buChar char="●"/>
            </a:pPr>
            <a:r>
              <a:rPr lang="en"/>
              <a:t>Endowment distributions are typically meant for recurring expenses:</a:t>
            </a:r>
            <a:endParaRPr/>
          </a:p>
          <a:p>
            <a:pPr marL="914400" lvl="1" indent="-317500" algn="l" rtl="0">
              <a:spcBef>
                <a:spcPts val="0"/>
              </a:spcBef>
              <a:spcAft>
                <a:spcPts val="0"/>
              </a:spcAft>
              <a:buSzPts val="1400"/>
              <a:buChar char="○"/>
            </a:pPr>
            <a:r>
              <a:rPr lang="en"/>
              <a:t>Scholarships</a:t>
            </a:r>
            <a:endParaRPr/>
          </a:p>
          <a:p>
            <a:pPr marL="914400" lvl="1" indent="-317500" algn="l" rtl="0">
              <a:spcBef>
                <a:spcPts val="0"/>
              </a:spcBef>
              <a:spcAft>
                <a:spcPts val="0"/>
              </a:spcAft>
              <a:buSzPts val="1400"/>
              <a:buChar char="○"/>
            </a:pPr>
            <a:r>
              <a:rPr lang="en"/>
              <a:t>Staff salaries</a:t>
            </a:r>
            <a:endParaRPr/>
          </a:p>
          <a:p>
            <a:pPr marL="914400" lvl="1" indent="-317500" algn="l" rtl="0">
              <a:spcBef>
                <a:spcPts val="0"/>
              </a:spcBef>
              <a:spcAft>
                <a:spcPts val="0"/>
              </a:spcAft>
              <a:buSzPts val="1400"/>
              <a:buChar char="○"/>
            </a:pPr>
            <a:r>
              <a:rPr lang="en"/>
              <a:t>Minor capital improvements</a:t>
            </a:r>
            <a:endParaRPr/>
          </a:p>
          <a:p>
            <a:pPr marL="914400" lvl="1" indent="-317500" algn="l" rtl="0">
              <a:spcBef>
                <a:spcPts val="0"/>
              </a:spcBef>
              <a:spcAft>
                <a:spcPts val="0"/>
              </a:spcAft>
              <a:buSzPts val="1400"/>
              <a:buChar char="○"/>
            </a:pPr>
            <a:r>
              <a:rPr lang="en"/>
              <a:t>Special programs and trips</a:t>
            </a:r>
            <a:endParaRPr/>
          </a:p>
          <a:p>
            <a:pPr marL="457200" lvl="0" indent="-342900" algn="l" rtl="0">
              <a:spcBef>
                <a:spcPts val="0"/>
              </a:spcBef>
              <a:spcAft>
                <a:spcPts val="0"/>
              </a:spcAft>
              <a:buSzPts val="1800"/>
              <a:buChar char="●"/>
            </a:pPr>
            <a:r>
              <a:rPr lang="en" i="1"/>
              <a:t>Core Principle</a:t>
            </a:r>
            <a:endParaRPr/>
          </a:p>
          <a:p>
            <a:pPr marL="457200" lvl="0" indent="0" algn="l" rtl="0">
              <a:spcBef>
                <a:spcPts val="1200"/>
              </a:spcBef>
              <a:spcAft>
                <a:spcPts val="0"/>
              </a:spcAft>
              <a:buNone/>
            </a:pPr>
            <a:r>
              <a:rPr lang="en" i="1"/>
              <a:t>After planned spending (around 4%) and </a:t>
            </a:r>
            <a:r>
              <a:rPr lang="en" i="1" u="sng">
                <a:solidFill>
                  <a:schemeClr val="hlink"/>
                </a:solidFill>
                <a:hlinkClick r:id="rId4" action="ppaction://hlinksldjump"/>
              </a:rPr>
              <a:t>fees</a:t>
            </a:r>
            <a:r>
              <a:rPr lang="en" i="1"/>
              <a:t> (around 1%), the rest of the endowment should grow at least at the rate of inflation (around 2%).</a:t>
            </a:r>
            <a:endParaRPr i="1"/>
          </a:p>
          <a:p>
            <a:pPr marL="457200" lvl="0" indent="-342900" algn="l" rtl="0">
              <a:spcBef>
                <a:spcPts val="1200"/>
              </a:spcBef>
              <a:spcAft>
                <a:spcPts val="0"/>
              </a:spcAft>
              <a:buSzPts val="1800"/>
              <a:buChar char="●"/>
            </a:pPr>
            <a:r>
              <a:rPr lang="en"/>
              <a:t>The end goal is to have spending grow at the rate of inflation over time</a:t>
            </a:r>
            <a:endParaRPr/>
          </a:p>
        </p:txBody>
      </p:sp>
      <p:sp>
        <p:nvSpPr>
          <p:cNvPr id="194" name="Google Shape;194;p33"/>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Spending Plan</a:t>
            </a:r>
            <a:endParaRPr/>
          </a:p>
        </p:txBody>
      </p:sp>
      <p:sp>
        <p:nvSpPr>
          <p:cNvPr id="195" name="Google Shape;195;p33"/>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Putting It All Together</a:t>
            </a:r>
            <a:endParaRPr/>
          </a:p>
        </p:txBody>
      </p:sp>
      <p:sp>
        <p:nvSpPr>
          <p:cNvPr id="201" name="Google Shape;201;p34"/>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 Example of an Investment and Saving Plan</a:t>
            </a:r>
            <a:endParaRPr/>
          </a:p>
        </p:txBody>
      </p:sp>
      <p:sp>
        <p:nvSpPr>
          <p:cNvPr id="207" name="Google Shape;207;p35"/>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208" name="Google Shape;208;p35"/>
          <p:cNvSpPr txBox="1"/>
          <p:nvPr/>
        </p:nvSpPr>
        <p:spPr>
          <a:xfrm>
            <a:off x="183075" y="4737650"/>
            <a:ext cx="3633600" cy="3288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1800">
                <a:solidFill>
                  <a:schemeClr val="dk2"/>
                </a:solidFill>
              </a:rPr>
              <a:t>Source: JCamp180 </a:t>
            </a:r>
            <a:r>
              <a:rPr lang="en" sz="1800" u="sng">
                <a:solidFill>
                  <a:schemeClr val="hlink"/>
                </a:solidFill>
                <a:hlinkClick r:id="rId3"/>
              </a:rPr>
              <a:t>Endowment Accelerator Toolkit</a:t>
            </a:r>
            <a:endParaRPr sz="1800">
              <a:solidFill>
                <a:schemeClr val="dk2"/>
              </a:solidFill>
            </a:endParaRPr>
          </a:p>
        </p:txBody>
      </p:sp>
      <p:sp>
        <p:nvSpPr>
          <p:cNvPr id="209" name="Google Shape;209;p35"/>
          <p:cNvSpPr txBox="1"/>
          <p:nvPr/>
        </p:nvSpPr>
        <p:spPr>
          <a:xfrm>
            <a:off x="183075" y="3704175"/>
            <a:ext cx="5973600" cy="686700"/>
          </a:xfrm>
          <a:prstGeom prst="rect">
            <a:avLst/>
          </a:prstGeom>
          <a:noFill/>
          <a:ln>
            <a:noFill/>
          </a:ln>
        </p:spPr>
        <p:txBody>
          <a:bodyPr spcFirstLastPara="1" wrap="square" lIns="91425" tIns="91425" rIns="91425" bIns="91425" anchor="t" anchorCtr="0">
            <a:normAutofit fontScale="70000" lnSpcReduction="20000"/>
          </a:bodyPr>
          <a:lstStyle/>
          <a:p>
            <a:pPr marL="457200" lvl="0" indent="-308610" algn="l" rtl="0">
              <a:spcBef>
                <a:spcPts val="0"/>
              </a:spcBef>
              <a:spcAft>
                <a:spcPts val="0"/>
              </a:spcAft>
              <a:buClr>
                <a:schemeClr val="dk2"/>
              </a:buClr>
              <a:buSzPct val="100000"/>
              <a:buChar char="●"/>
            </a:pPr>
            <a:r>
              <a:rPr lang="en" sz="1800">
                <a:solidFill>
                  <a:schemeClr val="dk2"/>
                </a:solidFill>
              </a:rPr>
              <a:t>This analysis does not account for new gifts</a:t>
            </a:r>
            <a:endParaRPr sz="1800">
              <a:solidFill>
                <a:schemeClr val="dk2"/>
              </a:solidFill>
            </a:endParaRPr>
          </a:p>
          <a:p>
            <a:pPr marL="457200" lvl="0" indent="-308610" algn="l" rtl="0">
              <a:spcBef>
                <a:spcPts val="0"/>
              </a:spcBef>
              <a:spcAft>
                <a:spcPts val="0"/>
              </a:spcAft>
              <a:buClr>
                <a:schemeClr val="dk2"/>
              </a:buClr>
              <a:buSzPct val="100000"/>
              <a:buChar char="●"/>
            </a:pPr>
            <a:r>
              <a:rPr lang="en" sz="1800">
                <a:solidFill>
                  <a:schemeClr val="dk2"/>
                </a:solidFill>
              </a:rPr>
              <a:t>Add that distribution can come from income or sale of securities</a:t>
            </a:r>
            <a:endParaRPr sz="1800">
              <a:solidFill>
                <a:schemeClr val="dk2"/>
              </a:solidFill>
            </a:endParaRPr>
          </a:p>
          <a:p>
            <a:pPr marL="457200" lvl="0" indent="-308610" algn="l" rtl="0">
              <a:spcBef>
                <a:spcPts val="0"/>
              </a:spcBef>
              <a:spcAft>
                <a:spcPts val="0"/>
              </a:spcAft>
              <a:buClr>
                <a:schemeClr val="dk2"/>
              </a:buClr>
              <a:buSzPct val="100000"/>
              <a:buChar char="●"/>
            </a:pPr>
            <a:r>
              <a:rPr lang="en" sz="1800">
                <a:solidFill>
                  <a:schemeClr val="dk2"/>
                </a:solidFill>
              </a:rPr>
              <a:t>The endowment amount will likely grow more than this due to gift inflows</a:t>
            </a:r>
            <a:endParaRPr sz="1800">
              <a:solidFill>
                <a:schemeClr val="dk2"/>
              </a:solidFill>
            </a:endParaRPr>
          </a:p>
        </p:txBody>
      </p:sp>
      <p:pic>
        <p:nvPicPr>
          <p:cNvPr id="210" name="Google Shape;210;p35"/>
          <p:cNvPicPr preferRelativeResize="0"/>
          <p:nvPr/>
        </p:nvPicPr>
        <p:blipFill>
          <a:blip r:embed="rId4">
            <a:alphaModFix/>
          </a:blip>
          <a:stretch>
            <a:fillRect/>
          </a:stretch>
        </p:blipFill>
        <p:spPr>
          <a:xfrm>
            <a:off x="183075" y="1177308"/>
            <a:ext cx="6918924" cy="2457475"/>
          </a:xfrm>
          <a:prstGeom prst="rect">
            <a:avLst/>
          </a:prstGeom>
          <a:noFill/>
          <a:ln>
            <a:noFill/>
          </a:ln>
        </p:spPr>
      </p:pic>
      <p:sp>
        <p:nvSpPr>
          <p:cNvPr id="211" name="Google Shape;211;p35"/>
          <p:cNvSpPr txBox="1"/>
          <p:nvPr/>
        </p:nvSpPr>
        <p:spPr>
          <a:xfrm>
            <a:off x="372238" y="844300"/>
            <a:ext cx="6540600" cy="3936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800" b="1">
                <a:solidFill>
                  <a:schemeClr val="dk1"/>
                </a:solidFill>
              </a:rPr>
              <a:t>Example of expected distribution and growth from $5mm fund</a:t>
            </a:r>
            <a:endParaRPr sz="1800" b="1">
              <a:solidFill>
                <a:schemeClr val="dk1"/>
              </a:solidFill>
            </a:endParaRPr>
          </a:p>
        </p:txBody>
      </p:sp>
      <p:sp>
        <p:nvSpPr>
          <p:cNvPr id="212" name="Google Shape;212;p35"/>
          <p:cNvSpPr txBox="1"/>
          <p:nvPr/>
        </p:nvSpPr>
        <p:spPr>
          <a:xfrm>
            <a:off x="7471720" y="313555"/>
            <a:ext cx="162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The endowment starts off here</a:t>
            </a:r>
            <a:endParaRPr>
              <a:solidFill>
                <a:schemeClr val="dk2"/>
              </a:solidFill>
            </a:endParaRPr>
          </a:p>
        </p:txBody>
      </p:sp>
      <p:cxnSp>
        <p:nvCxnSpPr>
          <p:cNvPr id="213" name="Google Shape;213;p35"/>
          <p:cNvCxnSpPr>
            <a:stCxn id="212" idx="1"/>
          </p:cNvCxnSpPr>
          <p:nvPr/>
        </p:nvCxnSpPr>
        <p:spPr>
          <a:xfrm flipH="1">
            <a:off x="7079020" y="621355"/>
            <a:ext cx="392700" cy="721200"/>
          </a:xfrm>
          <a:prstGeom prst="straightConnector1">
            <a:avLst/>
          </a:prstGeom>
          <a:noFill/>
          <a:ln w="9525" cap="flat" cmpd="sng">
            <a:solidFill>
              <a:schemeClr val="dk2"/>
            </a:solidFill>
            <a:prstDash val="solid"/>
            <a:round/>
            <a:headEnd type="none" w="med" len="med"/>
            <a:tailEnd type="triangle" w="med" len="med"/>
          </a:ln>
        </p:spPr>
      </p:cxnSp>
      <p:sp>
        <p:nvSpPr>
          <p:cNvPr id="214" name="Google Shape;214;p35"/>
          <p:cNvSpPr txBox="1"/>
          <p:nvPr/>
        </p:nvSpPr>
        <p:spPr>
          <a:xfrm>
            <a:off x="7471725" y="915155"/>
            <a:ext cx="1625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This assumes the “average” return happens (more on this below)</a:t>
            </a:r>
            <a:endParaRPr>
              <a:solidFill>
                <a:schemeClr val="dk2"/>
              </a:solidFill>
            </a:endParaRPr>
          </a:p>
        </p:txBody>
      </p:sp>
      <p:cxnSp>
        <p:nvCxnSpPr>
          <p:cNvPr id="215" name="Google Shape;215;p35"/>
          <p:cNvCxnSpPr>
            <a:stCxn id="214" idx="1"/>
          </p:cNvCxnSpPr>
          <p:nvPr/>
        </p:nvCxnSpPr>
        <p:spPr>
          <a:xfrm flipH="1">
            <a:off x="7086825" y="1438505"/>
            <a:ext cx="384900" cy="161400"/>
          </a:xfrm>
          <a:prstGeom prst="straightConnector1">
            <a:avLst/>
          </a:prstGeom>
          <a:noFill/>
          <a:ln w="9525" cap="flat" cmpd="sng">
            <a:solidFill>
              <a:schemeClr val="dk2"/>
            </a:solidFill>
            <a:prstDash val="solid"/>
            <a:round/>
            <a:headEnd type="none" w="med" len="med"/>
            <a:tailEnd type="triangle" w="med" len="med"/>
          </a:ln>
        </p:spPr>
      </p:cxnSp>
      <p:sp>
        <p:nvSpPr>
          <p:cNvPr id="216" name="Google Shape;216;p35"/>
          <p:cNvSpPr/>
          <p:nvPr/>
        </p:nvSpPr>
        <p:spPr>
          <a:xfrm>
            <a:off x="7073350" y="1768774"/>
            <a:ext cx="218400" cy="768900"/>
          </a:xfrm>
          <a:prstGeom prst="rightBrace">
            <a:avLst>
              <a:gd name="adj1" fmla="val 38693"/>
              <a:gd name="adj2" fmla="val 5001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 name="Google Shape;217;p35"/>
          <p:cNvSpPr txBox="1"/>
          <p:nvPr/>
        </p:nvSpPr>
        <p:spPr>
          <a:xfrm>
            <a:off x="7471300" y="1887100"/>
            <a:ext cx="16257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Returns are allocated between spending, fees, and growth. The distribution can come partially from asset sales.</a:t>
            </a:r>
            <a:endParaRPr>
              <a:solidFill>
                <a:schemeClr val="dk2"/>
              </a:solidFill>
            </a:endParaRPr>
          </a:p>
        </p:txBody>
      </p:sp>
      <p:cxnSp>
        <p:nvCxnSpPr>
          <p:cNvPr id="218" name="Google Shape;218;p35"/>
          <p:cNvCxnSpPr>
            <a:stCxn id="217" idx="1"/>
            <a:endCxn id="216" idx="1"/>
          </p:cNvCxnSpPr>
          <p:nvPr/>
        </p:nvCxnSpPr>
        <p:spPr>
          <a:xfrm rot="10800000">
            <a:off x="7291600" y="2153200"/>
            <a:ext cx="179700" cy="580500"/>
          </a:xfrm>
          <a:prstGeom prst="straightConnector1">
            <a:avLst/>
          </a:prstGeom>
          <a:noFill/>
          <a:ln w="9525" cap="flat" cmpd="sng">
            <a:solidFill>
              <a:schemeClr val="dk2"/>
            </a:solidFill>
            <a:prstDash val="solid"/>
            <a:round/>
            <a:headEnd type="none" w="med" len="med"/>
            <a:tailEnd type="triangle" w="med" len="med"/>
          </a:ln>
        </p:spPr>
      </p:cxnSp>
      <p:sp>
        <p:nvSpPr>
          <p:cNvPr id="219" name="Google Shape;219;p35"/>
          <p:cNvSpPr txBox="1"/>
          <p:nvPr/>
        </p:nvSpPr>
        <p:spPr>
          <a:xfrm>
            <a:off x="7471730" y="3559580"/>
            <a:ext cx="1625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The endowment grows by $100k, assuming no gifts</a:t>
            </a:r>
            <a:endParaRPr>
              <a:solidFill>
                <a:schemeClr val="dk2"/>
              </a:solidFill>
            </a:endParaRPr>
          </a:p>
        </p:txBody>
      </p:sp>
      <p:cxnSp>
        <p:nvCxnSpPr>
          <p:cNvPr id="220" name="Google Shape;220;p35"/>
          <p:cNvCxnSpPr/>
          <p:nvPr/>
        </p:nvCxnSpPr>
        <p:spPr>
          <a:xfrm rot="10800000">
            <a:off x="7094750" y="2692700"/>
            <a:ext cx="476100" cy="889800"/>
          </a:xfrm>
          <a:prstGeom prst="straightConnector1">
            <a:avLst/>
          </a:prstGeom>
          <a:noFill/>
          <a:ln w="9525" cap="flat" cmpd="sng">
            <a:solidFill>
              <a:schemeClr val="dk2"/>
            </a:solidFill>
            <a:prstDash val="solid"/>
            <a:round/>
            <a:headEnd type="none" w="med" len="med"/>
            <a:tailEnd type="triangle" w="med" len="med"/>
          </a:ln>
        </p:spPr>
      </p:cxnSp>
      <p:sp>
        <p:nvSpPr>
          <p:cNvPr id="221" name="Google Shape;221;p35"/>
          <p:cNvSpPr txBox="1"/>
          <p:nvPr/>
        </p:nvSpPr>
        <p:spPr>
          <a:xfrm>
            <a:off x="6030825" y="4267550"/>
            <a:ext cx="131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The power of compounding over 20 years!</a:t>
            </a:r>
            <a:endParaRPr>
              <a:solidFill>
                <a:schemeClr val="dk2"/>
              </a:solidFill>
            </a:endParaRPr>
          </a:p>
        </p:txBody>
      </p:sp>
      <p:cxnSp>
        <p:nvCxnSpPr>
          <p:cNvPr id="222" name="Google Shape;222;p35"/>
          <p:cNvCxnSpPr>
            <a:stCxn id="221" idx="0"/>
          </p:cNvCxnSpPr>
          <p:nvPr/>
        </p:nvCxnSpPr>
        <p:spPr>
          <a:xfrm rot="10800000">
            <a:off x="6246975" y="3339350"/>
            <a:ext cx="443700" cy="928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Endowment Growth and Distributions Over Time</a:t>
            </a:r>
            <a:endParaRPr/>
          </a:p>
        </p:txBody>
      </p:sp>
      <p:sp>
        <p:nvSpPr>
          <p:cNvPr id="228" name="Google Shape;228;p36"/>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pic>
        <p:nvPicPr>
          <p:cNvPr id="229" name="Google Shape;229;p36"/>
          <p:cNvPicPr preferRelativeResize="0"/>
          <p:nvPr/>
        </p:nvPicPr>
        <p:blipFill>
          <a:blip r:embed="rId3">
            <a:alphaModFix/>
          </a:blip>
          <a:stretch>
            <a:fillRect/>
          </a:stretch>
        </p:blipFill>
        <p:spPr>
          <a:xfrm>
            <a:off x="1719600" y="765488"/>
            <a:ext cx="5704795" cy="4073212"/>
          </a:xfrm>
          <a:prstGeom prst="rect">
            <a:avLst/>
          </a:prstGeom>
          <a:noFill/>
          <a:ln>
            <a:noFill/>
          </a:ln>
        </p:spPr>
      </p:pic>
      <p:sp>
        <p:nvSpPr>
          <p:cNvPr id="230" name="Google Shape;230;p36"/>
          <p:cNvSpPr txBox="1"/>
          <p:nvPr/>
        </p:nvSpPr>
        <p:spPr>
          <a:xfrm>
            <a:off x="270225" y="3487150"/>
            <a:ext cx="1299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Initial endowment start at 5mm</a:t>
            </a:r>
            <a:endParaRPr>
              <a:solidFill>
                <a:schemeClr val="dk2"/>
              </a:solidFill>
            </a:endParaRPr>
          </a:p>
        </p:txBody>
      </p:sp>
      <p:cxnSp>
        <p:nvCxnSpPr>
          <p:cNvPr id="231" name="Google Shape;231;p36"/>
          <p:cNvCxnSpPr/>
          <p:nvPr/>
        </p:nvCxnSpPr>
        <p:spPr>
          <a:xfrm>
            <a:off x="1586650" y="3844550"/>
            <a:ext cx="749700" cy="235500"/>
          </a:xfrm>
          <a:prstGeom prst="straightConnector1">
            <a:avLst/>
          </a:prstGeom>
          <a:noFill/>
          <a:ln w="9525" cap="flat" cmpd="sng">
            <a:solidFill>
              <a:schemeClr val="dk2"/>
            </a:solidFill>
            <a:prstDash val="solid"/>
            <a:round/>
            <a:headEnd type="none" w="med" len="med"/>
            <a:tailEnd type="triangle" w="med" len="med"/>
          </a:ln>
        </p:spPr>
      </p:cxnSp>
      <p:sp>
        <p:nvSpPr>
          <p:cNvPr id="232" name="Google Shape;232;p36"/>
          <p:cNvSpPr txBox="1"/>
          <p:nvPr/>
        </p:nvSpPr>
        <p:spPr>
          <a:xfrm>
            <a:off x="2440975" y="2035475"/>
            <a:ext cx="1625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Endowment grows at 7% per year, with a 5% spend rate</a:t>
            </a:r>
            <a:endParaRPr>
              <a:solidFill>
                <a:schemeClr val="dk2"/>
              </a:solidFill>
            </a:endParaRPr>
          </a:p>
        </p:txBody>
      </p:sp>
      <p:sp>
        <p:nvSpPr>
          <p:cNvPr id="233" name="Google Shape;233;p36"/>
          <p:cNvSpPr/>
          <p:nvPr/>
        </p:nvSpPr>
        <p:spPr>
          <a:xfrm>
            <a:off x="7436975" y="3387425"/>
            <a:ext cx="1625700" cy="1046700"/>
          </a:xfrm>
          <a:prstGeom prst="rect">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34" name="Google Shape;234;p36"/>
          <p:cNvCxnSpPr>
            <a:stCxn id="232" idx="3"/>
          </p:cNvCxnSpPr>
          <p:nvPr/>
        </p:nvCxnSpPr>
        <p:spPr>
          <a:xfrm>
            <a:off x="4066675" y="2558825"/>
            <a:ext cx="762900" cy="161100"/>
          </a:xfrm>
          <a:prstGeom prst="straightConnector1">
            <a:avLst/>
          </a:prstGeom>
          <a:noFill/>
          <a:ln w="9525" cap="flat" cmpd="sng">
            <a:solidFill>
              <a:schemeClr val="dk2"/>
            </a:solidFill>
            <a:prstDash val="solid"/>
            <a:round/>
            <a:headEnd type="none" w="med" len="med"/>
            <a:tailEnd type="triangle" w="med" len="med"/>
          </a:ln>
        </p:spPr>
      </p:cxnSp>
      <p:sp>
        <p:nvSpPr>
          <p:cNvPr id="235" name="Google Shape;235;p36"/>
          <p:cNvSpPr txBox="1"/>
          <p:nvPr/>
        </p:nvSpPr>
        <p:spPr>
          <a:xfrm>
            <a:off x="7424400" y="716650"/>
            <a:ext cx="16257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Under these assumptions the endowment will grow to 7.43mm after 20 years</a:t>
            </a:r>
            <a:endParaRPr>
              <a:solidFill>
                <a:schemeClr val="dk2"/>
              </a:solidFill>
            </a:endParaRPr>
          </a:p>
          <a:p>
            <a:pPr marL="285750" lvl="0" indent="-317500" algn="l" rtl="0">
              <a:spcBef>
                <a:spcPts val="0"/>
              </a:spcBef>
              <a:spcAft>
                <a:spcPts val="0"/>
              </a:spcAft>
              <a:buClr>
                <a:srgbClr val="1155CC"/>
              </a:buClr>
              <a:buSzPts val="1400"/>
              <a:buChar char="●"/>
            </a:pPr>
            <a:r>
              <a:rPr lang="en">
                <a:solidFill>
                  <a:schemeClr val="dk2"/>
                </a:solidFill>
              </a:rPr>
              <a:t>If inflation runs at its historical rate, this will just keep up with inflation</a:t>
            </a:r>
            <a:endParaRPr>
              <a:solidFill>
                <a:schemeClr val="dk2"/>
              </a:solidFill>
            </a:endParaRPr>
          </a:p>
          <a:p>
            <a:pPr marL="285750" lvl="0" indent="-317500" algn="l" rtl="0">
              <a:spcBef>
                <a:spcPts val="0"/>
              </a:spcBef>
              <a:spcAft>
                <a:spcPts val="0"/>
              </a:spcAft>
              <a:buClr>
                <a:srgbClr val="1155CC"/>
              </a:buClr>
              <a:buSzPts val="1400"/>
              <a:buChar char="●"/>
            </a:pPr>
            <a:r>
              <a:rPr lang="en">
                <a:solidFill>
                  <a:schemeClr val="dk2"/>
                </a:solidFill>
              </a:rPr>
              <a:t>Assumes no new gifts</a:t>
            </a:r>
            <a:endParaRPr>
              <a:solidFill>
                <a:schemeClr val="dk2"/>
              </a:solidFill>
            </a:endParaRPr>
          </a:p>
          <a:p>
            <a:pPr marL="285750" lvl="0" indent="-317500" algn="l" rtl="0">
              <a:spcBef>
                <a:spcPts val="0"/>
              </a:spcBef>
              <a:spcAft>
                <a:spcPts val="0"/>
              </a:spcAft>
              <a:buClr>
                <a:srgbClr val="1155CC"/>
              </a:buClr>
              <a:buSzPts val="1400"/>
              <a:buChar char="●"/>
            </a:pPr>
            <a:r>
              <a:rPr lang="en">
                <a:solidFill>
                  <a:schemeClr val="dk2"/>
                </a:solidFill>
              </a:rPr>
              <a:t>This analysis ignores what happens when there is uncertainty</a:t>
            </a:r>
            <a:endParaRPr>
              <a:solidFill>
                <a:schemeClr val="dk2"/>
              </a:solidFill>
            </a:endParaRPr>
          </a:p>
        </p:txBody>
      </p:sp>
      <p:cxnSp>
        <p:nvCxnSpPr>
          <p:cNvPr id="236" name="Google Shape;236;p36"/>
          <p:cNvCxnSpPr/>
          <p:nvPr/>
        </p:nvCxnSpPr>
        <p:spPr>
          <a:xfrm rot="10800000">
            <a:off x="7087600" y="1464500"/>
            <a:ext cx="305100" cy="244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Endowment Growth and Distributions Over Time</a:t>
            </a:r>
            <a:endParaRPr/>
          </a:p>
        </p:txBody>
      </p:sp>
      <p:sp>
        <p:nvSpPr>
          <p:cNvPr id="242" name="Google Shape;242;p37"/>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243" name="Google Shape;243;p37"/>
          <p:cNvPicPr preferRelativeResize="0"/>
          <p:nvPr/>
        </p:nvPicPr>
        <p:blipFill>
          <a:blip r:embed="rId3">
            <a:alphaModFix/>
          </a:blip>
          <a:stretch>
            <a:fillRect/>
          </a:stretch>
        </p:blipFill>
        <p:spPr>
          <a:xfrm>
            <a:off x="1719600" y="765488"/>
            <a:ext cx="5704795" cy="4073212"/>
          </a:xfrm>
          <a:prstGeom prst="rect">
            <a:avLst/>
          </a:prstGeom>
          <a:noFill/>
          <a:ln>
            <a:noFill/>
          </a:ln>
        </p:spPr>
      </p:pic>
      <p:sp>
        <p:nvSpPr>
          <p:cNvPr id="244" name="Google Shape;244;p37"/>
          <p:cNvSpPr txBox="1"/>
          <p:nvPr/>
        </p:nvSpPr>
        <p:spPr>
          <a:xfrm>
            <a:off x="270225" y="3487150"/>
            <a:ext cx="1299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Initial endowment start at 5mm</a:t>
            </a:r>
            <a:endParaRPr>
              <a:solidFill>
                <a:schemeClr val="dk2"/>
              </a:solidFill>
            </a:endParaRPr>
          </a:p>
        </p:txBody>
      </p:sp>
      <p:cxnSp>
        <p:nvCxnSpPr>
          <p:cNvPr id="245" name="Google Shape;245;p37"/>
          <p:cNvCxnSpPr/>
          <p:nvPr/>
        </p:nvCxnSpPr>
        <p:spPr>
          <a:xfrm rot="10800000" flipH="1">
            <a:off x="1586650" y="3620450"/>
            <a:ext cx="807300" cy="224100"/>
          </a:xfrm>
          <a:prstGeom prst="straightConnector1">
            <a:avLst/>
          </a:prstGeom>
          <a:noFill/>
          <a:ln w="9525" cap="flat" cmpd="sng">
            <a:solidFill>
              <a:schemeClr val="dk2"/>
            </a:solidFill>
            <a:prstDash val="solid"/>
            <a:round/>
            <a:headEnd type="none" w="med" len="med"/>
            <a:tailEnd type="triangle" w="med" len="med"/>
          </a:ln>
        </p:spPr>
      </p:cxnSp>
      <p:sp>
        <p:nvSpPr>
          <p:cNvPr id="246" name="Google Shape;246;p37"/>
          <p:cNvSpPr txBox="1"/>
          <p:nvPr/>
        </p:nvSpPr>
        <p:spPr>
          <a:xfrm>
            <a:off x="106875" y="1464500"/>
            <a:ext cx="1625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This analysis allows for the growth rates to change over time. The blue line represents a good set of market outcomes.</a:t>
            </a:r>
            <a:endParaRPr>
              <a:solidFill>
                <a:schemeClr val="dk2"/>
              </a:solidFill>
            </a:endParaRPr>
          </a:p>
        </p:txBody>
      </p:sp>
      <p:cxnSp>
        <p:nvCxnSpPr>
          <p:cNvPr id="247" name="Google Shape;247;p37"/>
          <p:cNvCxnSpPr>
            <a:stCxn id="246" idx="3"/>
          </p:cNvCxnSpPr>
          <p:nvPr/>
        </p:nvCxnSpPr>
        <p:spPr>
          <a:xfrm>
            <a:off x="1732575" y="2418800"/>
            <a:ext cx="1593300" cy="495000"/>
          </a:xfrm>
          <a:prstGeom prst="straightConnector1">
            <a:avLst/>
          </a:prstGeom>
          <a:noFill/>
          <a:ln w="9525" cap="flat" cmpd="sng">
            <a:solidFill>
              <a:schemeClr val="dk2"/>
            </a:solidFill>
            <a:prstDash val="solid"/>
            <a:round/>
            <a:headEnd type="none" w="med" len="med"/>
            <a:tailEnd type="triangle" w="med" len="med"/>
          </a:ln>
        </p:spPr>
      </p:cxnSp>
      <p:sp>
        <p:nvSpPr>
          <p:cNvPr id="248" name="Google Shape;248;p37"/>
          <p:cNvSpPr txBox="1"/>
          <p:nvPr/>
        </p:nvSpPr>
        <p:spPr>
          <a:xfrm>
            <a:off x="7380992" y="777149"/>
            <a:ext cx="1685100" cy="3760800"/>
          </a:xfrm>
          <a:prstGeom prst="rect">
            <a:avLst/>
          </a:prstGeom>
          <a:solidFill>
            <a:schemeClr val="lt2"/>
          </a:solid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This emphasizes the needs to:</a:t>
            </a:r>
            <a:endParaRPr>
              <a:solidFill>
                <a:schemeClr val="dk1"/>
              </a:solidFill>
            </a:endParaRPr>
          </a:p>
          <a:p>
            <a:pPr marL="285750" lvl="0" indent="-146050" algn="l" rtl="0">
              <a:spcBef>
                <a:spcPts val="1000"/>
              </a:spcBef>
              <a:spcAft>
                <a:spcPts val="0"/>
              </a:spcAft>
              <a:buClr>
                <a:schemeClr val="dk1"/>
              </a:buClr>
              <a:buSzPts val="1400"/>
              <a:buAutoNum type="arabicParenBoth"/>
            </a:pPr>
            <a:r>
              <a:rPr lang="en">
                <a:solidFill>
                  <a:schemeClr val="dk1"/>
                </a:solidFill>
              </a:rPr>
              <a:t>Dynamically adjust spending policies in response to market conditions;</a:t>
            </a:r>
            <a:endParaRPr>
              <a:solidFill>
                <a:schemeClr val="dk1"/>
              </a:solidFill>
            </a:endParaRPr>
          </a:p>
          <a:p>
            <a:pPr marL="285750" lvl="0" indent="-146050" algn="l" rtl="0">
              <a:spcBef>
                <a:spcPts val="0"/>
              </a:spcBef>
              <a:spcAft>
                <a:spcPts val="0"/>
              </a:spcAft>
              <a:buClr>
                <a:schemeClr val="dk1"/>
              </a:buClr>
              <a:buSzPts val="1400"/>
              <a:buAutoNum type="arabicParenBoth"/>
            </a:pPr>
            <a:r>
              <a:rPr lang="en">
                <a:solidFill>
                  <a:schemeClr val="dk1"/>
                </a:solidFill>
              </a:rPr>
              <a:t>Ensure that your endowment’s risk level is appropriate for your organization.</a:t>
            </a:r>
            <a:endParaRPr>
              <a:solidFill>
                <a:schemeClr val="dk1"/>
              </a:solidFill>
            </a:endParaRPr>
          </a:p>
        </p:txBody>
      </p:sp>
      <p:sp>
        <p:nvSpPr>
          <p:cNvPr id="249" name="Google Shape;249;p37"/>
          <p:cNvSpPr txBox="1"/>
          <p:nvPr/>
        </p:nvSpPr>
        <p:spPr>
          <a:xfrm>
            <a:off x="4441925" y="4643900"/>
            <a:ext cx="346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But some outcomes can be much worse.</a:t>
            </a:r>
            <a:endParaRPr>
              <a:solidFill>
                <a:schemeClr val="dk2"/>
              </a:solidFill>
            </a:endParaRPr>
          </a:p>
        </p:txBody>
      </p:sp>
      <p:cxnSp>
        <p:nvCxnSpPr>
          <p:cNvPr id="250" name="Google Shape;250;p37"/>
          <p:cNvCxnSpPr>
            <a:stCxn id="249" idx="0"/>
          </p:cNvCxnSpPr>
          <p:nvPr/>
        </p:nvCxnSpPr>
        <p:spPr>
          <a:xfrm rot="10800000">
            <a:off x="6131975" y="4287500"/>
            <a:ext cx="42900" cy="356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8"/>
                                        </p:tgtEl>
                                        <p:attrNameLst>
                                          <p:attrName>style.visibility</p:attrName>
                                        </p:attrNameLst>
                                      </p:cBhvr>
                                      <p:to>
                                        <p:strVal val="visible"/>
                                      </p:to>
                                    </p:set>
                                    <p:animEffect transition="in" filter="fade">
                                      <p:cBhvr>
                                        <p:cTn id="25"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Additional Considerations</a:t>
            </a:r>
            <a:endParaRPr/>
          </a:p>
        </p:txBody>
      </p:sp>
      <p:sp>
        <p:nvSpPr>
          <p:cNvPr id="256" name="Google Shape;256;p38"/>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Additional Considerations</a:t>
            </a:r>
            <a:endParaRPr/>
          </a:p>
        </p:txBody>
      </p:sp>
      <p:sp>
        <p:nvSpPr>
          <p:cNvPr id="262" name="Google Shape;262;p39"/>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263" name="Google Shape;263;p39"/>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is your </a:t>
            </a:r>
            <a:r>
              <a:rPr lang="en">
                <a:highlight>
                  <a:srgbClr val="FFF2CC"/>
                </a:highlight>
              </a:rPr>
              <a:t>organizational risk tolerance</a:t>
            </a:r>
            <a:r>
              <a:rPr lang="en"/>
              <a:t>?</a:t>
            </a:r>
            <a:endParaRPr/>
          </a:p>
          <a:p>
            <a:pPr marL="914400" lvl="1" indent="-317500" algn="l" rtl="0">
              <a:spcBef>
                <a:spcPts val="0"/>
              </a:spcBef>
              <a:spcAft>
                <a:spcPts val="0"/>
              </a:spcAft>
              <a:buSzPts val="1400"/>
              <a:buChar char="○"/>
            </a:pPr>
            <a:r>
              <a:rPr lang="en"/>
              <a:t>Can organization survive a lower spend from the endowment for a few years?</a:t>
            </a:r>
            <a:endParaRPr/>
          </a:p>
          <a:p>
            <a:pPr marL="914400" lvl="1" indent="-317500" algn="l" rtl="0">
              <a:spcBef>
                <a:spcPts val="0"/>
              </a:spcBef>
              <a:spcAft>
                <a:spcPts val="0"/>
              </a:spcAft>
              <a:buSzPts val="1400"/>
              <a:buChar char="○"/>
            </a:pPr>
            <a:r>
              <a:rPr lang="en"/>
              <a:t>How much will your donors support the endowment in down market years?</a:t>
            </a:r>
            <a:endParaRPr/>
          </a:p>
          <a:p>
            <a:pPr marL="457200" lvl="0" indent="-342900" algn="l" rtl="0">
              <a:spcBef>
                <a:spcPts val="0"/>
              </a:spcBef>
              <a:spcAft>
                <a:spcPts val="0"/>
              </a:spcAft>
              <a:buSzPts val="1800"/>
              <a:buChar char="●"/>
            </a:pPr>
            <a:r>
              <a:rPr lang="en">
                <a:highlight>
                  <a:srgbClr val="FFF2CC"/>
                </a:highlight>
              </a:rPr>
              <a:t>Diversification and liquidity</a:t>
            </a:r>
            <a:endParaRPr>
              <a:highlight>
                <a:srgbClr val="FFF2CC"/>
              </a:highlight>
            </a:endParaRPr>
          </a:p>
          <a:p>
            <a:pPr marL="914400" lvl="1" indent="-317500" algn="l" rtl="0">
              <a:spcBef>
                <a:spcPts val="0"/>
              </a:spcBef>
              <a:spcAft>
                <a:spcPts val="0"/>
              </a:spcAft>
              <a:buSzPts val="1400"/>
              <a:buChar char="○"/>
            </a:pPr>
            <a:r>
              <a:rPr lang="en"/>
              <a:t>Your portfolio should not have large exposures to single-name securities or other sources of idiosyncratic risk (which should be diversified away at the portfolio level)</a:t>
            </a:r>
            <a:endParaRPr/>
          </a:p>
          <a:p>
            <a:pPr marL="914400" lvl="1" indent="-317500" algn="l" rtl="0">
              <a:spcBef>
                <a:spcPts val="0"/>
              </a:spcBef>
              <a:spcAft>
                <a:spcPts val="0"/>
              </a:spcAft>
              <a:buSzPts val="1400"/>
              <a:buChar char="○"/>
            </a:pPr>
            <a:r>
              <a:rPr lang="en"/>
              <a:t>Many investment look good on paper, but are highly illiquid, meaning that you may not be able to get your money out then you need to</a:t>
            </a:r>
            <a:endParaRPr/>
          </a:p>
          <a:p>
            <a:pPr marL="457200" lvl="0" indent="-342900" algn="l" rtl="0">
              <a:spcBef>
                <a:spcPts val="0"/>
              </a:spcBef>
              <a:spcAft>
                <a:spcPts val="0"/>
              </a:spcAft>
              <a:buSzPts val="1800"/>
              <a:buChar char="●"/>
            </a:pPr>
            <a:r>
              <a:rPr lang="en">
                <a:highlight>
                  <a:srgbClr val="FFF2CC"/>
                </a:highlight>
              </a:rPr>
              <a:t>Fees</a:t>
            </a:r>
            <a:r>
              <a:rPr lang="en"/>
              <a:t> associated with underlying investment vehicles</a:t>
            </a:r>
            <a:endParaRPr/>
          </a:p>
          <a:p>
            <a:pPr marL="914400" lvl="1" indent="-317500" algn="l" rtl="0">
              <a:spcBef>
                <a:spcPts val="0"/>
              </a:spcBef>
              <a:spcAft>
                <a:spcPts val="0"/>
              </a:spcAft>
              <a:buSzPts val="1400"/>
              <a:buChar char="○"/>
            </a:pPr>
            <a:r>
              <a:rPr lang="en"/>
              <a:t>The mutual funds and ETFs in your endowment portfolio will charge fees</a:t>
            </a:r>
            <a:endParaRPr/>
          </a:p>
          <a:p>
            <a:pPr marL="914400" lvl="1" indent="-317500" algn="l" rtl="0">
              <a:spcBef>
                <a:spcPts val="0"/>
              </a:spcBef>
              <a:spcAft>
                <a:spcPts val="0"/>
              </a:spcAft>
              <a:buSzPts val="1400"/>
              <a:buChar char="○"/>
            </a:pPr>
            <a:r>
              <a:rPr lang="en"/>
              <a:t>Is your endowment avoiding high-fee mutual funds, ETFs, and other managed products?</a:t>
            </a:r>
            <a:endParaRPr/>
          </a:p>
          <a:p>
            <a:pPr marL="914400" lvl="1" indent="-317500" algn="l" rtl="0">
              <a:spcBef>
                <a:spcPts val="0"/>
              </a:spcBef>
              <a:spcAft>
                <a:spcPts val="0"/>
              </a:spcAft>
              <a:buSzPts val="1400"/>
              <a:buChar char="○"/>
            </a:pPr>
            <a:r>
              <a:rPr lang="en"/>
              <a:t>For example, there are two large, liquid Emerging Markets (China, India, Korea, Taiwan, etc.) ETFs: </a:t>
            </a:r>
            <a:r>
              <a:rPr lang="en" u="sng">
                <a:solidFill>
                  <a:schemeClr val="hlink"/>
                </a:solidFill>
                <a:hlinkClick r:id="rId3"/>
              </a:rPr>
              <a:t>EEM</a:t>
            </a:r>
            <a:r>
              <a:rPr lang="en"/>
              <a:t> charges 0.70% annual fee while </a:t>
            </a:r>
            <a:r>
              <a:rPr lang="en" u="sng">
                <a:solidFill>
                  <a:schemeClr val="hlink"/>
                </a:solidFill>
                <a:hlinkClick r:id="rId4"/>
              </a:rPr>
              <a:t>VWO</a:t>
            </a:r>
            <a:r>
              <a:rPr lang="en"/>
              <a:t> charges 0.08%</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Choosing a Financial Advisor</a:t>
            </a:r>
            <a:endParaRPr/>
          </a:p>
        </p:txBody>
      </p:sp>
      <p:sp>
        <p:nvSpPr>
          <p:cNvPr id="269" name="Google Shape;269;p40"/>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JCamp180 </a:t>
            </a:r>
            <a:r>
              <a:rPr lang="en" u="sng">
                <a:solidFill>
                  <a:schemeClr val="hlink"/>
                </a:solidFill>
                <a:hlinkClick r:id="rId3"/>
              </a:rPr>
              <a:t>requires</a:t>
            </a:r>
            <a:r>
              <a:rPr lang="en"/>
              <a:t> that the endowment be custodied at a major national broker or investment manager</a:t>
            </a:r>
            <a:endParaRPr/>
          </a:p>
          <a:p>
            <a:pPr marL="457200" lvl="0" indent="-342900" algn="l" rtl="0">
              <a:spcBef>
                <a:spcPts val="0"/>
              </a:spcBef>
              <a:spcAft>
                <a:spcPts val="0"/>
              </a:spcAft>
              <a:buSzPts val="1800"/>
              <a:buChar char="●"/>
            </a:pPr>
            <a:r>
              <a:rPr lang="en"/>
              <a:t>You may consider also hiring a financial advisor</a:t>
            </a:r>
            <a:endParaRPr/>
          </a:p>
          <a:p>
            <a:pPr marL="914400" lvl="1" indent="-317500" algn="l" rtl="0">
              <a:spcBef>
                <a:spcPts val="0"/>
              </a:spcBef>
              <a:spcAft>
                <a:spcPts val="0"/>
              </a:spcAft>
              <a:buSzPts val="1400"/>
              <a:buChar char="○"/>
            </a:pPr>
            <a:r>
              <a:rPr lang="en"/>
              <a:t>Refer to JCamp 180 guidance under “Step Two” from </a:t>
            </a:r>
            <a:r>
              <a:rPr lang="en" u="sng">
                <a:solidFill>
                  <a:schemeClr val="hlink"/>
                </a:solidFill>
                <a:hlinkClick r:id="rId4"/>
              </a:rPr>
              <a:t>this</a:t>
            </a:r>
            <a:r>
              <a:rPr lang="en" u="sng">
                <a:solidFill>
                  <a:schemeClr val="hlink"/>
                </a:solidFill>
                <a:hlinkClick r:id="rId4"/>
              </a:rPr>
              <a:t> page</a:t>
            </a:r>
            <a:endParaRPr/>
          </a:p>
          <a:p>
            <a:pPr marL="457200" lvl="0" indent="-342900" algn="l" rtl="0">
              <a:spcBef>
                <a:spcPts val="0"/>
              </a:spcBef>
              <a:spcAft>
                <a:spcPts val="0"/>
              </a:spcAft>
              <a:buSzPts val="1800"/>
              <a:buChar char="●"/>
            </a:pPr>
            <a:r>
              <a:rPr lang="en"/>
              <a:t>A financial advisor should help you think through all aspects of the investing and spending policy</a:t>
            </a:r>
            <a:endParaRPr/>
          </a:p>
          <a:p>
            <a:pPr marL="914400" lvl="1" indent="-317500" algn="l" rtl="0">
              <a:spcBef>
                <a:spcPts val="0"/>
              </a:spcBef>
              <a:spcAft>
                <a:spcPts val="0"/>
              </a:spcAft>
              <a:buSzPts val="1400"/>
              <a:buChar char="○"/>
            </a:pPr>
            <a:r>
              <a:rPr lang="en"/>
              <a:t>How should assets be invested?</a:t>
            </a:r>
            <a:endParaRPr/>
          </a:p>
          <a:p>
            <a:pPr marL="914400" lvl="1" indent="-317500" algn="l" rtl="0">
              <a:spcBef>
                <a:spcPts val="0"/>
              </a:spcBef>
              <a:spcAft>
                <a:spcPts val="0"/>
              </a:spcAft>
              <a:buSzPts val="1400"/>
              <a:buChar char="○"/>
            </a:pPr>
            <a:r>
              <a:rPr lang="en"/>
              <a:t>How much risk to take?</a:t>
            </a:r>
            <a:endParaRPr/>
          </a:p>
          <a:p>
            <a:pPr marL="914400" lvl="1" indent="-317500" algn="l" rtl="0">
              <a:spcBef>
                <a:spcPts val="0"/>
              </a:spcBef>
              <a:spcAft>
                <a:spcPts val="0"/>
              </a:spcAft>
              <a:buSzPts val="1400"/>
              <a:buChar char="○"/>
            </a:pPr>
            <a:r>
              <a:rPr lang="en"/>
              <a:t>What is a reasonable distribution rate in light of the endowment’s investments?</a:t>
            </a:r>
            <a:endParaRPr/>
          </a:p>
          <a:p>
            <a:pPr marL="914400" lvl="1" indent="-317500" algn="l" rtl="0">
              <a:spcBef>
                <a:spcPts val="0"/>
              </a:spcBef>
              <a:spcAft>
                <a:spcPts val="0"/>
              </a:spcAft>
              <a:buSzPts val="1400"/>
              <a:buChar char="○"/>
            </a:pPr>
            <a:r>
              <a:rPr lang="en"/>
              <a:t>How should the endowment respond to changing market conditions?</a:t>
            </a:r>
            <a:endParaRPr/>
          </a:p>
          <a:p>
            <a:pPr marL="457200" lvl="0" indent="-342900" algn="l" rtl="0">
              <a:spcBef>
                <a:spcPts val="0"/>
              </a:spcBef>
              <a:spcAft>
                <a:spcPts val="0"/>
              </a:spcAft>
              <a:buSzPts val="1800"/>
              <a:buChar char="●"/>
            </a:pPr>
            <a:r>
              <a:rPr lang="en"/>
              <a:t>The advisor should work with your endowment committee, and with senior leadership, to ensure the camp’s endowment is appropriately invested</a:t>
            </a:r>
            <a:endParaRPr/>
          </a:p>
          <a:p>
            <a:pPr marL="457200" lvl="0" indent="-342900" algn="l" rtl="0">
              <a:spcBef>
                <a:spcPts val="0"/>
              </a:spcBef>
              <a:spcAft>
                <a:spcPts val="0"/>
              </a:spcAft>
              <a:buSzPts val="1800"/>
              <a:buChar char="●"/>
            </a:pPr>
            <a:r>
              <a:rPr lang="en"/>
              <a:t>A typical financial advisor fee for endowments is 1%</a:t>
            </a:r>
            <a:r>
              <a:rPr lang="en" baseline="30000"/>
              <a:t>*</a:t>
            </a:r>
            <a:endParaRPr/>
          </a:p>
        </p:txBody>
      </p:sp>
      <p:sp>
        <p:nvSpPr>
          <p:cNvPr id="270" name="Google Shape;270;p40"/>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
        <p:nvSpPr>
          <p:cNvPr id="271" name="Google Shape;271;p40"/>
          <p:cNvSpPr txBox="1"/>
          <p:nvPr/>
        </p:nvSpPr>
        <p:spPr>
          <a:xfrm>
            <a:off x="93825" y="4875925"/>
            <a:ext cx="8629500" cy="3138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1800" baseline="30000">
                <a:solidFill>
                  <a:schemeClr val="dk2"/>
                </a:solidFill>
              </a:rPr>
              <a:t>*</a:t>
            </a:r>
            <a:r>
              <a:rPr lang="en" sz="1800">
                <a:solidFill>
                  <a:schemeClr val="dk2"/>
                </a:solidFill>
              </a:rPr>
              <a:t>Source: 2022 NACUBO-TIAA Study of Endowments.</a:t>
            </a:r>
            <a:endParaRPr sz="18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Final notes</a:t>
            </a:r>
            <a:endParaRPr/>
          </a:p>
        </p:txBody>
      </p:sp>
      <p:sp>
        <p:nvSpPr>
          <p:cNvPr id="277" name="Google Shape;277;p41"/>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Additional Coaching</a:t>
            </a:r>
            <a:endParaRPr/>
          </a:p>
          <a:p>
            <a:pPr marL="457200" lvl="0" indent="-342900" algn="l" rtl="0">
              <a:spcBef>
                <a:spcPts val="1200"/>
              </a:spcBef>
              <a:spcAft>
                <a:spcPts val="0"/>
              </a:spcAft>
              <a:buSzPts val="1800"/>
              <a:buChar char="●"/>
            </a:pPr>
            <a:r>
              <a:rPr lang="en"/>
              <a:t>Camps can receive up to 2 hours additional coaching from us</a:t>
            </a:r>
            <a:endParaRPr/>
          </a:p>
          <a:p>
            <a:pPr marL="457200" lvl="0" indent="-342900" algn="l" rtl="0">
              <a:spcBef>
                <a:spcPts val="0"/>
              </a:spcBef>
              <a:spcAft>
                <a:spcPts val="0"/>
              </a:spcAft>
              <a:buSzPts val="1800"/>
              <a:buChar char="●"/>
            </a:pPr>
            <a:r>
              <a:rPr lang="en"/>
              <a:t>If you are interested, please </a:t>
            </a:r>
            <a:r>
              <a:rPr lang="en" u="sng">
                <a:solidFill>
                  <a:schemeClr val="hlink"/>
                </a:solidFill>
                <a:hlinkClick r:id="rId3" action="ppaction://hlinksldjump"/>
              </a:rPr>
              <a:t>reach out</a:t>
            </a:r>
            <a:r>
              <a:rPr lang="en"/>
              <a:t> to either Isaac or Harry</a:t>
            </a:r>
            <a:endParaRPr/>
          </a:p>
          <a:p>
            <a:pPr marL="0" lvl="0" indent="0" algn="l" rtl="0">
              <a:spcBef>
                <a:spcPts val="1200"/>
              </a:spcBef>
              <a:spcAft>
                <a:spcPts val="0"/>
              </a:spcAft>
              <a:buNone/>
            </a:pPr>
            <a:r>
              <a:rPr lang="en"/>
              <a:t>Taxes</a:t>
            </a:r>
            <a:endParaRPr/>
          </a:p>
          <a:p>
            <a:pPr marL="457200" lvl="0" indent="-342900" algn="l" rtl="0">
              <a:spcBef>
                <a:spcPts val="1200"/>
              </a:spcBef>
              <a:spcAft>
                <a:spcPts val="0"/>
              </a:spcAft>
              <a:buClr>
                <a:srgbClr val="1155CC"/>
              </a:buClr>
              <a:buSzPts val="1800"/>
              <a:buChar char="●"/>
            </a:pPr>
            <a:r>
              <a:rPr lang="en"/>
              <a:t>We are not tax experts, though it is our understanding that income generated by a camp endowment is not taxed</a:t>
            </a:r>
            <a:endParaRPr/>
          </a:p>
          <a:p>
            <a:pPr marL="457200" lvl="0" indent="-342900" algn="l" rtl="0">
              <a:spcBef>
                <a:spcPts val="0"/>
              </a:spcBef>
              <a:spcAft>
                <a:spcPts val="0"/>
              </a:spcAft>
              <a:buClr>
                <a:srgbClr val="1155CC"/>
              </a:buClr>
              <a:buSzPts val="1800"/>
              <a:buChar char="●"/>
            </a:pPr>
            <a:r>
              <a:rPr lang="en"/>
              <a:t>For tax questions, please contact your accountant</a:t>
            </a:r>
            <a:endParaRPr/>
          </a:p>
          <a:p>
            <a:pPr marL="0" lvl="0" indent="0" algn="l" rtl="0">
              <a:spcBef>
                <a:spcPts val="1200"/>
              </a:spcBef>
              <a:spcAft>
                <a:spcPts val="0"/>
              </a:spcAft>
              <a:buNone/>
            </a:pPr>
            <a:r>
              <a:rPr lang="en"/>
              <a:t>Canada</a:t>
            </a:r>
            <a:endParaRPr/>
          </a:p>
          <a:p>
            <a:pPr marL="457200" lvl="0" indent="-342900" algn="l" rtl="0">
              <a:spcBef>
                <a:spcPts val="1200"/>
              </a:spcBef>
              <a:spcAft>
                <a:spcPts val="0"/>
              </a:spcAft>
              <a:buSzPts val="1800"/>
              <a:buChar char="●"/>
            </a:pPr>
            <a:r>
              <a:rPr lang="en"/>
              <a:t>Most of presentation is from the point of view of a U.S. camp</a:t>
            </a:r>
            <a:endParaRPr/>
          </a:p>
          <a:p>
            <a:pPr marL="457200" lvl="0" indent="-342900" algn="l" rtl="0">
              <a:spcBef>
                <a:spcPts val="0"/>
              </a:spcBef>
              <a:spcAft>
                <a:spcPts val="0"/>
              </a:spcAft>
              <a:buSzPts val="1800"/>
              <a:buChar char="●"/>
            </a:pPr>
            <a:r>
              <a:rPr lang="en"/>
              <a:t>In Canada, tax laws and market structure differ</a:t>
            </a:r>
            <a:endParaRPr/>
          </a:p>
          <a:p>
            <a:pPr marL="457200" lvl="0" indent="-342900" algn="l" rtl="0">
              <a:spcBef>
                <a:spcPts val="0"/>
              </a:spcBef>
              <a:spcAft>
                <a:spcPts val="0"/>
              </a:spcAft>
              <a:buSzPts val="1800"/>
              <a:buChar char="●"/>
            </a:pPr>
            <a:r>
              <a:rPr lang="en"/>
              <a:t>Please contact JCamp180 for information about Canadian endowments</a:t>
            </a:r>
            <a:endParaRPr/>
          </a:p>
        </p:txBody>
      </p:sp>
      <p:sp>
        <p:nvSpPr>
          <p:cNvPr id="278" name="Google Shape;278;p41"/>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Overview</a:t>
            </a:r>
            <a:endParaRPr/>
          </a:p>
        </p:txBody>
      </p:sp>
      <p:sp>
        <p:nvSpPr>
          <p:cNvPr id="67" name="Google Shape;67;p15"/>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Legal considerations and governance</a:t>
            </a:r>
            <a:endParaRPr/>
          </a:p>
          <a:p>
            <a:pPr marL="457200" lvl="0" indent="-342900" algn="l" rtl="0">
              <a:spcBef>
                <a:spcPts val="0"/>
              </a:spcBef>
              <a:spcAft>
                <a:spcPts val="0"/>
              </a:spcAft>
              <a:buSzPts val="1800"/>
              <a:buChar char="●"/>
            </a:pPr>
            <a:r>
              <a:rPr lang="en"/>
              <a:t>JCamp gift requirements and policies</a:t>
            </a:r>
            <a:endParaRPr/>
          </a:p>
          <a:p>
            <a:pPr marL="457200" lvl="0" indent="-342900" algn="l" rtl="0">
              <a:spcBef>
                <a:spcPts val="0"/>
              </a:spcBef>
              <a:spcAft>
                <a:spcPts val="0"/>
              </a:spcAft>
              <a:buSzPts val="1800"/>
              <a:buChar char="●"/>
            </a:pPr>
            <a:r>
              <a:rPr lang="en"/>
              <a:t>Implementation</a:t>
            </a:r>
            <a:endParaRPr/>
          </a:p>
          <a:p>
            <a:pPr marL="914400" lvl="1" indent="-317500" algn="l" rtl="0">
              <a:spcBef>
                <a:spcPts val="0"/>
              </a:spcBef>
              <a:spcAft>
                <a:spcPts val="0"/>
              </a:spcAft>
              <a:buSzPts val="1400"/>
              <a:buChar char="○"/>
            </a:pPr>
            <a:r>
              <a:rPr lang="en"/>
              <a:t>Investment plan</a:t>
            </a:r>
            <a:endParaRPr/>
          </a:p>
          <a:p>
            <a:pPr marL="914400" lvl="1" indent="-317500" algn="l" rtl="0">
              <a:spcBef>
                <a:spcPts val="0"/>
              </a:spcBef>
              <a:spcAft>
                <a:spcPts val="0"/>
              </a:spcAft>
              <a:buSzPts val="1400"/>
              <a:buChar char="○"/>
            </a:pPr>
            <a:r>
              <a:rPr lang="en"/>
              <a:t>Spending plan</a:t>
            </a:r>
            <a:endParaRPr/>
          </a:p>
          <a:p>
            <a:pPr marL="457200" lvl="0" indent="-342900" algn="l" rtl="0">
              <a:spcBef>
                <a:spcPts val="0"/>
              </a:spcBef>
              <a:spcAft>
                <a:spcPts val="0"/>
              </a:spcAft>
              <a:buSzPts val="1800"/>
              <a:buChar char="●"/>
            </a:pPr>
            <a:r>
              <a:rPr lang="en"/>
              <a:t>Additional considerations</a:t>
            </a:r>
            <a:endParaRPr/>
          </a:p>
          <a:p>
            <a:pPr marL="914400" lvl="1" indent="-317500" algn="l" rtl="0">
              <a:spcBef>
                <a:spcPts val="0"/>
              </a:spcBef>
              <a:spcAft>
                <a:spcPts val="0"/>
              </a:spcAft>
              <a:buSzPts val="1400"/>
              <a:buChar char="○"/>
            </a:pPr>
            <a:r>
              <a:rPr lang="en"/>
              <a:t>Selecting the right advisor</a:t>
            </a:r>
            <a:endParaRPr/>
          </a:p>
          <a:p>
            <a:pPr marL="914400" lvl="1" indent="-317500" algn="l" rtl="0">
              <a:spcBef>
                <a:spcPts val="0"/>
              </a:spcBef>
              <a:spcAft>
                <a:spcPts val="0"/>
              </a:spcAft>
              <a:buSzPts val="1400"/>
              <a:buChar char="○"/>
            </a:pPr>
            <a:r>
              <a:rPr lang="en"/>
              <a:t>What if you’re from Canada</a:t>
            </a:r>
            <a:endParaRPr/>
          </a:p>
          <a:p>
            <a:pPr marL="0" lvl="0" indent="0" algn="l" rtl="0">
              <a:spcBef>
                <a:spcPts val="1200"/>
              </a:spcBef>
              <a:spcAft>
                <a:spcPts val="0"/>
              </a:spcAft>
              <a:buNone/>
            </a:pPr>
            <a:r>
              <a:rPr lang="en"/>
              <a:t>You can find more information at:</a:t>
            </a:r>
            <a:endParaRPr/>
          </a:p>
          <a:p>
            <a:pPr marL="457200" lvl="0" indent="-342900" algn="l" rtl="0">
              <a:spcBef>
                <a:spcPts val="1200"/>
              </a:spcBef>
              <a:spcAft>
                <a:spcPts val="0"/>
              </a:spcAft>
              <a:buSzPts val="1800"/>
              <a:buChar char="●"/>
            </a:pPr>
            <a:r>
              <a:rPr lang="en"/>
              <a:t>JCamp 180’s </a:t>
            </a:r>
            <a:r>
              <a:rPr lang="en" u="sng">
                <a:solidFill>
                  <a:schemeClr val="hlink"/>
                </a:solidFill>
                <a:hlinkClick r:id="rId3"/>
              </a:rPr>
              <a:t>Endowment Accelerator Website</a:t>
            </a:r>
            <a:endParaRPr/>
          </a:p>
          <a:p>
            <a:pPr marL="457200" lvl="0" indent="-342900" algn="l" rtl="0">
              <a:spcBef>
                <a:spcPts val="0"/>
              </a:spcBef>
              <a:spcAft>
                <a:spcPts val="0"/>
              </a:spcAft>
              <a:buSzPts val="1800"/>
              <a:buChar char="●"/>
            </a:pPr>
            <a:r>
              <a:rPr lang="en"/>
              <a:t>JCamp’s </a:t>
            </a:r>
            <a:r>
              <a:rPr lang="en" u="sng">
                <a:solidFill>
                  <a:schemeClr val="hlink"/>
                </a:solidFill>
                <a:hlinkClick r:id="rId4"/>
              </a:rPr>
              <a:t>Endowment Accelerator Toolkit</a:t>
            </a:r>
            <a:endParaRPr/>
          </a:p>
        </p:txBody>
      </p:sp>
      <p:sp>
        <p:nvSpPr>
          <p:cNvPr id="68" name="Google Shape;68;p15"/>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ctrTitle"/>
          </p:nvPr>
        </p:nvSpPr>
        <p:spPr>
          <a:xfrm>
            <a:off x="311700" y="744575"/>
            <a:ext cx="8520600" cy="3756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400"/>
              <a:t>Receive insights &amp; analysis from QuantStreet: </a:t>
            </a:r>
            <a:r>
              <a:rPr lang="en" sz="4400" u="sng">
                <a:solidFill>
                  <a:schemeClr val="hlink"/>
                </a:solidFill>
                <a:hlinkClick r:id="rId3"/>
              </a:rPr>
              <a:t>bit.ly/quantstreet</a:t>
            </a:r>
            <a:endParaRPr sz="4400" u="sng"/>
          </a:p>
          <a:p>
            <a:pPr marL="0" lvl="0" indent="0" algn="ctr" rtl="0">
              <a:spcBef>
                <a:spcPts val="0"/>
              </a:spcBef>
              <a:spcAft>
                <a:spcPts val="0"/>
              </a:spcAft>
              <a:buNone/>
            </a:pPr>
            <a:endParaRPr sz="4400" u="sng"/>
          </a:p>
          <a:p>
            <a:pPr marL="0" lvl="0" indent="0" algn="ctr" rtl="0">
              <a:spcBef>
                <a:spcPts val="0"/>
              </a:spcBef>
              <a:spcAft>
                <a:spcPts val="0"/>
              </a:spcAft>
              <a:buNone/>
            </a:pPr>
            <a:r>
              <a:rPr lang="en" sz="3400"/>
              <a:t>Our contact information:</a:t>
            </a:r>
            <a:endParaRPr sz="3400"/>
          </a:p>
          <a:p>
            <a:pPr marL="0" lvl="0" indent="0" algn="ctr" rtl="0">
              <a:spcBef>
                <a:spcPts val="0"/>
              </a:spcBef>
              <a:spcAft>
                <a:spcPts val="0"/>
              </a:spcAft>
              <a:buNone/>
            </a:pPr>
            <a:r>
              <a:rPr lang="en" sz="3400"/>
              <a:t>212-537-3877</a:t>
            </a:r>
            <a:endParaRPr sz="3400"/>
          </a:p>
          <a:p>
            <a:pPr marL="0" lvl="0" indent="0" algn="ctr" rtl="0">
              <a:spcBef>
                <a:spcPts val="0"/>
              </a:spcBef>
              <a:spcAft>
                <a:spcPts val="0"/>
              </a:spcAft>
              <a:buNone/>
            </a:pPr>
            <a:r>
              <a:rPr lang="en" sz="3400" u="sng">
                <a:solidFill>
                  <a:schemeClr val="hlink"/>
                </a:solidFill>
                <a:hlinkClick r:id="rId4"/>
              </a:rPr>
              <a:t>imamaysky@quantstreetcapital.com</a:t>
            </a:r>
            <a:endParaRPr sz="3400"/>
          </a:p>
          <a:p>
            <a:pPr marL="0" lvl="0" indent="0" algn="ctr" rtl="0">
              <a:spcBef>
                <a:spcPts val="0"/>
              </a:spcBef>
              <a:spcAft>
                <a:spcPts val="0"/>
              </a:spcAft>
              <a:buNone/>
            </a:pPr>
            <a:r>
              <a:rPr lang="en" sz="3400" u="sng">
                <a:solidFill>
                  <a:schemeClr val="hlink"/>
                </a:solidFill>
                <a:hlinkClick r:id="rId5"/>
              </a:rPr>
              <a:t>hmamaysky@quantstreetcapital.com</a:t>
            </a:r>
            <a:endParaRPr sz="3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3"/>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a:t>What’s Next?</a:t>
            </a:r>
            <a:endParaRPr sz="2420"/>
          </a:p>
        </p:txBody>
      </p:sp>
      <p:sp>
        <p:nvSpPr>
          <p:cNvPr id="289" name="Google Shape;289;p43"/>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
        <p:nvSpPr>
          <p:cNvPr id="290" name="Google Shape;290;p43"/>
          <p:cNvSpPr txBox="1"/>
          <p:nvPr/>
        </p:nvSpPr>
        <p:spPr>
          <a:xfrm>
            <a:off x="457950" y="899125"/>
            <a:ext cx="4490100" cy="2781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solidFill>
                  <a:schemeClr val="dk2"/>
                </a:solidFill>
              </a:rPr>
              <a:t>Sign up for </a:t>
            </a:r>
            <a:r>
              <a:rPr lang="en" sz="2400" u="sng">
                <a:solidFill>
                  <a:schemeClr val="hlink"/>
                </a:solidFill>
                <a:hlinkClick r:id="rId3"/>
              </a:rPr>
              <a:t>Coaching</a:t>
            </a:r>
            <a:endParaRPr sz="2400">
              <a:solidFill>
                <a:schemeClr val="dk2"/>
              </a:solidFill>
            </a:endParaRPr>
          </a:p>
          <a:p>
            <a:pPr marL="457200" lvl="0" indent="-381000" algn="l" rtl="0">
              <a:spcBef>
                <a:spcPts val="0"/>
              </a:spcBef>
              <a:spcAft>
                <a:spcPts val="0"/>
              </a:spcAft>
              <a:buSzPts val="2400"/>
              <a:buChar char="●"/>
            </a:pPr>
            <a:r>
              <a:rPr lang="en" sz="2400">
                <a:solidFill>
                  <a:schemeClr val="dk2"/>
                </a:solidFill>
              </a:rPr>
              <a:t>Endowment Policies - due to JCamp 180 on 10/31/24 through the grants portal</a:t>
            </a:r>
            <a:endParaRPr sz="2400">
              <a:solidFill>
                <a:schemeClr val="dk2"/>
              </a:solidFill>
            </a:endParaRPr>
          </a:p>
          <a:p>
            <a:pPr marL="457200" lvl="0" indent="-381000" algn="l" rtl="0">
              <a:spcBef>
                <a:spcPts val="0"/>
              </a:spcBef>
              <a:spcAft>
                <a:spcPts val="0"/>
              </a:spcAft>
              <a:buClr>
                <a:schemeClr val="dk2"/>
              </a:buClr>
              <a:buSzPts val="2400"/>
              <a:buChar char="●"/>
            </a:pPr>
            <a:r>
              <a:rPr lang="en" sz="2400">
                <a:solidFill>
                  <a:schemeClr val="dk2"/>
                </a:solidFill>
              </a:rPr>
              <a:t>Upcoming Endowment Webinars</a:t>
            </a:r>
            <a:endParaRPr sz="2400">
              <a:solidFill>
                <a:schemeClr val="dk2"/>
              </a:solidFill>
            </a:endParaRPr>
          </a:p>
          <a:p>
            <a:pPr marL="0" lvl="0" indent="0" algn="l" rtl="0">
              <a:spcBef>
                <a:spcPts val="0"/>
              </a:spcBef>
              <a:spcAft>
                <a:spcPts val="0"/>
              </a:spcAft>
              <a:buNone/>
            </a:pPr>
            <a:endParaRPr sz="1800">
              <a:solidFill>
                <a:schemeClr val="dk2"/>
              </a:solidFill>
            </a:endParaRPr>
          </a:p>
        </p:txBody>
      </p:sp>
      <p:pic>
        <p:nvPicPr>
          <p:cNvPr id="291" name="Google Shape;291;p43"/>
          <p:cNvPicPr preferRelativeResize="0"/>
          <p:nvPr/>
        </p:nvPicPr>
        <p:blipFill>
          <a:blip r:embed="rId4">
            <a:alphaModFix/>
          </a:blip>
          <a:stretch>
            <a:fillRect/>
          </a:stretch>
        </p:blipFill>
        <p:spPr>
          <a:xfrm>
            <a:off x="5435825" y="152400"/>
            <a:ext cx="3533149" cy="4869850"/>
          </a:xfrm>
          <a:prstGeom prst="rect">
            <a:avLst/>
          </a:prstGeom>
          <a:noFill/>
          <a:ln>
            <a:noFill/>
          </a:ln>
        </p:spPr>
      </p:pic>
      <p:pic>
        <p:nvPicPr>
          <p:cNvPr id="292" name="Google Shape;292;p43"/>
          <p:cNvPicPr preferRelativeResize="0"/>
          <p:nvPr/>
        </p:nvPicPr>
        <p:blipFill>
          <a:blip r:embed="rId5">
            <a:alphaModFix/>
          </a:blip>
          <a:stretch>
            <a:fillRect/>
          </a:stretch>
        </p:blipFill>
        <p:spPr>
          <a:xfrm>
            <a:off x="1667212" y="3230500"/>
            <a:ext cx="1786875" cy="1791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Supporting Materials</a:t>
            </a:r>
            <a:endParaRPr/>
          </a:p>
        </p:txBody>
      </p:sp>
      <p:sp>
        <p:nvSpPr>
          <p:cNvPr id="298" name="Google Shape;298;p44"/>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5"/>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Types of Investment Vehicles</a:t>
            </a:r>
            <a:endParaRPr/>
          </a:p>
        </p:txBody>
      </p:sp>
      <p:sp>
        <p:nvSpPr>
          <p:cNvPr id="304" name="Google Shape;304;p45"/>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
        <p:nvSpPr>
          <p:cNvPr id="305" name="Google Shape;305;p45"/>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fontScale="85000" lnSpcReduction="10000"/>
          </a:bodyPr>
          <a:lstStyle/>
          <a:p>
            <a:pPr marL="457200" lvl="0" indent="-325755" algn="l" rtl="0">
              <a:spcBef>
                <a:spcPts val="0"/>
              </a:spcBef>
              <a:spcAft>
                <a:spcPts val="0"/>
              </a:spcAft>
              <a:buSzPct val="100000"/>
              <a:buChar char="●"/>
            </a:pPr>
            <a:r>
              <a:rPr lang="en" u="sng">
                <a:solidFill>
                  <a:schemeClr val="hlink"/>
                </a:solidFill>
                <a:hlinkClick r:id="rId3"/>
              </a:rPr>
              <a:t>Mutual funds</a:t>
            </a:r>
            <a:r>
              <a:rPr lang="en"/>
              <a:t> are managed by external asset managers (e.g., Vanguard, Fidelity, BlackRock, Schwab, etc.)</a:t>
            </a:r>
            <a:endParaRPr/>
          </a:p>
          <a:p>
            <a:pPr marL="914400" lvl="1" indent="-304165" algn="l" rtl="0">
              <a:spcBef>
                <a:spcPts val="0"/>
              </a:spcBef>
              <a:spcAft>
                <a:spcPts val="0"/>
              </a:spcAft>
              <a:buSzPct val="100000"/>
              <a:buChar char="○"/>
            </a:pPr>
            <a:r>
              <a:rPr lang="en"/>
              <a:t>They provide daily liquidity and a wide range of investment styles</a:t>
            </a:r>
            <a:endParaRPr/>
          </a:p>
          <a:p>
            <a:pPr marL="457200" lvl="0" indent="-325755" algn="l" rtl="0">
              <a:spcBef>
                <a:spcPts val="0"/>
              </a:spcBef>
              <a:spcAft>
                <a:spcPts val="0"/>
              </a:spcAft>
              <a:buSzPct val="100000"/>
              <a:buChar char="●"/>
            </a:pPr>
            <a:r>
              <a:rPr lang="en" u="sng">
                <a:solidFill>
                  <a:schemeClr val="hlink"/>
                </a:solidFill>
                <a:hlinkClick r:id="rId4"/>
              </a:rPr>
              <a:t>Exchange traded funds</a:t>
            </a:r>
            <a:r>
              <a:rPr lang="en"/>
              <a:t> (ETFs) follow investment strategies similar to mutual funds, but they trade on exchanges (like stocks) and provide intraday liquidity</a:t>
            </a:r>
            <a:endParaRPr/>
          </a:p>
          <a:p>
            <a:pPr marL="914400" lvl="1" indent="-304165" algn="l" rtl="0">
              <a:spcBef>
                <a:spcPts val="0"/>
              </a:spcBef>
              <a:spcAft>
                <a:spcPts val="0"/>
              </a:spcAft>
              <a:buSzPct val="100000"/>
              <a:buChar char="○"/>
            </a:pPr>
            <a:r>
              <a:rPr lang="en"/>
              <a:t>For taxable accounts, ETFs are a more efficient investment vehicle relative to mutual funds</a:t>
            </a:r>
            <a:endParaRPr/>
          </a:p>
          <a:p>
            <a:pPr marL="914400" lvl="1" indent="-304165" algn="l" rtl="0">
              <a:spcBef>
                <a:spcPts val="0"/>
              </a:spcBef>
              <a:spcAft>
                <a:spcPts val="0"/>
              </a:spcAft>
              <a:buSzPct val="100000"/>
              <a:buChar char="○"/>
            </a:pPr>
            <a:r>
              <a:rPr lang="en"/>
              <a:t>Be careful of </a:t>
            </a:r>
            <a:r>
              <a:rPr lang="en" u="sng">
                <a:solidFill>
                  <a:schemeClr val="hlink"/>
                </a:solidFill>
                <a:hlinkClick r:id="rId5"/>
              </a:rPr>
              <a:t>ETNs</a:t>
            </a:r>
            <a:r>
              <a:rPr lang="en"/>
              <a:t>, which are senior unsecured debt obligations of the issuing firm</a:t>
            </a:r>
            <a:endParaRPr/>
          </a:p>
          <a:p>
            <a:pPr marL="457200" lvl="0" indent="-325755" algn="l" rtl="0">
              <a:spcBef>
                <a:spcPts val="0"/>
              </a:spcBef>
              <a:spcAft>
                <a:spcPts val="0"/>
              </a:spcAft>
              <a:buSzPct val="100000"/>
              <a:buChar char="●"/>
            </a:pPr>
            <a:r>
              <a:rPr lang="en" u="sng">
                <a:solidFill>
                  <a:schemeClr val="hlink"/>
                </a:solidFill>
                <a:hlinkClick r:id="rId6"/>
              </a:rPr>
              <a:t>U.S. Treasuries</a:t>
            </a:r>
            <a:r>
              <a:rPr lang="en"/>
              <a:t> are bonds issued by the U.S. government</a:t>
            </a:r>
            <a:endParaRPr/>
          </a:p>
          <a:p>
            <a:pPr marL="914400" lvl="1" indent="-304165" algn="l" rtl="0">
              <a:spcBef>
                <a:spcPts val="0"/>
              </a:spcBef>
              <a:spcAft>
                <a:spcPts val="0"/>
              </a:spcAft>
              <a:buSzPct val="100000"/>
              <a:buChar char="○"/>
            </a:pPr>
            <a:r>
              <a:rPr lang="en"/>
              <a:t>These are considered to be among the safest (almost no credit risk) and most liquid of all investments</a:t>
            </a:r>
            <a:endParaRPr/>
          </a:p>
          <a:p>
            <a:pPr marL="914400" lvl="1" indent="-304165" algn="l" rtl="0">
              <a:spcBef>
                <a:spcPts val="0"/>
              </a:spcBef>
              <a:spcAft>
                <a:spcPts val="0"/>
              </a:spcAft>
              <a:buSzPct val="100000"/>
              <a:buChar char="○"/>
            </a:pPr>
            <a:r>
              <a:rPr lang="en"/>
              <a:t>Short-duration U.S. Treasury (called T-bills) bonds are the safest type of Treasury because they have little price fluctuation</a:t>
            </a:r>
            <a:endParaRPr/>
          </a:p>
          <a:p>
            <a:pPr marL="457200" lvl="0" indent="-325755" algn="l" rtl="0">
              <a:spcBef>
                <a:spcPts val="0"/>
              </a:spcBef>
              <a:spcAft>
                <a:spcPts val="0"/>
              </a:spcAft>
              <a:buSzPct val="100000"/>
              <a:buChar char="●"/>
            </a:pPr>
            <a:r>
              <a:rPr lang="en"/>
              <a:t>Bank deposits (demand deposits) are money in your camp’s </a:t>
            </a:r>
            <a:r>
              <a:rPr lang="en" u="sng">
                <a:solidFill>
                  <a:schemeClr val="hlink"/>
                </a:solidFill>
                <a:hlinkClick r:id="rId7"/>
              </a:rPr>
              <a:t>savings account</a:t>
            </a:r>
            <a:endParaRPr/>
          </a:p>
          <a:p>
            <a:pPr marL="914400" lvl="1" indent="-304165" algn="l" rtl="0">
              <a:spcBef>
                <a:spcPts val="0"/>
              </a:spcBef>
              <a:spcAft>
                <a:spcPts val="0"/>
              </a:spcAft>
              <a:buSzPct val="100000"/>
              <a:buChar char="○"/>
            </a:pPr>
            <a:r>
              <a:rPr lang="en"/>
              <a:t>These are </a:t>
            </a:r>
            <a:r>
              <a:rPr lang="en" u="sng">
                <a:solidFill>
                  <a:schemeClr val="hlink"/>
                </a:solidFill>
                <a:hlinkClick r:id="rId8"/>
              </a:rPr>
              <a:t>FDIC</a:t>
            </a:r>
            <a:r>
              <a:rPr lang="en"/>
              <a:t>-insured but often pay low rates of return; however, you can get the money right away</a:t>
            </a:r>
            <a:endParaRPr/>
          </a:p>
          <a:p>
            <a:pPr marL="914400" lvl="1" indent="-304165" algn="l" rtl="0">
              <a:spcBef>
                <a:spcPts val="0"/>
              </a:spcBef>
              <a:spcAft>
                <a:spcPts val="0"/>
              </a:spcAft>
              <a:buSzPct val="100000"/>
              <a:buChar char="○"/>
            </a:pPr>
            <a:r>
              <a:rPr lang="en" u="sng">
                <a:solidFill>
                  <a:schemeClr val="hlink"/>
                </a:solidFill>
                <a:hlinkClick r:id="rId9"/>
              </a:rPr>
              <a:t>Certificates of deposit</a:t>
            </a:r>
            <a:r>
              <a:rPr lang="en"/>
              <a:t> (CDs) are a type of savings account where your money is locked up for a specified period of time (often 6-12 months), for which you receive a higher rate of return relative to demand deposits</a:t>
            </a:r>
            <a:endParaRPr/>
          </a:p>
          <a:p>
            <a:pPr marL="457200" lvl="0" indent="-325755" algn="l" rtl="0">
              <a:spcBef>
                <a:spcPts val="0"/>
              </a:spcBef>
              <a:spcAft>
                <a:spcPts val="0"/>
              </a:spcAft>
              <a:buSzPct val="100000"/>
              <a:buChar char="●"/>
            </a:pPr>
            <a:r>
              <a:rPr lang="en" u="sng">
                <a:solidFill>
                  <a:schemeClr val="hlink"/>
                </a:solidFill>
                <a:hlinkClick r:id="rId10"/>
              </a:rPr>
              <a:t>Money market funds</a:t>
            </a:r>
            <a:r>
              <a:rPr lang="en"/>
              <a:t> are a type of mutual fund which invests in short-dates bond securities</a:t>
            </a:r>
            <a:endParaRPr/>
          </a:p>
          <a:p>
            <a:pPr marL="914400" lvl="1" indent="-304165" algn="l" rtl="0">
              <a:spcBef>
                <a:spcPts val="0"/>
              </a:spcBef>
              <a:spcAft>
                <a:spcPts val="0"/>
              </a:spcAft>
              <a:buSzPct val="100000"/>
              <a:buChar char="○"/>
            </a:pPr>
            <a:r>
              <a:rPr lang="en"/>
              <a:t>Money markets that invest in only short-term U.S. Treasuries are safer than those which invest in short-term corporate bonds</a:t>
            </a:r>
            <a:endParaRPr/>
          </a:p>
        </p:txBody>
      </p:sp>
      <p:sp>
        <p:nvSpPr>
          <p:cNvPr id="306" name="Google Shape;306;p45"/>
          <p:cNvSpPr txBox="1"/>
          <p:nvPr/>
        </p:nvSpPr>
        <p:spPr>
          <a:xfrm>
            <a:off x="8253525" y="4788650"/>
            <a:ext cx="491700" cy="3102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1800" u="sng">
                <a:solidFill>
                  <a:schemeClr val="accent5"/>
                </a:solidFill>
                <a:hlinkClick r:id="rId11" action="ppaction://hlinksldjump">
                  <a:extLst>
                    <a:ext uri="{A12FA001-AC4F-418D-AE19-62706E023703}">
                      <ahyp:hlinkClr xmlns:ahyp="http://schemas.microsoft.com/office/drawing/2018/hyperlinkcolor" val="tx"/>
                    </a:ext>
                  </a:extLst>
                </a:hlinkClick>
              </a:rPr>
              <a:t>back</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6"/>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Investment allocations</a:t>
            </a:r>
            <a:endParaRPr/>
          </a:p>
        </p:txBody>
      </p:sp>
      <p:sp>
        <p:nvSpPr>
          <p:cNvPr id="312" name="Google Shape;312;p46"/>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
        <p:nvSpPr>
          <p:cNvPr id="313" name="Google Shape;313;p46"/>
          <p:cNvSpPr txBox="1"/>
          <p:nvPr/>
        </p:nvSpPr>
        <p:spPr>
          <a:xfrm>
            <a:off x="93825" y="4875925"/>
            <a:ext cx="8629500" cy="3138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1800" baseline="30000">
                <a:solidFill>
                  <a:schemeClr val="dk2"/>
                </a:solidFill>
              </a:rPr>
              <a:t>*</a:t>
            </a:r>
            <a:r>
              <a:rPr lang="en" sz="1800">
                <a:solidFill>
                  <a:schemeClr val="dk2"/>
                </a:solidFill>
              </a:rPr>
              <a:t>Source: 2022 NACUBO-TIAA Study of Endowments. Note “Marketable Alternatives” refers to hedge funds.				</a:t>
            </a:r>
            <a:r>
              <a:rPr lang="en" sz="1800" u="sng">
                <a:solidFill>
                  <a:schemeClr val="hlink"/>
                </a:solidFill>
                <a:hlinkClick r:id="rId3" action="ppaction://hlinksldjump"/>
              </a:rPr>
              <a:t>back</a:t>
            </a:r>
            <a:endParaRPr sz="1800">
              <a:solidFill>
                <a:schemeClr val="dk2"/>
              </a:solidFill>
            </a:endParaRPr>
          </a:p>
        </p:txBody>
      </p:sp>
      <p:pic>
        <p:nvPicPr>
          <p:cNvPr id="314" name="Google Shape;314;p46"/>
          <p:cNvPicPr preferRelativeResize="0"/>
          <p:nvPr/>
        </p:nvPicPr>
        <p:blipFill>
          <a:blip r:embed="rId4">
            <a:alphaModFix/>
          </a:blip>
          <a:stretch>
            <a:fillRect/>
          </a:stretch>
        </p:blipFill>
        <p:spPr>
          <a:xfrm>
            <a:off x="1198250" y="917888"/>
            <a:ext cx="6747498" cy="3805630"/>
          </a:xfrm>
          <a:prstGeom prst="rect">
            <a:avLst/>
          </a:prstGeom>
          <a:noFill/>
          <a:ln>
            <a:noFill/>
          </a:ln>
        </p:spPr>
      </p:pic>
      <p:sp>
        <p:nvSpPr>
          <p:cNvPr id="315" name="Google Shape;315;p46"/>
          <p:cNvSpPr/>
          <p:nvPr/>
        </p:nvSpPr>
        <p:spPr>
          <a:xfrm>
            <a:off x="6132450" y="1287050"/>
            <a:ext cx="548700" cy="31377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Distribution of 60/40 returns</a:t>
            </a:r>
            <a:endParaRPr/>
          </a:p>
        </p:txBody>
      </p:sp>
      <p:sp>
        <p:nvSpPr>
          <p:cNvPr id="321" name="Google Shape;321;p47"/>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pic>
        <p:nvPicPr>
          <p:cNvPr id="322" name="Google Shape;322;p47"/>
          <p:cNvPicPr preferRelativeResize="0"/>
          <p:nvPr/>
        </p:nvPicPr>
        <p:blipFill>
          <a:blip r:embed="rId3">
            <a:alphaModFix/>
          </a:blip>
          <a:stretch>
            <a:fillRect/>
          </a:stretch>
        </p:blipFill>
        <p:spPr>
          <a:xfrm>
            <a:off x="1336525" y="765500"/>
            <a:ext cx="5861351" cy="4250251"/>
          </a:xfrm>
          <a:prstGeom prst="rect">
            <a:avLst/>
          </a:prstGeom>
          <a:noFill/>
          <a:ln>
            <a:noFill/>
          </a:ln>
        </p:spPr>
      </p:pic>
      <p:sp>
        <p:nvSpPr>
          <p:cNvPr id="323" name="Google Shape;323;p47"/>
          <p:cNvSpPr txBox="1"/>
          <p:nvPr/>
        </p:nvSpPr>
        <p:spPr>
          <a:xfrm>
            <a:off x="7322225" y="940950"/>
            <a:ext cx="1587900" cy="3261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2"/>
                </a:solidFill>
              </a:rPr>
              <a:t>Data use overlapping annual returns</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a:solidFill>
                  <a:schemeClr val="dk2"/>
                </a:solidFill>
              </a:rPr>
              <a:t>Actual future one-year returns of a particular 60/40 portfolio may differ</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a:solidFill>
                  <a:schemeClr val="dk2"/>
                </a:solidFill>
              </a:rPr>
              <a:t>Source: QuantStreet</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u="sng">
                <a:solidFill>
                  <a:schemeClr val="hlink"/>
                </a:solidFill>
                <a:hlinkClick r:id="rId4" action="ppaction://hlinksldjump"/>
              </a:rPr>
              <a:t>back</a:t>
            </a:r>
            <a:endParaRPr>
              <a:solidFill>
                <a:schemeClr val="dk2"/>
              </a:solidFill>
            </a:endParaRPr>
          </a:p>
        </p:txBody>
      </p:sp>
      <p:sp>
        <p:nvSpPr>
          <p:cNvPr id="324" name="Google Shape;324;p47"/>
          <p:cNvSpPr/>
          <p:nvPr/>
        </p:nvSpPr>
        <p:spPr>
          <a:xfrm>
            <a:off x="4743875" y="1149150"/>
            <a:ext cx="501000" cy="33885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47"/>
          <p:cNvSpPr/>
          <p:nvPr/>
        </p:nvSpPr>
        <p:spPr>
          <a:xfrm>
            <a:off x="2077440" y="3820628"/>
            <a:ext cx="1261800" cy="7071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0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
                                        </p:tgtEl>
                                        <p:attrNameLst>
                                          <p:attrName>style.visibility</p:attrName>
                                        </p:attrNameLst>
                                      </p:cBhvr>
                                      <p:to>
                                        <p:strVal val="visible"/>
                                      </p:to>
                                    </p:set>
                                    <p:animEffect transition="in" filter="fade">
                                      <p:cBhvr>
                                        <p:cTn id="12"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8"/>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Historical endowment returns</a:t>
            </a:r>
            <a:endParaRPr/>
          </a:p>
        </p:txBody>
      </p:sp>
      <p:pic>
        <p:nvPicPr>
          <p:cNvPr id="331" name="Google Shape;331;p48"/>
          <p:cNvPicPr preferRelativeResize="0"/>
          <p:nvPr/>
        </p:nvPicPr>
        <p:blipFill>
          <a:blip r:embed="rId3">
            <a:alphaModFix/>
          </a:blip>
          <a:stretch>
            <a:fillRect/>
          </a:stretch>
        </p:blipFill>
        <p:spPr>
          <a:xfrm>
            <a:off x="1113803" y="1092925"/>
            <a:ext cx="6916399" cy="3475200"/>
          </a:xfrm>
          <a:prstGeom prst="rect">
            <a:avLst/>
          </a:prstGeom>
          <a:noFill/>
          <a:ln>
            <a:noFill/>
          </a:ln>
        </p:spPr>
      </p:pic>
      <p:sp>
        <p:nvSpPr>
          <p:cNvPr id="332" name="Google Shape;332;p48"/>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
        <p:nvSpPr>
          <p:cNvPr id="333" name="Google Shape;333;p48"/>
          <p:cNvSpPr txBox="1"/>
          <p:nvPr/>
        </p:nvSpPr>
        <p:spPr>
          <a:xfrm>
            <a:off x="313850" y="4610625"/>
            <a:ext cx="8520600" cy="393600"/>
          </a:xfrm>
          <a:prstGeom prst="rect">
            <a:avLst/>
          </a:prstGeom>
          <a:noFill/>
          <a:ln>
            <a:noFill/>
          </a:ln>
        </p:spPr>
        <p:txBody>
          <a:bodyPr spcFirstLastPara="1" wrap="square" lIns="91425" tIns="91425" rIns="91425" bIns="91425" anchor="t" anchorCtr="0">
            <a:normAutofit fontScale="62500"/>
          </a:bodyPr>
          <a:lstStyle/>
          <a:p>
            <a:pPr marL="0" lvl="0" indent="0" algn="l" rtl="0">
              <a:spcBef>
                <a:spcPts val="0"/>
              </a:spcBef>
              <a:spcAft>
                <a:spcPts val="0"/>
              </a:spcAft>
              <a:buNone/>
            </a:pPr>
            <a:r>
              <a:rPr lang="en" sz="1800">
                <a:solidFill>
                  <a:schemeClr val="dk2"/>
                </a:solidFill>
              </a:rPr>
              <a:t>Source: 2022 NACUBO-TIAA Study of Endowment                               </a:t>
            </a:r>
            <a:r>
              <a:rPr lang="en" sz="1800" u="sng">
                <a:solidFill>
                  <a:schemeClr val="hlink"/>
                </a:solidFill>
                <a:hlinkClick r:id="rId4" action="ppaction://hlinksldjump"/>
              </a:rPr>
              <a:t>Implied asset allocations</a:t>
            </a:r>
            <a:r>
              <a:rPr lang="en" sz="1800">
                <a:solidFill>
                  <a:schemeClr val="dk2"/>
                </a:solidFill>
              </a:rPr>
              <a:t>       </a:t>
            </a:r>
            <a:r>
              <a:rPr lang="en" sz="1800" u="sng">
                <a:solidFill>
                  <a:schemeClr val="hlink"/>
                </a:solidFill>
                <a:hlinkClick r:id="rId5" action="ppaction://hlinksldjump"/>
              </a:rPr>
              <a:t>Dispersion of returns</a:t>
            </a:r>
            <a:endParaRPr sz="1800">
              <a:solidFill>
                <a:schemeClr val="dk2"/>
              </a:solidFill>
            </a:endParaRPr>
          </a:p>
        </p:txBody>
      </p:sp>
      <p:sp>
        <p:nvSpPr>
          <p:cNvPr id="334" name="Google Shape;334;p48"/>
          <p:cNvSpPr txBox="1"/>
          <p:nvPr/>
        </p:nvSpPr>
        <p:spPr>
          <a:xfrm>
            <a:off x="6091875" y="3400525"/>
            <a:ext cx="2879400" cy="8970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en" sz="1800">
                <a:solidFill>
                  <a:srgbClr val="E06666"/>
                </a:solidFill>
              </a:rPr>
              <a:t>Note: These returns likely reflect a large allocation to alternative investments, which are not accessible to most small endowments.</a:t>
            </a:r>
            <a:endParaRPr sz="1800">
              <a:solidFill>
                <a:srgbClr val="E06666"/>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9"/>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Return dispersion</a:t>
            </a:r>
            <a:endParaRPr/>
          </a:p>
        </p:txBody>
      </p:sp>
      <p:sp>
        <p:nvSpPr>
          <p:cNvPr id="340" name="Google Shape;340;p49"/>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
        <p:nvSpPr>
          <p:cNvPr id="341" name="Google Shape;341;p49"/>
          <p:cNvSpPr txBox="1"/>
          <p:nvPr/>
        </p:nvSpPr>
        <p:spPr>
          <a:xfrm>
            <a:off x="313850" y="4650500"/>
            <a:ext cx="8234700" cy="3537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1800">
                <a:solidFill>
                  <a:schemeClr val="dk2"/>
                </a:solidFill>
              </a:rPr>
              <a:t>Source: 2022 NACUBO-TIAA Study of Endowment                                                 </a:t>
            </a:r>
            <a:r>
              <a:rPr lang="en" sz="1800" u="sng">
                <a:solidFill>
                  <a:schemeClr val="hlink"/>
                </a:solidFill>
                <a:hlinkClick r:id="rId3" action="ppaction://hlinksldjump"/>
              </a:rPr>
              <a:t>back</a:t>
            </a:r>
            <a:endParaRPr sz="1800">
              <a:solidFill>
                <a:schemeClr val="dk2"/>
              </a:solidFill>
            </a:endParaRPr>
          </a:p>
        </p:txBody>
      </p:sp>
      <p:pic>
        <p:nvPicPr>
          <p:cNvPr id="342" name="Google Shape;342;p49"/>
          <p:cNvPicPr preferRelativeResize="0"/>
          <p:nvPr/>
        </p:nvPicPr>
        <p:blipFill>
          <a:blip r:embed="rId4">
            <a:alphaModFix/>
          </a:blip>
          <a:stretch>
            <a:fillRect/>
          </a:stretch>
        </p:blipFill>
        <p:spPr>
          <a:xfrm>
            <a:off x="1537188" y="841700"/>
            <a:ext cx="6069618" cy="37326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0"/>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Implied asset allocation</a:t>
            </a:r>
            <a:endParaRPr/>
          </a:p>
        </p:txBody>
      </p:sp>
      <p:sp>
        <p:nvSpPr>
          <p:cNvPr id="348" name="Google Shape;348;p50"/>
          <p:cNvSpPr txBox="1">
            <a:spLocks noGrp="1"/>
          </p:cNvSpPr>
          <p:nvPr>
            <p:ph type="body" idx="1"/>
          </p:nvPr>
        </p:nvSpPr>
        <p:spPr>
          <a:xfrm>
            <a:off x="311700" y="765500"/>
            <a:ext cx="5267700" cy="4174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i="1" u="sng"/>
              <a:t>Key</a:t>
            </a:r>
            <a:endParaRPr i="1" u="sng"/>
          </a:p>
          <a:p>
            <a:pPr marL="0" lvl="0" indent="0" algn="l" rtl="0">
              <a:spcBef>
                <a:spcPts val="0"/>
              </a:spcBef>
              <a:spcAft>
                <a:spcPts val="0"/>
              </a:spcAft>
              <a:buNone/>
            </a:pPr>
            <a:r>
              <a:rPr lang="en"/>
              <a:t>SPX 			S&amp;P 500</a:t>
            </a:r>
            <a:endParaRPr/>
          </a:p>
          <a:p>
            <a:pPr marL="0" lvl="0" indent="0" algn="l" rtl="0">
              <a:spcBef>
                <a:spcPts val="0"/>
              </a:spcBef>
              <a:spcAft>
                <a:spcPts val="0"/>
              </a:spcAft>
              <a:buNone/>
            </a:pPr>
            <a:r>
              <a:rPr lang="en"/>
              <a:t>MXWOU		World Stocks ex-US</a:t>
            </a:r>
            <a:endParaRPr/>
          </a:p>
          <a:p>
            <a:pPr marL="0" lvl="0" indent="0" algn="l" rtl="0">
              <a:spcBef>
                <a:spcPts val="0"/>
              </a:spcBef>
              <a:spcAft>
                <a:spcPts val="0"/>
              </a:spcAft>
              <a:buNone/>
            </a:pPr>
            <a:r>
              <a:rPr lang="en"/>
              <a:t>USTREAS	Diversified U.S. Treasury Index</a:t>
            </a:r>
            <a:endParaRPr/>
          </a:p>
          <a:p>
            <a:pPr marL="0" lvl="0" indent="0" algn="l" rtl="0">
              <a:spcBef>
                <a:spcPts val="0"/>
              </a:spcBef>
              <a:spcAft>
                <a:spcPts val="0"/>
              </a:spcAft>
              <a:buNone/>
            </a:pPr>
            <a:r>
              <a:rPr lang="en"/>
              <a:t>USTRLT		Long-duration U.S. Treasuries</a:t>
            </a:r>
            <a:endParaRPr/>
          </a:p>
          <a:p>
            <a:pPr marL="0" lvl="0" indent="0" algn="l" rtl="0">
              <a:spcBef>
                <a:spcPts val="0"/>
              </a:spcBef>
              <a:spcAft>
                <a:spcPts val="0"/>
              </a:spcAft>
              <a:buNone/>
            </a:pPr>
            <a:r>
              <a:rPr lang="en"/>
              <a:t>WBNDXUS	World Bonds ex-US</a:t>
            </a:r>
            <a:endParaRPr/>
          </a:p>
          <a:p>
            <a:pPr marL="0" lvl="0" indent="0" algn="l" rtl="0">
              <a:spcBef>
                <a:spcPts val="0"/>
              </a:spcBef>
              <a:spcAft>
                <a:spcPts val="0"/>
              </a:spcAft>
              <a:buNone/>
            </a:pPr>
            <a:r>
              <a:rPr lang="en"/>
              <a:t>REIT			U.S. Real-Estate Investment Trusts</a:t>
            </a:r>
            <a:endParaRPr/>
          </a:p>
          <a:p>
            <a:pPr marL="0" lvl="0" indent="0" algn="l" rtl="0">
              <a:spcBef>
                <a:spcPts val="0"/>
              </a:spcBef>
              <a:spcAft>
                <a:spcPts val="0"/>
              </a:spcAft>
              <a:buNone/>
            </a:pPr>
            <a:r>
              <a:rPr lang="en"/>
              <a:t>HF			Credit Suisse Hedge Fund Index</a:t>
            </a:r>
            <a:endParaRPr/>
          </a:p>
          <a:p>
            <a:pPr marL="457200" lvl="0" indent="-325755" algn="l" rtl="0">
              <a:spcBef>
                <a:spcPts val="1000"/>
              </a:spcBef>
              <a:spcAft>
                <a:spcPts val="0"/>
              </a:spcAft>
              <a:buSzPct val="100000"/>
              <a:buChar char="●"/>
            </a:pPr>
            <a:r>
              <a:rPr lang="en"/>
              <a:t>The Weights column shows implied asset allocations using returns from 2013-2022 when hedge funds are an allowed investment</a:t>
            </a:r>
            <a:endParaRPr/>
          </a:p>
          <a:p>
            <a:pPr marL="457200" lvl="0" indent="-325755" algn="l" rtl="0">
              <a:spcBef>
                <a:spcPts val="1000"/>
              </a:spcBef>
              <a:spcAft>
                <a:spcPts val="0"/>
              </a:spcAft>
              <a:buSzPct val="100000"/>
              <a:buChar char="●"/>
            </a:pPr>
            <a:r>
              <a:rPr lang="en"/>
              <a:t>The Weight No Alts column shows the same analysis when investment in hedge funds is not allowed</a:t>
            </a:r>
            <a:endParaRPr/>
          </a:p>
          <a:p>
            <a:pPr marL="0" lvl="0" indent="0" algn="r" rtl="0">
              <a:spcBef>
                <a:spcPts val="1000"/>
              </a:spcBef>
              <a:spcAft>
                <a:spcPts val="1200"/>
              </a:spcAft>
              <a:buNone/>
            </a:pPr>
            <a:r>
              <a:rPr lang="en" u="sng">
                <a:solidFill>
                  <a:schemeClr val="hlink"/>
                </a:solidFill>
                <a:hlinkClick r:id="rId3" action="ppaction://hlinksldjump"/>
              </a:rPr>
              <a:t>back</a:t>
            </a:r>
            <a:endParaRPr/>
          </a:p>
        </p:txBody>
      </p:sp>
      <p:sp>
        <p:nvSpPr>
          <p:cNvPr id="349" name="Google Shape;349;p50"/>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
        <p:nvSpPr>
          <p:cNvPr id="350" name="Google Shape;350;p50"/>
          <p:cNvSpPr txBox="1"/>
          <p:nvPr/>
        </p:nvSpPr>
        <p:spPr>
          <a:xfrm>
            <a:off x="5665250" y="3940550"/>
            <a:ext cx="2728800" cy="3225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1800">
                <a:solidFill>
                  <a:schemeClr val="dk2"/>
                </a:solidFill>
              </a:rPr>
              <a:t>Source: QuantStreet</a:t>
            </a:r>
            <a:endParaRPr sz="1800">
              <a:solidFill>
                <a:schemeClr val="dk2"/>
              </a:solidFill>
            </a:endParaRPr>
          </a:p>
        </p:txBody>
      </p:sp>
      <p:graphicFrame>
        <p:nvGraphicFramePr>
          <p:cNvPr id="351" name="Google Shape;351;p50"/>
          <p:cNvGraphicFramePr/>
          <p:nvPr/>
        </p:nvGraphicFramePr>
        <p:xfrm>
          <a:off x="5665250" y="1077875"/>
          <a:ext cx="3000000" cy="3000000"/>
        </p:xfrm>
        <a:graphic>
          <a:graphicData uri="http://schemas.openxmlformats.org/drawingml/2006/table">
            <a:tbl>
              <a:tblPr>
                <a:noFill/>
                <a:tableStyleId>{0CE884E4-CC6F-452E-BF96-906A01F4E7C6}</a:tableStyleId>
              </a:tblPr>
              <a:tblGrid>
                <a:gridCol w="1055725">
                  <a:extLst>
                    <a:ext uri="{9D8B030D-6E8A-4147-A177-3AD203B41FA5}">
                      <a16:colId xmlns:a16="http://schemas.microsoft.com/office/drawing/2014/main" val="20000"/>
                    </a:ext>
                  </a:extLst>
                </a:gridCol>
                <a:gridCol w="960350">
                  <a:extLst>
                    <a:ext uri="{9D8B030D-6E8A-4147-A177-3AD203B41FA5}">
                      <a16:colId xmlns:a16="http://schemas.microsoft.com/office/drawing/2014/main" val="20001"/>
                    </a:ext>
                  </a:extLst>
                </a:gridCol>
                <a:gridCol w="1150975">
                  <a:extLst>
                    <a:ext uri="{9D8B030D-6E8A-4147-A177-3AD203B41FA5}">
                      <a16:colId xmlns:a16="http://schemas.microsoft.com/office/drawing/2014/main" val="20002"/>
                    </a:ext>
                  </a:extLst>
                </a:gridCol>
              </a:tblGrid>
              <a:tr h="350475">
                <a:tc>
                  <a:txBody>
                    <a:bodyPr/>
                    <a:lstStyle/>
                    <a:p>
                      <a:pPr marL="0" lvl="0" indent="0" algn="l" rtl="0">
                        <a:spcBef>
                          <a:spcPts val="0"/>
                        </a:spcBef>
                        <a:spcAft>
                          <a:spcPts val="0"/>
                        </a:spcAft>
                        <a:buNone/>
                      </a:pPr>
                      <a:r>
                        <a:rPr lang="en" sz="1200" b="1"/>
                        <a:t>Asset Class</a:t>
                      </a:r>
                      <a:endParaRPr sz="1200" b="1"/>
                    </a:p>
                  </a:txBody>
                  <a:tcPr marL="91425" marR="0" marT="91425" marB="0"/>
                </a:tc>
                <a:tc>
                  <a:txBody>
                    <a:bodyPr/>
                    <a:lstStyle/>
                    <a:p>
                      <a:pPr marL="0" lvl="0" indent="0" algn="r" rtl="0">
                        <a:spcBef>
                          <a:spcPts val="0"/>
                        </a:spcBef>
                        <a:spcAft>
                          <a:spcPts val="0"/>
                        </a:spcAft>
                        <a:buNone/>
                      </a:pPr>
                      <a:r>
                        <a:rPr lang="en" sz="1200" b="1"/>
                        <a:t>Weights</a:t>
                      </a:r>
                      <a:endParaRPr sz="1200" b="1"/>
                    </a:p>
                  </a:txBody>
                  <a:tcPr marL="91425" marR="0" marT="91425" marB="0"/>
                </a:tc>
                <a:tc>
                  <a:txBody>
                    <a:bodyPr/>
                    <a:lstStyle/>
                    <a:p>
                      <a:pPr marL="0" lvl="0" indent="0" algn="r" rtl="0">
                        <a:spcBef>
                          <a:spcPts val="0"/>
                        </a:spcBef>
                        <a:spcAft>
                          <a:spcPts val="0"/>
                        </a:spcAft>
                        <a:buNone/>
                      </a:pPr>
                      <a:r>
                        <a:rPr lang="en" sz="1200" b="1"/>
                        <a:t>Weights no Alts</a:t>
                      </a:r>
                      <a:endParaRPr sz="1200" b="1"/>
                    </a:p>
                  </a:txBody>
                  <a:tcPr marL="91425" marR="91425" marT="91425" marB="0"/>
                </a:tc>
                <a:extLst>
                  <a:ext uri="{0D108BD9-81ED-4DB2-BD59-A6C34878D82A}">
                    <a16:rowId xmlns:a16="http://schemas.microsoft.com/office/drawing/2014/main" val="10000"/>
                  </a:ext>
                </a:extLst>
              </a:tr>
              <a:tr h="350475">
                <a:tc>
                  <a:txBody>
                    <a:bodyPr/>
                    <a:lstStyle/>
                    <a:p>
                      <a:pPr marL="0" lvl="0" indent="0" algn="l" rtl="0">
                        <a:spcBef>
                          <a:spcPts val="0"/>
                        </a:spcBef>
                        <a:spcAft>
                          <a:spcPts val="0"/>
                        </a:spcAft>
                        <a:buNone/>
                      </a:pPr>
                      <a:r>
                        <a:rPr lang="en" sz="1200"/>
                        <a:t>SPX</a:t>
                      </a:r>
                      <a:endParaRPr sz="1200"/>
                    </a:p>
                  </a:txBody>
                  <a:tcPr marL="91425" marR="0" marT="91425" marB="0"/>
                </a:tc>
                <a:tc>
                  <a:txBody>
                    <a:bodyPr/>
                    <a:lstStyle/>
                    <a:p>
                      <a:pPr marL="0" lvl="0" indent="0" algn="l" rtl="0">
                        <a:spcBef>
                          <a:spcPts val="0"/>
                        </a:spcBef>
                        <a:spcAft>
                          <a:spcPts val="0"/>
                        </a:spcAft>
                        <a:buNone/>
                      </a:pPr>
                      <a:r>
                        <a:rPr lang="en" sz="1200"/>
                        <a:t>        	0.331</a:t>
                      </a:r>
                      <a:endParaRPr sz="1200"/>
                    </a:p>
                  </a:txBody>
                  <a:tcPr marL="91425" marR="0" marT="91425" marB="0"/>
                </a:tc>
                <a:tc>
                  <a:txBody>
                    <a:bodyPr/>
                    <a:lstStyle/>
                    <a:p>
                      <a:pPr marL="0" lvl="0" indent="0" algn="r" rtl="0">
                        <a:spcBef>
                          <a:spcPts val="0"/>
                        </a:spcBef>
                        <a:spcAft>
                          <a:spcPts val="0"/>
                        </a:spcAft>
                        <a:buNone/>
                      </a:pPr>
                      <a:r>
                        <a:rPr lang="en" sz="1200"/>
                        <a:t>     	0.297</a:t>
                      </a:r>
                      <a:endParaRPr sz="1200"/>
                    </a:p>
                  </a:txBody>
                  <a:tcPr marL="91425" marR="91425" marT="91425" marB="0"/>
                </a:tc>
                <a:extLst>
                  <a:ext uri="{0D108BD9-81ED-4DB2-BD59-A6C34878D82A}">
                    <a16:rowId xmlns:a16="http://schemas.microsoft.com/office/drawing/2014/main" val="10001"/>
                  </a:ext>
                </a:extLst>
              </a:tr>
              <a:tr h="350475">
                <a:tc>
                  <a:txBody>
                    <a:bodyPr/>
                    <a:lstStyle/>
                    <a:p>
                      <a:pPr marL="0" lvl="0" indent="0" algn="l" rtl="0">
                        <a:spcBef>
                          <a:spcPts val="0"/>
                        </a:spcBef>
                        <a:spcAft>
                          <a:spcPts val="0"/>
                        </a:spcAft>
                        <a:buNone/>
                      </a:pPr>
                      <a:r>
                        <a:rPr lang="en" sz="1200"/>
                        <a:t>MXWOU</a:t>
                      </a:r>
                      <a:endParaRPr sz="1200"/>
                    </a:p>
                  </a:txBody>
                  <a:tcPr marL="91425" marR="0" marT="91425" marB="0"/>
                </a:tc>
                <a:tc>
                  <a:txBody>
                    <a:bodyPr/>
                    <a:lstStyle/>
                    <a:p>
                      <a:pPr marL="0" lvl="0" indent="0" algn="l" rtl="0">
                        <a:spcBef>
                          <a:spcPts val="0"/>
                        </a:spcBef>
                        <a:spcAft>
                          <a:spcPts val="0"/>
                        </a:spcAft>
                        <a:buNone/>
                      </a:pPr>
                      <a:r>
                        <a:rPr lang="en" sz="1200"/>
                        <a:t>        	0.214</a:t>
                      </a:r>
                      <a:endParaRPr sz="1200"/>
                    </a:p>
                  </a:txBody>
                  <a:tcPr marL="91425" marR="0" marT="91425" marB="0"/>
                </a:tc>
                <a:tc>
                  <a:txBody>
                    <a:bodyPr/>
                    <a:lstStyle/>
                    <a:p>
                      <a:pPr marL="0" lvl="0" indent="0" algn="r" rtl="0">
                        <a:spcBef>
                          <a:spcPts val="0"/>
                        </a:spcBef>
                        <a:spcAft>
                          <a:spcPts val="0"/>
                        </a:spcAft>
                        <a:buNone/>
                      </a:pPr>
                      <a:r>
                        <a:rPr lang="en" sz="1200"/>
                        <a:t>     	0.407</a:t>
                      </a:r>
                      <a:endParaRPr sz="1200"/>
                    </a:p>
                  </a:txBody>
                  <a:tcPr marL="91425" marR="91425" marT="91425" marB="0"/>
                </a:tc>
                <a:extLst>
                  <a:ext uri="{0D108BD9-81ED-4DB2-BD59-A6C34878D82A}">
                    <a16:rowId xmlns:a16="http://schemas.microsoft.com/office/drawing/2014/main" val="10002"/>
                  </a:ext>
                </a:extLst>
              </a:tr>
              <a:tr h="350475">
                <a:tc>
                  <a:txBody>
                    <a:bodyPr/>
                    <a:lstStyle/>
                    <a:p>
                      <a:pPr marL="0" lvl="0" indent="0" algn="l" rtl="0">
                        <a:spcBef>
                          <a:spcPts val="0"/>
                        </a:spcBef>
                        <a:spcAft>
                          <a:spcPts val="0"/>
                        </a:spcAft>
                        <a:buNone/>
                      </a:pPr>
                      <a:r>
                        <a:rPr lang="en" sz="1200"/>
                        <a:t>USTREAS</a:t>
                      </a:r>
                      <a:endParaRPr sz="1200"/>
                    </a:p>
                  </a:txBody>
                  <a:tcPr marL="91425" marR="0" marT="91425" marB="0"/>
                </a:tc>
                <a:tc>
                  <a:txBody>
                    <a:bodyPr/>
                    <a:lstStyle/>
                    <a:p>
                      <a:pPr marL="0" lvl="0" indent="0" algn="l" rtl="0">
                        <a:spcBef>
                          <a:spcPts val="0"/>
                        </a:spcBef>
                        <a:spcAft>
                          <a:spcPts val="0"/>
                        </a:spcAft>
                        <a:buNone/>
                      </a:pPr>
                      <a:r>
                        <a:rPr lang="en" sz="1200"/>
                        <a:t>        	0.011</a:t>
                      </a:r>
                      <a:endParaRPr sz="1200"/>
                    </a:p>
                  </a:txBody>
                  <a:tcPr marL="91425" marR="0" marT="91425" marB="0"/>
                </a:tc>
                <a:tc>
                  <a:txBody>
                    <a:bodyPr/>
                    <a:lstStyle/>
                    <a:p>
                      <a:pPr marL="0" lvl="0" indent="0" algn="r" rtl="0">
                        <a:spcBef>
                          <a:spcPts val="0"/>
                        </a:spcBef>
                        <a:spcAft>
                          <a:spcPts val="0"/>
                        </a:spcAft>
                        <a:buNone/>
                      </a:pPr>
                      <a:r>
                        <a:rPr lang="en" sz="1200"/>
                        <a:t>     	0.227</a:t>
                      </a:r>
                      <a:endParaRPr sz="1200"/>
                    </a:p>
                  </a:txBody>
                  <a:tcPr marL="91425" marR="91425" marT="91425" marB="0"/>
                </a:tc>
                <a:extLst>
                  <a:ext uri="{0D108BD9-81ED-4DB2-BD59-A6C34878D82A}">
                    <a16:rowId xmlns:a16="http://schemas.microsoft.com/office/drawing/2014/main" val="10003"/>
                  </a:ext>
                </a:extLst>
              </a:tr>
              <a:tr h="350475">
                <a:tc>
                  <a:txBody>
                    <a:bodyPr/>
                    <a:lstStyle/>
                    <a:p>
                      <a:pPr marL="0" lvl="0" indent="0" algn="l" rtl="0">
                        <a:spcBef>
                          <a:spcPts val="0"/>
                        </a:spcBef>
                        <a:spcAft>
                          <a:spcPts val="0"/>
                        </a:spcAft>
                        <a:buNone/>
                      </a:pPr>
                      <a:r>
                        <a:rPr lang="en" sz="1200"/>
                        <a:t>USTRLT</a:t>
                      </a:r>
                      <a:endParaRPr sz="1200"/>
                    </a:p>
                  </a:txBody>
                  <a:tcPr marL="91425" marR="0" marT="91425" marB="0"/>
                </a:tc>
                <a:tc>
                  <a:txBody>
                    <a:bodyPr/>
                    <a:lstStyle/>
                    <a:p>
                      <a:pPr marL="0" lvl="0" indent="0" algn="l" rtl="0">
                        <a:spcBef>
                          <a:spcPts val="0"/>
                        </a:spcBef>
                        <a:spcAft>
                          <a:spcPts val="0"/>
                        </a:spcAft>
                        <a:buNone/>
                      </a:pPr>
                      <a:r>
                        <a:rPr lang="en" sz="1200"/>
                        <a:t>                   -  </a:t>
                      </a:r>
                      <a:endParaRPr sz="1200"/>
                    </a:p>
                  </a:txBody>
                  <a:tcPr marL="91425" marR="0" marT="91425" marB="0"/>
                </a:tc>
                <a:tc>
                  <a:txBody>
                    <a:bodyPr/>
                    <a:lstStyle/>
                    <a:p>
                      <a:pPr marL="0" lvl="0" indent="0" algn="r" rtl="0">
                        <a:spcBef>
                          <a:spcPts val="0"/>
                        </a:spcBef>
                        <a:spcAft>
                          <a:spcPts val="0"/>
                        </a:spcAft>
                        <a:buNone/>
                      </a:pPr>
                      <a:r>
                        <a:rPr lang="en" sz="1200"/>
                        <a:t>            	-  </a:t>
                      </a:r>
                      <a:endParaRPr sz="1200"/>
                    </a:p>
                  </a:txBody>
                  <a:tcPr marL="91425" marR="91425" marT="91425" marB="0"/>
                </a:tc>
                <a:extLst>
                  <a:ext uri="{0D108BD9-81ED-4DB2-BD59-A6C34878D82A}">
                    <a16:rowId xmlns:a16="http://schemas.microsoft.com/office/drawing/2014/main" val="10004"/>
                  </a:ext>
                </a:extLst>
              </a:tr>
              <a:tr h="350475">
                <a:tc>
                  <a:txBody>
                    <a:bodyPr/>
                    <a:lstStyle/>
                    <a:p>
                      <a:pPr marL="0" lvl="0" indent="0" algn="l" rtl="0">
                        <a:spcBef>
                          <a:spcPts val="0"/>
                        </a:spcBef>
                        <a:spcAft>
                          <a:spcPts val="0"/>
                        </a:spcAft>
                        <a:buNone/>
                      </a:pPr>
                      <a:r>
                        <a:rPr lang="en" sz="1200"/>
                        <a:t>WBNDXUS</a:t>
                      </a:r>
                      <a:endParaRPr sz="1200"/>
                    </a:p>
                  </a:txBody>
                  <a:tcPr marL="91425" marR="0" marT="91425" marB="0"/>
                </a:tc>
                <a:tc>
                  <a:txBody>
                    <a:bodyPr/>
                    <a:lstStyle/>
                    <a:p>
                      <a:pPr marL="0" lvl="0" indent="0" algn="l" rtl="0">
                        <a:spcBef>
                          <a:spcPts val="0"/>
                        </a:spcBef>
                        <a:spcAft>
                          <a:spcPts val="0"/>
                        </a:spcAft>
                        <a:buNone/>
                      </a:pPr>
                      <a:r>
                        <a:rPr lang="en" sz="1200"/>
                        <a:t>        	0.041</a:t>
                      </a:r>
                      <a:endParaRPr sz="1200"/>
                    </a:p>
                  </a:txBody>
                  <a:tcPr marL="91425" marR="0" marT="91425" marB="0"/>
                </a:tc>
                <a:tc>
                  <a:txBody>
                    <a:bodyPr/>
                    <a:lstStyle/>
                    <a:p>
                      <a:pPr marL="0" lvl="0" indent="0" algn="r" rtl="0">
                        <a:spcBef>
                          <a:spcPts val="0"/>
                        </a:spcBef>
                        <a:spcAft>
                          <a:spcPts val="0"/>
                        </a:spcAft>
                        <a:buNone/>
                      </a:pPr>
                      <a:r>
                        <a:rPr lang="en" sz="1200"/>
                        <a:t>            	-  </a:t>
                      </a:r>
                      <a:endParaRPr sz="1200"/>
                    </a:p>
                  </a:txBody>
                  <a:tcPr marL="91425" marR="91425" marT="91425" marB="0"/>
                </a:tc>
                <a:extLst>
                  <a:ext uri="{0D108BD9-81ED-4DB2-BD59-A6C34878D82A}">
                    <a16:rowId xmlns:a16="http://schemas.microsoft.com/office/drawing/2014/main" val="10005"/>
                  </a:ext>
                </a:extLst>
              </a:tr>
              <a:tr h="350475">
                <a:tc>
                  <a:txBody>
                    <a:bodyPr/>
                    <a:lstStyle/>
                    <a:p>
                      <a:pPr marL="0" lvl="0" indent="0" algn="l" rtl="0">
                        <a:spcBef>
                          <a:spcPts val="0"/>
                        </a:spcBef>
                        <a:spcAft>
                          <a:spcPts val="0"/>
                        </a:spcAft>
                        <a:buNone/>
                      </a:pPr>
                      <a:r>
                        <a:rPr lang="en" sz="1200"/>
                        <a:t>REIT</a:t>
                      </a:r>
                      <a:endParaRPr sz="1200"/>
                    </a:p>
                  </a:txBody>
                  <a:tcPr marL="91425" marR="0" marT="91425" marB="0"/>
                </a:tc>
                <a:tc>
                  <a:txBody>
                    <a:bodyPr/>
                    <a:lstStyle/>
                    <a:p>
                      <a:pPr marL="0" lvl="0" indent="0" algn="l" rtl="0">
                        <a:spcBef>
                          <a:spcPts val="0"/>
                        </a:spcBef>
                        <a:spcAft>
                          <a:spcPts val="0"/>
                        </a:spcAft>
                        <a:buNone/>
                      </a:pPr>
                      <a:r>
                        <a:rPr lang="en" sz="1200"/>
                        <a:t>        	0.033</a:t>
                      </a:r>
                      <a:endParaRPr sz="1200"/>
                    </a:p>
                  </a:txBody>
                  <a:tcPr marL="91425" marR="0" marT="91425" marB="0"/>
                </a:tc>
                <a:tc>
                  <a:txBody>
                    <a:bodyPr/>
                    <a:lstStyle/>
                    <a:p>
                      <a:pPr marL="0" lvl="0" indent="0" algn="r" rtl="0">
                        <a:spcBef>
                          <a:spcPts val="0"/>
                        </a:spcBef>
                        <a:spcAft>
                          <a:spcPts val="0"/>
                        </a:spcAft>
                        <a:buNone/>
                      </a:pPr>
                      <a:r>
                        <a:rPr lang="en" sz="1200"/>
                        <a:t>     	0.069</a:t>
                      </a:r>
                      <a:endParaRPr sz="1200"/>
                    </a:p>
                  </a:txBody>
                  <a:tcPr marL="91425" marR="91425" marT="91425" marB="0"/>
                </a:tc>
                <a:extLst>
                  <a:ext uri="{0D108BD9-81ED-4DB2-BD59-A6C34878D82A}">
                    <a16:rowId xmlns:a16="http://schemas.microsoft.com/office/drawing/2014/main" val="10006"/>
                  </a:ext>
                </a:extLst>
              </a:tr>
              <a:tr h="350475">
                <a:tc>
                  <a:txBody>
                    <a:bodyPr/>
                    <a:lstStyle/>
                    <a:p>
                      <a:pPr marL="0" lvl="0" indent="0" algn="l" rtl="0">
                        <a:spcBef>
                          <a:spcPts val="0"/>
                        </a:spcBef>
                        <a:spcAft>
                          <a:spcPts val="0"/>
                        </a:spcAft>
                        <a:buNone/>
                      </a:pPr>
                      <a:r>
                        <a:rPr lang="en" sz="1200"/>
                        <a:t>HF</a:t>
                      </a:r>
                      <a:endParaRPr sz="1200"/>
                    </a:p>
                  </a:txBody>
                  <a:tcPr marL="91425" marR="0" marT="91425" marB="0"/>
                </a:tc>
                <a:tc>
                  <a:txBody>
                    <a:bodyPr/>
                    <a:lstStyle/>
                    <a:p>
                      <a:pPr marL="0" lvl="0" indent="0" algn="l" rtl="0">
                        <a:spcBef>
                          <a:spcPts val="0"/>
                        </a:spcBef>
                        <a:spcAft>
                          <a:spcPts val="0"/>
                        </a:spcAft>
                        <a:buNone/>
                      </a:pPr>
                      <a:r>
                        <a:rPr lang="en" sz="1200"/>
                        <a:t>        	0.370</a:t>
                      </a:r>
                      <a:endParaRPr sz="1200"/>
                    </a:p>
                  </a:txBody>
                  <a:tcPr marL="91425" marR="0" marT="91425" marB="0"/>
                </a:tc>
                <a:tc>
                  <a:txBody>
                    <a:bodyPr/>
                    <a:lstStyle/>
                    <a:p>
                      <a:pPr marL="0" lvl="0" indent="0" algn="r" rtl="0">
                        <a:spcBef>
                          <a:spcPts val="0"/>
                        </a:spcBef>
                        <a:spcAft>
                          <a:spcPts val="0"/>
                        </a:spcAft>
                        <a:buNone/>
                      </a:pPr>
                      <a:r>
                        <a:rPr lang="en" sz="1200"/>
                        <a:t>            	-  </a:t>
                      </a:r>
                      <a:endParaRPr sz="1200"/>
                    </a:p>
                  </a:txBody>
                  <a:tcPr marL="91425" marR="91425" marT="91425" marB="0"/>
                </a:tc>
                <a:extLst>
                  <a:ext uri="{0D108BD9-81ED-4DB2-BD59-A6C34878D82A}">
                    <a16:rowId xmlns:a16="http://schemas.microsoft.com/office/drawing/2014/main" val="10007"/>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1"/>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Typical university endowment spending and return needs</a:t>
            </a:r>
            <a:endParaRPr/>
          </a:p>
        </p:txBody>
      </p:sp>
      <p:sp>
        <p:nvSpPr>
          <p:cNvPr id="357" name="Google Shape;357;p51"/>
          <p:cNvSpPr txBox="1"/>
          <p:nvPr/>
        </p:nvSpPr>
        <p:spPr>
          <a:xfrm>
            <a:off x="242025" y="4745152"/>
            <a:ext cx="7488600" cy="3138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sz="1800">
                <a:solidFill>
                  <a:schemeClr val="dk2"/>
                </a:solidFill>
              </a:rPr>
              <a:t>Source: 2022 NACUBO-TIAA Study of Endowments</a:t>
            </a:r>
            <a:endParaRPr sz="1800">
              <a:solidFill>
                <a:schemeClr val="dk2"/>
              </a:solidFill>
            </a:endParaRPr>
          </a:p>
        </p:txBody>
      </p:sp>
      <p:pic>
        <p:nvPicPr>
          <p:cNvPr id="358" name="Google Shape;358;p51"/>
          <p:cNvPicPr preferRelativeResize="0"/>
          <p:nvPr/>
        </p:nvPicPr>
        <p:blipFill>
          <a:blip r:embed="rId3">
            <a:alphaModFix/>
          </a:blip>
          <a:stretch>
            <a:fillRect/>
          </a:stretch>
        </p:blipFill>
        <p:spPr>
          <a:xfrm>
            <a:off x="1413375" y="1117500"/>
            <a:ext cx="6317250" cy="3556025"/>
          </a:xfrm>
          <a:prstGeom prst="rect">
            <a:avLst/>
          </a:prstGeom>
          <a:noFill/>
          <a:ln>
            <a:noFill/>
          </a:ln>
        </p:spPr>
      </p:pic>
      <p:sp>
        <p:nvSpPr>
          <p:cNvPr id="359" name="Google Shape;359;p51"/>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
        <p:nvSpPr>
          <p:cNvPr id="360" name="Google Shape;360;p51"/>
          <p:cNvSpPr txBox="1"/>
          <p:nvPr/>
        </p:nvSpPr>
        <p:spPr>
          <a:xfrm>
            <a:off x="8243625" y="4745150"/>
            <a:ext cx="548700" cy="393600"/>
          </a:xfrm>
          <a:prstGeom prst="rect">
            <a:avLst/>
          </a:prstGeom>
          <a:noFill/>
          <a:ln>
            <a:noFill/>
          </a:ln>
        </p:spPr>
        <p:txBody>
          <a:bodyPr spcFirstLastPara="1" wrap="square" lIns="91425" tIns="91425" rIns="91425" bIns="91425" anchor="t" anchorCtr="0">
            <a:normAutofit fontScale="77500"/>
          </a:bodyPr>
          <a:lstStyle/>
          <a:p>
            <a:pPr marL="0" lvl="0" indent="0" algn="l" rtl="0">
              <a:spcBef>
                <a:spcPts val="0"/>
              </a:spcBef>
              <a:spcAft>
                <a:spcPts val="0"/>
              </a:spcAft>
              <a:buNone/>
            </a:pPr>
            <a:r>
              <a:rPr lang="en" u="sng">
                <a:solidFill>
                  <a:schemeClr val="hlink"/>
                </a:solidFill>
                <a:hlinkClick r:id="rId4" action="ppaction://hlinksldjump"/>
              </a:rPr>
              <a:t>back</a:t>
            </a:r>
            <a:endParaRPr/>
          </a:p>
        </p:txBody>
      </p:sp>
      <p:sp>
        <p:nvSpPr>
          <p:cNvPr id="361" name="Google Shape;361;p51"/>
          <p:cNvSpPr/>
          <p:nvPr/>
        </p:nvSpPr>
        <p:spPr>
          <a:xfrm>
            <a:off x="2599070" y="2864450"/>
            <a:ext cx="351300" cy="281100"/>
          </a:xfrm>
          <a:prstGeom prst="flowChartAlternateProcess">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51"/>
          <p:cNvSpPr/>
          <p:nvPr/>
        </p:nvSpPr>
        <p:spPr>
          <a:xfrm>
            <a:off x="4296870" y="2754963"/>
            <a:ext cx="351300" cy="281100"/>
          </a:xfrm>
          <a:prstGeom prst="flowChartAlternateProcess">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3" name="Google Shape;363;p51"/>
          <p:cNvSpPr/>
          <p:nvPr/>
        </p:nvSpPr>
        <p:spPr>
          <a:xfrm>
            <a:off x="5979070" y="2524913"/>
            <a:ext cx="351300" cy="281100"/>
          </a:xfrm>
          <a:prstGeom prst="flowChartAlternateProcess">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4" name="Google Shape;364;p51"/>
          <p:cNvSpPr/>
          <p:nvPr/>
        </p:nvSpPr>
        <p:spPr>
          <a:xfrm>
            <a:off x="5979075" y="4101750"/>
            <a:ext cx="351300" cy="214500"/>
          </a:xfrm>
          <a:prstGeom prst="flowChartAlternateProcess">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5" name="Google Shape;365;p51"/>
          <p:cNvSpPr/>
          <p:nvPr/>
        </p:nvSpPr>
        <p:spPr>
          <a:xfrm>
            <a:off x="4296875" y="4168275"/>
            <a:ext cx="351300" cy="214500"/>
          </a:xfrm>
          <a:prstGeom prst="flowChartAlternateProcess">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6" name="Google Shape;366;p51"/>
          <p:cNvSpPr/>
          <p:nvPr/>
        </p:nvSpPr>
        <p:spPr>
          <a:xfrm>
            <a:off x="2599075" y="4191690"/>
            <a:ext cx="351300" cy="214500"/>
          </a:xfrm>
          <a:prstGeom prst="flowChartAlternateProcess">
            <a:avLst/>
          </a:prstGeom>
          <a:noFill/>
          <a:ln w="1905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67" name="Google Shape;367;p51"/>
          <p:cNvCxnSpPr>
            <a:stCxn id="368" idx="1"/>
            <a:endCxn id="363" idx="3"/>
          </p:cNvCxnSpPr>
          <p:nvPr/>
        </p:nvCxnSpPr>
        <p:spPr>
          <a:xfrm flipH="1">
            <a:off x="6330400" y="2312125"/>
            <a:ext cx="812400" cy="353400"/>
          </a:xfrm>
          <a:prstGeom prst="straightConnector1">
            <a:avLst/>
          </a:prstGeom>
          <a:noFill/>
          <a:ln w="9525" cap="flat" cmpd="sng">
            <a:solidFill>
              <a:srgbClr val="FF9900"/>
            </a:solidFill>
            <a:prstDash val="solid"/>
            <a:round/>
            <a:headEnd type="none" w="med" len="med"/>
            <a:tailEnd type="triangle" w="med" len="med"/>
          </a:ln>
        </p:spPr>
      </p:cxnSp>
      <p:sp>
        <p:nvSpPr>
          <p:cNvPr id="368" name="Google Shape;368;p51"/>
          <p:cNvSpPr txBox="1"/>
          <p:nvPr/>
        </p:nvSpPr>
        <p:spPr>
          <a:xfrm>
            <a:off x="7142800" y="2104375"/>
            <a:ext cx="1417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2"/>
                </a:solidFill>
              </a:rPr>
              <a:t>Spending rate</a:t>
            </a:r>
            <a:endParaRPr sz="1500">
              <a:solidFill>
                <a:schemeClr val="dk2"/>
              </a:solidFill>
            </a:endParaRPr>
          </a:p>
        </p:txBody>
      </p:sp>
      <p:sp>
        <p:nvSpPr>
          <p:cNvPr id="369" name="Google Shape;369;p51"/>
          <p:cNvSpPr txBox="1"/>
          <p:nvPr/>
        </p:nvSpPr>
        <p:spPr>
          <a:xfrm>
            <a:off x="7142800" y="3405950"/>
            <a:ext cx="19545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2"/>
                </a:solidFill>
              </a:rPr>
              <a:t>Fees (for investment advice, administration, tax preparation)</a:t>
            </a:r>
            <a:endParaRPr sz="1500">
              <a:solidFill>
                <a:schemeClr val="dk2"/>
              </a:solidFill>
            </a:endParaRPr>
          </a:p>
        </p:txBody>
      </p:sp>
      <p:cxnSp>
        <p:nvCxnSpPr>
          <p:cNvPr id="370" name="Google Shape;370;p51"/>
          <p:cNvCxnSpPr>
            <a:stCxn id="369" idx="1"/>
            <a:endCxn id="364" idx="3"/>
          </p:cNvCxnSpPr>
          <p:nvPr/>
        </p:nvCxnSpPr>
        <p:spPr>
          <a:xfrm flipH="1">
            <a:off x="6330400" y="3960050"/>
            <a:ext cx="812400" cy="249000"/>
          </a:xfrm>
          <a:prstGeom prst="straightConnector1">
            <a:avLst/>
          </a:prstGeom>
          <a:noFill/>
          <a:ln w="9525" cap="flat" cmpd="sng">
            <a:solidFill>
              <a:srgbClr val="FF9900"/>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Legal Considerations and Governance</a:t>
            </a:r>
            <a:endParaRPr/>
          </a:p>
          <a:p>
            <a:pPr marL="0" lvl="0" indent="0" algn="ctr" rtl="0">
              <a:spcBef>
                <a:spcPts val="0"/>
              </a:spcBef>
              <a:spcAft>
                <a:spcPts val="0"/>
              </a:spcAft>
              <a:buNone/>
            </a:pPr>
            <a:endParaRPr/>
          </a:p>
          <a:p>
            <a:pPr marL="0" lvl="0" indent="0" algn="ctr" rtl="0">
              <a:spcBef>
                <a:spcPts val="0"/>
              </a:spcBef>
              <a:spcAft>
                <a:spcPts val="0"/>
              </a:spcAft>
              <a:buNone/>
            </a:pPr>
            <a:r>
              <a:rPr lang="en" sz="2822" i="1"/>
              <a:t>For a detailed exploration of governance and policy considerations, please read: </a:t>
            </a:r>
            <a:r>
              <a:rPr lang="en" sz="2822" i="1" u="sng"/>
              <a:t>bit.ly/endowmentarticle</a:t>
            </a:r>
            <a:endParaRPr sz="2822" i="1" u="sng"/>
          </a:p>
        </p:txBody>
      </p:sp>
      <p:sp>
        <p:nvSpPr>
          <p:cNvPr id="74" name="Google Shape;74;p16"/>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2"/>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Important Legal Disclaimer</a:t>
            </a:r>
            <a:endParaRPr/>
          </a:p>
        </p:txBody>
      </p:sp>
      <p:sp>
        <p:nvSpPr>
          <p:cNvPr id="376" name="Google Shape;376;p52"/>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
        <p:nvSpPr>
          <p:cNvPr id="377" name="Google Shape;377;p52"/>
          <p:cNvSpPr txBox="1"/>
          <p:nvPr/>
        </p:nvSpPr>
        <p:spPr>
          <a:xfrm>
            <a:off x="311625" y="765500"/>
            <a:ext cx="8520600" cy="3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2"/>
                </a:solidFill>
              </a:rPr>
              <a:t>This deck and the corresponding oral presentation (collectively “Presentation”) has been designed by EBH Capital Management LLC (DBA QuantStreet Capital) ("QuantStreet") for general educational and informational purposes only and does not contain any personalized investment advice, individualized recommendations, or legal advice. Nothing in the Presentation should be relied on as investment advice, an investment recommendation, or legal advice. You should speak with a qualified financial adviser and attorney before making financial, management, and legal decisions regarding your endowment.</a:t>
            </a:r>
            <a:endParaRPr sz="900">
              <a:solidFill>
                <a:schemeClr val="dk2"/>
              </a:solidFill>
            </a:endParaRPr>
          </a:p>
          <a:p>
            <a:pPr marL="0" lvl="0" indent="0" algn="l" rtl="0">
              <a:spcBef>
                <a:spcPts val="0"/>
              </a:spcBef>
              <a:spcAft>
                <a:spcPts val="0"/>
              </a:spcAft>
              <a:buNone/>
            </a:pPr>
            <a:endParaRPr sz="900">
              <a:solidFill>
                <a:schemeClr val="dk2"/>
              </a:solidFill>
            </a:endParaRPr>
          </a:p>
          <a:p>
            <a:pPr marL="0" lvl="0" indent="0" algn="l" rtl="0">
              <a:spcBef>
                <a:spcPts val="0"/>
              </a:spcBef>
              <a:spcAft>
                <a:spcPts val="0"/>
              </a:spcAft>
              <a:buNone/>
            </a:pPr>
            <a:r>
              <a:rPr lang="en" sz="900">
                <a:solidFill>
                  <a:schemeClr val="dk2"/>
                </a:solidFill>
              </a:rPr>
              <a:t>Any reference to trends in endowment management, accumulation, distribution, and related matters should not be treated as a recommendation for any particular endowment. A qualified professional should take each particular endowment’s circumstances into account when making investing, management, and legal decisions. Any reference to the Uniform Law Commission’s model laws regarding endowments should not be taken as a suggestion that the model laws apply in any particular state. Likewise, any mention of particular strategies or securities should not be considered an investment recommendation. </a:t>
            </a:r>
            <a:endParaRPr sz="900">
              <a:solidFill>
                <a:schemeClr val="dk2"/>
              </a:solidFill>
            </a:endParaRPr>
          </a:p>
          <a:p>
            <a:pPr marL="0" lvl="0" indent="0" algn="l" rtl="0">
              <a:spcBef>
                <a:spcPts val="0"/>
              </a:spcBef>
              <a:spcAft>
                <a:spcPts val="0"/>
              </a:spcAft>
              <a:buNone/>
            </a:pPr>
            <a:endParaRPr sz="900">
              <a:solidFill>
                <a:schemeClr val="dk2"/>
              </a:solidFill>
            </a:endParaRPr>
          </a:p>
          <a:p>
            <a:pPr marL="0" lvl="0" indent="0" algn="l" rtl="0">
              <a:spcBef>
                <a:spcPts val="0"/>
              </a:spcBef>
              <a:spcAft>
                <a:spcPts val="0"/>
              </a:spcAft>
              <a:buNone/>
            </a:pPr>
            <a:r>
              <a:rPr lang="en" sz="900">
                <a:solidFill>
                  <a:schemeClr val="dk2"/>
                </a:solidFill>
              </a:rPr>
              <a:t>Investing in financial markets involves risks. Investors may lose money. Diversification, rebalancing, and asset allocation do not ensure a profit or protect against loss in adverse market conditions. QuantStreet cannot ensure a profit or protect against loss. There are many factors that affect future risks and returns that we are unable to anticipate. QuantStreet’s past performance is not a guarantee of future results. Current and future performance may be higher or lower. </a:t>
            </a:r>
            <a:endParaRPr sz="900">
              <a:solidFill>
                <a:schemeClr val="dk2"/>
              </a:solidFill>
            </a:endParaRPr>
          </a:p>
          <a:p>
            <a:pPr marL="0" lvl="0" indent="0" algn="l" rtl="0">
              <a:spcBef>
                <a:spcPts val="0"/>
              </a:spcBef>
              <a:spcAft>
                <a:spcPts val="0"/>
              </a:spcAft>
              <a:buNone/>
            </a:pPr>
            <a:endParaRPr sz="900">
              <a:solidFill>
                <a:schemeClr val="dk2"/>
              </a:solidFill>
            </a:endParaRPr>
          </a:p>
          <a:p>
            <a:pPr marL="0" lvl="0" indent="0" algn="l" rtl="0">
              <a:spcBef>
                <a:spcPts val="0"/>
              </a:spcBef>
              <a:spcAft>
                <a:spcPts val="0"/>
              </a:spcAft>
              <a:buNone/>
            </a:pPr>
            <a:r>
              <a:rPr lang="en" sz="900">
                <a:solidFill>
                  <a:schemeClr val="dk2"/>
                </a:solidFill>
              </a:rPr>
              <a:t>Certain information contained in the Presentation may constitute forward-looking statements, which can be identified by the use of forward-looking terminology such as “seek,” “target,” "may,” “will,” “should,” “expect,” “anticipate,” “project,” “estimate,’” “intend,” “continue,” “believe,” and comparable terminology. Due to various risks and uncertainties, actual events, results, or performance may differ materially from those reflected or contemplated in such forward-looking statements and no undue reliance should be placed on these forward-looking statements, nor should the inclusion of these statements be regarded as a representation that any strategy, objectives, or other plans will be achieved. Nothing contained in this Presentation shall constitute a representation or warranty as to the future performance of any ETF, asset class, security, index, company, strategy, financial instrument, credit, currency rate, or other market or economic measure. </a:t>
            </a:r>
            <a:endParaRPr sz="900">
              <a:solidFill>
                <a:schemeClr val="dk2"/>
              </a:solidFill>
            </a:endParaRPr>
          </a:p>
          <a:p>
            <a:pPr marL="0" lvl="0" indent="0" algn="l" rtl="0">
              <a:spcBef>
                <a:spcPts val="0"/>
              </a:spcBef>
              <a:spcAft>
                <a:spcPts val="0"/>
              </a:spcAft>
              <a:buNone/>
            </a:pPr>
            <a:endParaRPr sz="900">
              <a:solidFill>
                <a:schemeClr val="dk2"/>
              </a:solidFill>
            </a:endParaRPr>
          </a:p>
          <a:p>
            <a:pPr marL="0" lvl="0" indent="0" algn="l" rtl="0">
              <a:spcBef>
                <a:spcPts val="0"/>
              </a:spcBef>
              <a:spcAft>
                <a:spcPts val="0"/>
              </a:spcAft>
              <a:buNone/>
            </a:pPr>
            <a:r>
              <a:rPr lang="en" sz="900">
                <a:solidFill>
                  <a:schemeClr val="dk2"/>
                </a:solidFill>
              </a:rPr>
              <a:t>To the fullest extent provided by law, in no event shall QuantStreet or its affiliates, licensors, service providers, employees, agents, officers, members, attorneys, or directors be liable for damages of any kind, under any legal theory, arising out of or in connection with this Presentation or its contents, including any direct, indirect, special, incidental, consequential, or punitive damages, including but not limited to loss of revenue, loss of profits, loss of anticipated savings, loss of use, loss of goodwill, loss of data, loss of opportunity, and whether caused by tort (including negligence), breach of contract, or otherwise, even if foreseeable. The limitation of liability set forth above does not apply to liability resulting from our gross negligence or willful misconduct. The foregoing also does not affect any liability that cannot be excluded or limited under applicable law.</a:t>
            </a:r>
            <a:endParaRPr sz="900">
              <a:solidFill>
                <a:schemeClr val="dk2"/>
              </a:solidFill>
            </a:endParaRPr>
          </a:p>
          <a:p>
            <a:pPr marL="0" lvl="0" indent="0" algn="l" rtl="0">
              <a:spcBef>
                <a:spcPts val="0"/>
              </a:spcBef>
              <a:spcAft>
                <a:spcPts val="0"/>
              </a:spcAft>
              <a:buNone/>
            </a:pPr>
            <a:endParaRPr sz="1000">
              <a:solidFill>
                <a:schemeClr val="dk2"/>
              </a:solidFill>
            </a:endParaRPr>
          </a:p>
          <a:p>
            <a:pPr marL="0" lvl="0" indent="0" algn="l" rtl="0">
              <a:spcBef>
                <a:spcPts val="0"/>
              </a:spcBef>
              <a:spcAft>
                <a:spcPts val="0"/>
              </a:spcAft>
              <a:buNone/>
            </a:pPr>
            <a:endParaRPr sz="1000">
              <a:solidFill>
                <a:schemeClr val="dk2"/>
              </a:solidFill>
            </a:endParaRPr>
          </a:p>
          <a:p>
            <a:pPr marL="0" lvl="0" indent="0" algn="l" rtl="0">
              <a:spcBef>
                <a:spcPts val="0"/>
              </a:spcBef>
              <a:spcAft>
                <a:spcPts val="0"/>
              </a:spcAft>
              <a:buNone/>
            </a:pPr>
            <a:endParaRPr sz="1000">
              <a:solidFill>
                <a:schemeClr val="dk2"/>
              </a:solidFill>
            </a:endParaRPr>
          </a:p>
          <a:p>
            <a:pPr marL="0" lvl="0" indent="0" algn="l" rtl="0">
              <a:spcBef>
                <a:spcPts val="0"/>
              </a:spcBef>
              <a:spcAft>
                <a:spcPts val="0"/>
              </a:spcAft>
              <a:buNone/>
            </a:pPr>
            <a:endParaRPr sz="10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Uniform Prudent Management of Institutional Funds Act</a:t>
            </a:r>
            <a:endParaRPr/>
          </a:p>
        </p:txBody>
      </p:sp>
      <p:sp>
        <p:nvSpPr>
          <p:cNvPr id="80" name="Google Shape;80;p17"/>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450">
                <a:solidFill>
                  <a:srgbClr val="404040"/>
                </a:solidFill>
                <a:highlight>
                  <a:srgbClr val="FFFFFF"/>
                </a:highlight>
              </a:rPr>
              <a:t>When a nonprofit organization establishes an endowment or institutional fund, the organization’s management and investment obligations are governed by applicable state law. </a:t>
            </a:r>
            <a:endParaRPr sz="1450">
              <a:solidFill>
                <a:srgbClr val="404040"/>
              </a:solidFill>
              <a:highlight>
                <a:srgbClr val="FFFFFF"/>
              </a:highlight>
            </a:endParaRPr>
          </a:p>
          <a:p>
            <a:pPr marL="457200" lvl="0" indent="-342900" algn="l" rtl="0">
              <a:spcBef>
                <a:spcPts val="0"/>
              </a:spcBef>
              <a:spcAft>
                <a:spcPts val="0"/>
              </a:spcAft>
              <a:buSzPts val="1800"/>
              <a:buChar char="●"/>
            </a:pPr>
            <a:r>
              <a:rPr lang="en" sz="1450">
                <a:solidFill>
                  <a:srgbClr val="404040"/>
                </a:solidFill>
                <a:highlight>
                  <a:srgbClr val="FFFFFF"/>
                </a:highlight>
              </a:rPr>
              <a:t>While endowment laws vary among states, they share many common features thanks to the Uniform Prudent Management of Institutional Funds Act (“Model Law” or “UPMIFA”). The Model Law thus provides a useful overview of the national landscape of endowment and institutional fund governance. </a:t>
            </a:r>
            <a:endParaRPr sz="1450">
              <a:solidFill>
                <a:srgbClr val="404040"/>
              </a:solidFill>
              <a:highlight>
                <a:srgbClr val="FFFFFF"/>
              </a:highlight>
            </a:endParaRPr>
          </a:p>
          <a:p>
            <a:pPr marL="457200" lvl="0" indent="-342900" algn="l" rtl="0">
              <a:spcBef>
                <a:spcPts val="0"/>
              </a:spcBef>
              <a:spcAft>
                <a:spcPts val="0"/>
              </a:spcAft>
              <a:buSzPts val="1800"/>
              <a:buChar char="●"/>
            </a:pPr>
            <a:r>
              <a:rPr lang="en" sz="1450">
                <a:solidFill>
                  <a:srgbClr val="404040"/>
                </a:solidFill>
                <a:highlight>
                  <a:srgbClr val="FFFFFF"/>
                </a:highlight>
              </a:rPr>
              <a:t>However, each state’s lawmakers decide whether to adopt UPMIFA in whole or in part and whether to modify its language. The Model Law also contains optional provisions, which some states adopt while other do not. </a:t>
            </a:r>
            <a:endParaRPr sz="1450">
              <a:solidFill>
                <a:srgbClr val="404040"/>
              </a:solidFill>
              <a:highlight>
                <a:srgbClr val="FFFFFF"/>
              </a:highlight>
            </a:endParaRPr>
          </a:p>
          <a:p>
            <a:pPr marL="457200" lvl="0" indent="-342900" algn="l" rtl="0">
              <a:spcBef>
                <a:spcPts val="0"/>
              </a:spcBef>
              <a:spcAft>
                <a:spcPts val="0"/>
              </a:spcAft>
              <a:buSzPts val="1800"/>
              <a:buChar char="●"/>
            </a:pPr>
            <a:r>
              <a:rPr lang="en" sz="1450">
                <a:solidFill>
                  <a:srgbClr val="404040"/>
                </a:solidFill>
                <a:highlight>
                  <a:srgbClr val="FFFFFF"/>
                </a:highlight>
              </a:rPr>
              <a:t>This makes it important for nonprofits to base their endowment and institutional fund policies on their actual state law, rather than the Model Law.</a:t>
            </a:r>
            <a:endParaRPr sz="1450">
              <a:solidFill>
                <a:srgbClr val="404040"/>
              </a:solidFill>
              <a:highlight>
                <a:srgbClr val="FFFFFF"/>
              </a:highlight>
            </a:endParaRPr>
          </a:p>
        </p:txBody>
      </p:sp>
      <p:sp>
        <p:nvSpPr>
          <p:cNvPr id="81" name="Google Shape;81;p17"/>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UPMIFA Core Principles</a:t>
            </a:r>
            <a:endParaRPr/>
          </a:p>
        </p:txBody>
      </p:sp>
      <p:sp>
        <p:nvSpPr>
          <p:cNvPr id="87" name="Google Shape;87;p18"/>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sz="1450">
              <a:solidFill>
                <a:srgbClr val="404040"/>
              </a:solidFill>
              <a:highlight>
                <a:srgbClr val="FFFFFF"/>
              </a:highlight>
              <a:latin typeface="Spectral"/>
              <a:ea typeface="Spectral"/>
              <a:cs typeface="Spectral"/>
              <a:sym typeface="Spectral"/>
            </a:endParaRPr>
          </a:p>
          <a:p>
            <a:pPr marL="457200" lvl="0" indent="-387350" algn="l" rtl="0">
              <a:spcBef>
                <a:spcPts val="1200"/>
              </a:spcBef>
              <a:spcAft>
                <a:spcPts val="0"/>
              </a:spcAft>
              <a:buSzPts val="2500"/>
              <a:buChar char="●"/>
            </a:pPr>
            <a:r>
              <a:rPr lang="en" sz="2150">
                <a:solidFill>
                  <a:srgbClr val="404040"/>
                </a:solidFill>
                <a:highlight>
                  <a:srgbClr val="FFFFFF"/>
                </a:highlight>
              </a:rPr>
              <a:t>Under the Model Law, endowment and institutional fund management is based on two core principles: </a:t>
            </a:r>
            <a:endParaRPr sz="2150">
              <a:solidFill>
                <a:srgbClr val="404040"/>
              </a:solidFill>
              <a:highlight>
                <a:srgbClr val="FFFFFF"/>
              </a:highlight>
            </a:endParaRPr>
          </a:p>
          <a:p>
            <a:pPr marL="914400" lvl="1" indent="-387350" algn="l" rtl="0">
              <a:spcBef>
                <a:spcPts val="0"/>
              </a:spcBef>
              <a:spcAft>
                <a:spcPts val="0"/>
              </a:spcAft>
              <a:buSzPts val="2500"/>
              <a:buChar char="○"/>
            </a:pPr>
            <a:r>
              <a:rPr lang="en" sz="2150" b="1">
                <a:solidFill>
                  <a:srgbClr val="404040"/>
                </a:solidFill>
                <a:highlight>
                  <a:srgbClr val="FFFFFF"/>
                </a:highlight>
              </a:rPr>
              <a:t>first,</a:t>
            </a:r>
            <a:r>
              <a:rPr lang="en" sz="2150">
                <a:solidFill>
                  <a:srgbClr val="404040"/>
                </a:solidFill>
                <a:highlight>
                  <a:srgbClr val="FFFFFF"/>
                </a:highlight>
              </a:rPr>
              <a:t> assets should be invested prudently in diversified investments that seek growth and income; and </a:t>
            </a:r>
            <a:endParaRPr sz="2150">
              <a:solidFill>
                <a:srgbClr val="404040"/>
              </a:solidFill>
              <a:highlight>
                <a:srgbClr val="FFFFFF"/>
              </a:highlight>
            </a:endParaRPr>
          </a:p>
          <a:p>
            <a:pPr marL="914400" lvl="1" indent="-387350" algn="l" rtl="0">
              <a:spcBef>
                <a:spcPts val="0"/>
              </a:spcBef>
              <a:spcAft>
                <a:spcPts val="0"/>
              </a:spcAft>
              <a:buSzPts val="2500"/>
              <a:buChar char="○"/>
            </a:pPr>
            <a:r>
              <a:rPr lang="en" sz="2150" b="1">
                <a:solidFill>
                  <a:srgbClr val="404040"/>
                </a:solidFill>
                <a:highlight>
                  <a:srgbClr val="FFFFFF"/>
                </a:highlight>
              </a:rPr>
              <a:t>second,</a:t>
            </a:r>
            <a:r>
              <a:rPr lang="en" sz="2150">
                <a:solidFill>
                  <a:srgbClr val="404040"/>
                </a:solidFill>
                <a:highlight>
                  <a:srgbClr val="FFFFFF"/>
                </a:highlight>
              </a:rPr>
              <a:t> once assets appreciate, the appreciation can be prudently spent for the endowment’s purposes.</a:t>
            </a:r>
            <a:endParaRPr sz="2150">
              <a:solidFill>
                <a:srgbClr val="404040"/>
              </a:solidFill>
              <a:highlight>
                <a:srgbClr val="FFFFFF"/>
              </a:highlight>
            </a:endParaRPr>
          </a:p>
        </p:txBody>
      </p:sp>
      <p:sp>
        <p:nvSpPr>
          <p:cNvPr id="88" name="Google Shape;88;p18"/>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Definitions</a:t>
            </a:r>
            <a:endParaRPr/>
          </a:p>
        </p:txBody>
      </p:sp>
      <p:sp>
        <p:nvSpPr>
          <p:cNvPr id="94" name="Google Shape;94;p19"/>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450" b="1">
                <a:solidFill>
                  <a:srgbClr val="404040"/>
                </a:solidFill>
                <a:highlight>
                  <a:srgbClr val="FFFFFF"/>
                </a:highlight>
              </a:rPr>
              <a:t>Endowment Fund:</a:t>
            </a:r>
            <a:r>
              <a:rPr lang="en" sz="1450">
                <a:solidFill>
                  <a:srgbClr val="404040"/>
                </a:solidFill>
                <a:highlight>
                  <a:srgbClr val="FFFFFF"/>
                </a:highlight>
              </a:rPr>
              <a:t> The Model Law defines an </a:t>
            </a:r>
            <a:r>
              <a:rPr lang="en" sz="1450" b="1">
                <a:solidFill>
                  <a:srgbClr val="404040"/>
                </a:solidFill>
                <a:highlight>
                  <a:srgbClr val="FFFFFF"/>
                </a:highlight>
              </a:rPr>
              <a:t>“endowment fund”</a:t>
            </a:r>
            <a:r>
              <a:rPr lang="en" sz="1450">
                <a:solidFill>
                  <a:srgbClr val="404040"/>
                </a:solidFill>
                <a:highlight>
                  <a:srgbClr val="FFFFFF"/>
                </a:highlight>
              </a:rPr>
              <a:t> as “an institutional fund or part thereof that, under the terms of a gift instrument, is not wholly expendable by the institution on a current basis.” </a:t>
            </a:r>
            <a:endParaRPr sz="1450">
              <a:solidFill>
                <a:srgbClr val="404040"/>
              </a:solidFill>
              <a:highlight>
                <a:srgbClr val="FFFFFF"/>
              </a:highlight>
            </a:endParaRPr>
          </a:p>
          <a:p>
            <a:pPr marL="914400" lvl="1" indent="-317500" algn="l" rtl="0">
              <a:spcBef>
                <a:spcPts val="0"/>
              </a:spcBef>
              <a:spcAft>
                <a:spcPts val="0"/>
              </a:spcAft>
              <a:buSzPts val="1400"/>
              <a:buChar char="○"/>
            </a:pPr>
            <a:r>
              <a:rPr lang="en" sz="1450">
                <a:solidFill>
                  <a:srgbClr val="404040"/>
                </a:solidFill>
                <a:highlight>
                  <a:srgbClr val="FFFFFF"/>
                </a:highlight>
              </a:rPr>
              <a:t>In plain English, this means that an endowment results from a restricted donation that is conditioned on the organization investing the principal and benefiting from its income, rather than spending the principal for immediate needs</a:t>
            </a:r>
            <a:endParaRPr sz="1450">
              <a:solidFill>
                <a:srgbClr val="404040"/>
              </a:solidFill>
              <a:highlight>
                <a:srgbClr val="FFFFFF"/>
              </a:highlight>
            </a:endParaRPr>
          </a:p>
          <a:p>
            <a:pPr marL="457200" lvl="0" indent="-342900" algn="l" rtl="0">
              <a:spcBef>
                <a:spcPts val="0"/>
              </a:spcBef>
              <a:spcAft>
                <a:spcPts val="0"/>
              </a:spcAft>
              <a:buSzPts val="1800"/>
              <a:buChar char="●"/>
            </a:pPr>
            <a:r>
              <a:rPr lang="en" sz="1450" b="1">
                <a:solidFill>
                  <a:srgbClr val="404040"/>
                </a:solidFill>
                <a:highlight>
                  <a:srgbClr val="FFFFFF"/>
                </a:highlight>
              </a:rPr>
              <a:t>Institutional Fund:</a:t>
            </a:r>
            <a:r>
              <a:rPr lang="en" sz="1450">
                <a:solidFill>
                  <a:srgbClr val="404040"/>
                </a:solidFill>
                <a:highlight>
                  <a:srgbClr val="FFFFFF"/>
                </a:highlight>
              </a:rPr>
              <a:t> On the other hand, when a nonprofit designates surplus revenue as investment assets, the resulting </a:t>
            </a:r>
            <a:r>
              <a:rPr lang="en" sz="1450" b="1">
                <a:solidFill>
                  <a:srgbClr val="404040"/>
                </a:solidFill>
                <a:highlight>
                  <a:srgbClr val="FFFFFF"/>
                </a:highlight>
              </a:rPr>
              <a:t>“institutional fund”</a:t>
            </a:r>
            <a:r>
              <a:rPr lang="en" sz="1450">
                <a:solidFill>
                  <a:srgbClr val="404040"/>
                </a:solidFill>
                <a:highlight>
                  <a:srgbClr val="FFFFFF"/>
                </a:highlight>
              </a:rPr>
              <a:t> (often called a “quasi endowment” or “board-designated endowment”) is not subject to the Model Law’s protections of investment principal.</a:t>
            </a:r>
            <a:endParaRPr sz="1450">
              <a:solidFill>
                <a:srgbClr val="404040"/>
              </a:solidFill>
              <a:highlight>
                <a:srgbClr val="FFFFFF"/>
              </a:highlight>
            </a:endParaRPr>
          </a:p>
          <a:p>
            <a:pPr marL="914400" lvl="1" indent="-317500" algn="l" rtl="0">
              <a:spcBef>
                <a:spcPts val="0"/>
              </a:spcBef>
              <a:spcAft>
                <a:spcPts val="0"/>
              </a:spcAft>
              <a:buSzPts val="1400"/>
              <a:buChar char="○"/>
            </a:pPr>
            <a:r>
              <a:rPr lang="en" sz="1450">
                <a:solidFill>
                  <a:srgbClr val="404040"/>
                </a:solidFill>
                <a:highlight>
                  <a:srgbClr val="FFFFFF"/>
                </a:highlight>
              </a:rPr>
              <a:t>Unlike an endowment, an institutional fund is unrestricted, in the sense that no donor has limited how it can be used. Unlike the principal of an endowment fund, the principal of an institutional fund may be spent as needed by the organization.</a:t>
            </a:r>
            <a:endParaRPr sz="1450">
              <a:solidFill>
                <a:srgbClr val="404040"/>
              </a:solidFill>
              <a:highlight>
                <a:srgbClr val="FFFFFF"/>
              </a:highlight>
            </a:endParaRPr>
          </a:p>
        </p:txBody>
      </p:sp>
      <p:sp>
        <p:nvSpPr>
          <p:cNvPr id="95" name="Google Shape;95;p19"/>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Autofit/>
          </a:bodyPr>
          <a:lstStyle/>
          <a:p>
            <a:pPr marL="457200" lvl="0" indent="-356870" algn="l" rtl="0">
              <a:spcBef>
                <a:spcPts val="0"/>
              </a:spcBef>
              <a:spcAft>
                <a:spcPts val="0"/>
              </a:spcAft>
              <a:buSzPts val="2020"/>
              <a:buAutoNum type="arabicPeriod"/>
            </a:pPr>
            <a:r>
              <a:rPr lang="en" sz="2020"/>
              <a:t>Standard of Conduct for Managing &amp; Investing Institutional Funds</a:t>
            </a:r>
            <a:endParaRPr sz="2020"/>
          </a:p>
        </p:txBody>
      </p:sp>
      <p:sp>
        <p:nvSpPr>
          <p:cNvPr id="101" name="Google Shape;101;p20"/>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Autofit/>
          </a:bodyPr>
          <a:lstStyle/>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UPMIFA requires that decision-makers give “primary consideration” to the donor intent expressed in the gift instrument, followed by consideration of the charitable purposes of the organization and the specific objectives of the institutional fund.</a:t>
            </a:r>
            <a:endParaRPr sz="1450">
              <a:solidFill>
                <a:srgbClr val="404040"/>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The Model Law also requires decision-makers to act in accordance with a number of fiduciary duties: (1) they must exercise the duty of care and act with good faith when performing investment and management activities; (2) they have a duty to minimize investment costs and authorize only those costs that are appropriate and reasonable; (3) they must investigate the information used when making investment decisions and managing the fund; and (4) they must act in accordance with the duty of loyalty, which requires managing and investing the assets solely in the best interests of the organization.</a:t>
            </a:r>
            <a:endParaRPr sz="1450">
              <a:solidFill>
                <a:srgbClr val="404040"/>
              </a:solidFill>
              <a:highlight>
                <a:srgbClr val="FFFFFF"/>
              </a:highlight>
            </a:endParaRPr>
          </a:p>
        </p:txBody>
      </p:sp>
      <p:sp>
        <p:nvSpPr>
          <p:cNvPr id="102" name="Google Shape;102;p20"/>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1927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020"/>
              <a:t>2. Standard of Conduct for Managing &amp; Investing Institutional Funds</a:t>
            </a:r>
            <a:endParaRPr sz="2020"/>
          </a:p>
        </p:txBody>
      </p:sp>
      <p:sp>
        <p:nvSpPr>
          <p:cNvPr id="108" name="Google Shape;108;p21"/>
          <p:cNvSpPr txBox="1">
            <a:spLocks noGrp="1"/>
          </p:cNvSpPr>
          <p:nvPr>
            <p:ph type="body" idx="1"/>
          </p:nvPr>
        </p:nvSpPr>
        <p:spPr>
          <a:xfrm>
            <a:off x="311700" y="765500"/>
            <a:ext cx="8520600" cy="4174200"/>
          </a:xfrm>
          <a:prstGeom prst="rect">
            <a:avLst/>
          </a:prstGeom>
        </p:spPr>
        <p:txBody>
          <a:bodyPr spcFirstLastPara="1" wrap="square" lIns="91425" tIns="91425" rIns="91425" bIns="91425" anchor="t" anchorCtr="0">
            <a:noAutofit/>
          </a:bodyPr>
          <a:lstStyle/>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When managing and investing an institutional fund, decision-makers should consider the following factors: general economic conditions; effects of inflation and deflation; tax consequences, if any, of investment decisions; the role of each investment in the overall portfolio; the expected total return from income and appreciation of the assets; other resources of the organization; the needs of the organization and fund to make distributions and preserve capital; and an asset’s special relationship or value, if any, to the charitable purposes of the organization.</a:t>
            </a:r>
            <a:endParaRPr sz="1450" u="sng" baseline="30000">
              <a:solidFill>
                <a:schemeClr val="accent5"/>
              </a:solidFill>
              <a:highlight>
                <a:srgbClr val="FFFFFF"/>
              </a:highlight>
            </a:endParaRPr>
          </a:p>
          <a:p>
            <a:pPr marL="457200" lvl="0" indent="-320675" algn="l" rtl="0">
              <a:lnSpc>
                <a:spcPct val="160000"/>
              </a:lnSpc>
              <a:spcBef>
                <a:spcPts val="0"/>
              </a:spcBef>
              <a:spcAft>
                <a:spcPts val="0"/>
              </a:spcAft>
              <a:buSzPts val="1450"/>
              <a:buChar char="●"/>
            </a:pPr>
            <a:r>
              <a:rPr lang="en" sz="1450">
                <a:solidFill>
                  <a:srgbClr val="404040"/>
                </a:solidFill>
                <a:highlight>
                  <a:srgbClr val="FFFFFF"/>
                </a:highlight>
              </a:rPr>
              <a:t>Decisions regarding individual assets cannot be made in isolation; rather, they should be made in light of the entire portfolio and overall investment strategy, which should have risk and return objectives that are suited to the fund and organization.</a:t>
            </a:r>
            <a:endParaRPr sz="1450">
              <a:solidFill>
                <a:srgbClr val="404040"/>
              </a:solidFill>
              <a:highlight>
                <a:srgbClr val="FFFFFF"/>
              </a:highlight>
            </a:endParaRPr>
          </a:p>
        </p:txBody>
      </p:sp>
      <p:sp>
        <p:nvSpPr>
          <p:cNvPr id="109" name="Google Shape;109;p21"/>
          <p:cNvSpPr txBox="1">
            <a:spLocks noGrp="1"/>
          </p:cNvSpPr>
          <p:nvPr>
            <p:ph type="sldNum" idx="12"/>
          </p:nvPr>
        </p:nvSpPr>
        <p:spPr>
          <a:xfrm>
            <a:off x="8548658" y="470525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4148</Words>
  <Application>Microsoft Office PowerPoint</Application>
  <PresentationFormat>On-screen Show (16:9)</PresentationFormat>
  <Paragraphs>329</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Spectral</vt:lpstr>
      <vt:lpstr>Arial</vt:lpstr>
      <vt:lpstr>Simple Light</vt:lpstr>
      <vt:lpstr>JCamp 180 Endowment Accelerator</vt:lpstr>
      <vt:lpstr>Receive insights &amp; analysis from QuantStreet: bit.ly/quantstreet</vt:lpstr>
      <vt:lpstr>Overview</vt:lpstr>
      <vt:lpstr>Legal Considerations and Governance  For a detailed exploration of governance and policy considerations, please read: bit.ly/endowmentarticle</vt:lpstr>
      <vt:lpstr>Uniform Prudent Management of Institutional Funds Act</vt:lpstr>
      <vt:lpstr>UPMIFA Core Principles</vt:lpstr>
      <vt:lpstr>Definitions</vt:lpstr>
      <vt:lpstr>Standard of Conduct for Managing &amp; Investing Institutional Funds</vt:lpstr>
      <vt:lpstr>2. Standard of Conduct for Managing &amp; Investing Institutional Funds</vt:lpstr>
      <vt:lpstr>3. Standard of Conduct for Managing &amp; Investing Institutional Funds</vt:lpstr>
      <vt:lpstr>Expenditure and Accumulation of Endowment Funds</vt:lpstr>
      <vt:lpstr>Protection of Principal</vt:lpstr>
      <vt:lpstr>Delegation of Management and Investing</vt:lpstr>
      <vt:lpstr>Release and Modification of Donor Restrictions</vt:lpstr>
      <vt:lpstr>JCamp Gift Restrictions/Requirements</vt:lpstr>
      <vt:lpstr>Potential Custodians</vt:lpstr>
      <vt:lpstr>JCamp Required Policies </vt:lpstr>
      <vt:lpstr>Implementation</vt:lpstr>
      <vt:lpstr>Investing Plan</vt:lpstr>
      <vt:lpstr>Realized Returns</vt:lpstr>
      <vt:lpstr>Spending Plan</vt:lpstr>
      <vt:lpstr>Putting It All Together</vt:lpstr>
      <vt:lpstr>An Example of an Investment and Saving Plan</vt:lpstr>
      <vt:lpstr>Endowment Growth and Distributions Over Time</vt:lpstr>
      <vt:lpstr>Endowment Growth and Distributions Over Time</vt:lpstr>
      <vt:lpstr>Additional Considerations</vt:lpstr>
      <vt:lpstr>Additional Considerations</vt:lpstr>
      <vt:lpstr>Choosing a Financial Advisor</vt:lpstr>
      <vt:lpstr>Final notes</vt:lpstr>
      <vt:lpstr>Receive insights &amp; analysis from QuantStreet: bit.ly/quantstreet  Our contact information: 212-537-3877 imamaysky@quantstreetcapital.com hmamaysky@quantstreetcapital.com</vt:lpstr>
      <vt:lpstr>What’s Next?</vt:lpstr>
      <vt:lpstr>Supporting Materials</vt:lpstr>
      <vt:lpstr>Types of Investment Vehicles</vt:lpstr>
      <vt:lpstr>Investment allocations</vt:lpstr>
      <vt:lpstr>Distribution of 60/40 returns</vt:lpstr>
      <vt:lpstr>Historical endowment returns</vt:lpstr>
      <vt:lpstr>Return dispersion</vt:lpstr>
      <vt:lpstr>Implied asset allocation</vt:lpstr>
      <vt:lpstr>Typical university endowment spending and return needs</vt:lpstr>
      <vt:lpstr>Important Legal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JCamp 180 Endowment Accelerator</dc:title>
  <dc:creator>Elizabeth Kaplan</dc:creator>
  <cp:lastModifiedBy>Elizabeth Kaplan</cp:lastModifiedBy>
  <cp:revision>1</cp:revision>
  <dcterms:modified xsi:type="dcterms:W3CDTF">2024-02-14T19:06:16Z</dcterms:modified>
</cp:coreProperties>
</file>