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1" r:id="rId4"/>
    <p:sldId id="264" r:id="rId5"/>
    <p:sldId id="274" r:id="rId6"/>
    <p:sldId id="261" r:id="rId7"/>
    <p:sldId id="262" r:id="rId8"/>
    <p:sldId id="280" r:id="rId9"/>
    <p:sldId id="268" r:id="rId10"/>
    <p:sldId id="269" r:id="rId11"/>
    <p:sldId id="277" r:id="rId12"/>
    <p:sldId id="265" r:id="rId13"/>
    <p:sldId id="267" r:id="rId14"/>
    <p:sldId id="266" r:id="rId15"/>
    <p:sldId id="279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58808"/>
  </p:normalViewPr>
  <p:slideViewPr>
    <p:cSldViewPr snapToGrid="0" snapToObjects="1">
      <p:cViewPr>
        <p:scale>
          <a:sx n="76" d="100"/>
          <a:sy n="76" d="100"/>
        </p:scale>
        <p:origin x="268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7467B-098B-C145-94DD-7BA942448750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DE72A-5791-6248-81B9-D4FC320A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6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12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67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74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85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93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90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1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vimeo.com</a:t>
            </a:r>
            <a:r>
              <a:rPr lang="en-US" dirty="0" smtClean="0"/>
              <a:t>/77911159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4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7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8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72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34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E72A-5791-6248-81B9-D4FC320A54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1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12192000" cy="2525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457" y="1743076"/>
            <a:ext cx="11198006" cy="97155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5957" y="2986089"/>
            <a:ext cx="9144000" cy="885824"/>
          </a:xfrm>
          <a:noFill/>
        </p:spPr>
        <p:txBody>
          <a:bodyPr anchor="ctr"/>
          <a:lstStyle>
            <a:lvl1pPr marL="0" indent="0" algn="ctr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57" y="3871913"/>
            <a:ext cx="2590800" cy="18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843088"/>
            <a:ext cx="11387138" cy="42862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0050" y="415386"/>
            <a:ext cx="11387138" cy="1020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5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415386"/>
            <a:ext cx="11372849" cy="1020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71688"/>
            <a:ext cx="5181600" cy="3771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71687"/>
            <a:ext cx="5181600" cy="37719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213" y="2101581"/>
            <a:ext cx="5157787" cy="604837"/>
          </a:xfrm>
        </p:spPr>
        <p:txBody>
          <a:bodyPr anchor="ctr"/>
          <a:lstStyle>
            <a:lvl1pPr marL="0" indent="0" algn="ctr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213" y="2828925"/>
            <a:ext cx="5157787" cy="3157538"/>
          </a:xfrm>
        </p:spPr>
        <p:txBody>
          <a:bodyPr/>
          <a:lstStyle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3626" y="2101581"/>
            <a:ext cx="5183188" cy="604837"/>
          </a:xfrm>
        </p:spPr>
        <p:txBody>
          <a:bodyPr anchor="ctr"/>
          <a:lstStyle>
            <a:lvl1pPr marL="0" indent="0" algn="ctr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3626" y="2828925"/>
            <a:ext cx="5183188" cy="3157538"/>
          </a:xfrm>
        </p:spPr>
        <p:txBody>
          <a:bodyPr/>
          <a:lstStyle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0049" y="415386"/>
            <a:ext cx="11372851" cy="1020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9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0049" y="415386"/>
            <a:ext cx="11372851" cy="1020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3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6635" cy="25572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9575" y="453939"/>
            <a:ext cx="11372849" cy="102076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576" y="1879934"/>
            <a:ext cx="11372848" cy="4220829"/>
          </a:xfrm>
          <a:prstGeom prst="rect">
            <a:avLst/>
          </a:prstGeom>
          <a:noFill/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09" y="5041813"/>
            <a:ext cx="2004115" cy="14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5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8000" kern="1200" baseline="0">
          <a:solidFill>
            <a:schemeClr val="bg1"/>
          </a:solidFill>
          <a:latin typeface="Chum" charset="0"/>
          <a:ea typeface="Chum" charset="0"/>
          <a:cs typeface="Chum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7911159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Disruptive innovation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Eileen Price, Executive Director | Allison Boaz, Managing Director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4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3" t="32771" b="30448"/>
          <a:stretch/>
        </p:blipFill>
        <p:spPr>
          <a:xfrm>
            <a:off x="2329209" y="1977496"/>
            <a:ext cx="3151259" cy="11651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Disruptive innovations</a:t>
            </a:r>
            <a:endParaRPr lang="en-US" sz="7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712" y="1713417"/>
            <a:ext cx="2659899" cy="1693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319" y="3500372"/>
            <a:ext cx="41783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989" y="3500372"/>
            <a:ext cx="3705343" cy="1606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9359" y="5568337"/>
            <a:ext cx="2950958" cy="1075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4134" y="5568337"/>
            <a:ext cx="2985477" cy="7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8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Sustaining innovations</a:t>
            </a:r>
            <a:endParaRPr lang="en-US" sz="7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51" y="1820334"/>
            <a:ext cx="3042332" cy="2345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141" y="2992967"/>
            <a:ext cx="2912362" cy="3165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262" y="2472267"/>
            <a:ext cx="3644393" cy="24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 smtClean="0"/>
              <a:t>If you were the CEO of your organization, what three things would you do or change to grow your business?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Your dots and innovation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1386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0050" y="1656822"/>
            <a:ext cx="11387138" cy="4777845"/>
          </a:xfrm>
        </p:spPr>
        <p:txBody>
          <a:bodyPr>
            <a:noAutofit/>
          </a:bodyPr>
          <a:lstStyle/>
          <a:p>
            <a:r>
              <a:rPr lang="en-US" sz="1800" dirty="0" smtClean="0"/>
              <a:t>What </a:t>
            </a:r>
            <a:r>
              <a:rPr lang="en-US" sz="1800" dirty="0"/>
              <a:t>business are you in? What is your business goal</a:t>
            </a:r>
            <a:r>
              <a:rPr lang="en-US" sz="1800" dirty="0" smtClean="0"/>
              <a:t>?</a:t>
            </a:r>
          </a:p>
          <a:p>
            <a:endParaRPr lang="en-US" sz="1800" dirty="0"/>
          </a:p>
          <a:p>
            <a:r>
              <a:rPr lang="en-US" sz="1800" dirty="0"/>
              <a:t>Who are your customers?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What </a:t>
            </a:r>
            <a:r>
              <a:rPr lang="en-US" sz="1800" dirty="0"/>
              <a:t>customer needs </a:t>
            </a:r>
            <a:r>
              <a:rPr lang="en-US" sz="1800" dirty="0" smtClean="0"/>
              <a:t>do you meet</a:t>
            </a:r>
            <a:r>
              <a:rPr lang="en-US" sz="1800" dirty="0"/>
              <a:t>? 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Why </a:t>
            </a:r>
            <a:r>
              <a:rPr lang="en-US" sz="1800" dirty="0"/>
              <a:t>do customers choose you?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Why </a:t>
            </a:r>
            <a:r>
              <a:rPr lang="en-US" sz="1800" dirty="0"/>
              <a:t>do </a:t>
            </a:r>
            <a:r>
              <a:rPr lang="en-US" sz="1800" dirty="0" smtClean="0"/>
              <a:t>customers leave </a:t>
            </a:r>
            <a:r>
              <a:rPr lang="en-US" sz="1800" dirty="0"/>
              <a:t>you</a:t>
            </a:r>
            <a:r>
              <a:rPr lang="en-US" sz="1800" dirty="0" smtClean="0"/>
              <a:t>?</a:t>
            </a:r>
          </a:p>
          <a:p>
            <a:endParaRPr lang="en-US" sz="1800" dirty="0"/>
          </a:p>
          <a:p>
            <a:r>
              <a:rPr lang="en-US" sz="1800" dirty="0"/>
              <a:t>Who is your competition</a:t>
            </a:r>
            <a:r>
              <a:rPr lang="en-US" sz="1800" dirty="0" smtClean="0"/>
              <a:t>? Why do customers choose/leave them?</a:t>
            </a:r>
          </a:p>
          <a:p>
            <a:endParaRPr lang="en-US" sz="1800" dirty="0"/>
          </a:p>
          <a:p>
            <a:r>
              <a:rPr lang="en-US" sz="1800" dirty="0" smtClean="0"/>
              <a:t>What trends (dots) have you been seeing (and possibly ignoring)?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 starters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stakeholders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806129"/>
              </p:ext>
            </p:extLst>
          </p:nvPr>
        </p:nvGraphicFramePr>
        <p:xfrm>
          <a:off x="400050" y="2150534"/>
          <a:ext cx="9692217" cy="37422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298"/>
                <a:gridCol w="2640621"/>
                <a:gridCol w="2769649"/>
                <a:gridCol w="2769649"/>
              </a:tblGrid>
              <a:tr h="3985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Stakeholder</a:t>
                      </a:r>
                      <a:endParaRPr lang="en-US" sz="1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Positive Reaction(s)</a:t>
                      </a:r>
                      <a:endParaRPr lang="en-US" sz="1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Negative Reaction(s)</a:t>
                      </a:r>
                      <a:endParaRPr lang="en-US" sz="1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Your Response</a:t>
                      </a:r>
                      <a:endParaRPr lang="en-US" sz="1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66443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Campers</a:t>
                      </a:r>
                      <a:endParaRPr lang="en-US" sz="1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</a:tr>
              <a:tr h="69754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Camper Families</a:t>
                      </a:r>
                      <a:endParaRPr lang="en-US" sz="1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</a:tr>
              <a:tr h="66443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Staff</a:t>
                      </a:r>
                      <a:endParaRPr lang="en-US" sz="1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</a:tr>
              <a:tr h="66443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Alumni</a:t>
                      </a:r>
                      <a:endParaRPr lang="en-US" sz="1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</a:tr>
              <a:tr h="65283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Donors</a:t>
                      </a:r>
                      <a:endParaRPr lang="en-US" sz="1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46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You are not allowed to make an average product for average people. </a:t>
            </a:r>
          </a:p>
          <a:p>
            <a:pPr marL="0" indent="0">
              <a:buNone/>
            </a:pPr>
            <a:r>
              <a:rPr lang="en-US" sz="2400" dirty="0" smtClean="0"/>
              <a:t>Tribes do not want that. </a:t>
            </a:r>
          </a:p>
          <a:p>
            <a:pPr marL="0" indent="0">
              <a:buNone/>
            </a:pPr>
            <a:r>
              <a:rPr lang="en-US" sz="2400" dirty="0" smtClean="0"/>
              <a:t>They want the remarkable thing worth talking about.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If you sense there is a vacuum, fix it. You don’t have to wait to be picked.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Almost no one wants disruption. Almost everyone wants something better.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Innovation might not be comfortable or fun, but it takes you to a place where you get something better.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Parting thoughts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1467" y="6163733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Disruptive Leadership: TED Radio </a:t>
            </a:r>
            <a:r>
              <a:rPr lang="en-US" smtClean="0"/>
              <a:t>Hour Podcast, Seth Godin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6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You can be sure </a:t>
            </a:r>
            <a:r>
              <a:rPr lang="en-US" sz="2400" dirty="0" smtClean="0"/>
              <a:t>at some point, the </a:t>
            </a:r>
            <a:r>
              <a:rPr lang="en-US" sz="2400" dirty="0"/>
              <a:t>next </a:t>
            </a:r>
            <a:r>
              <a:rPr lang="en-US" sz="2400" dirty="0" smtClean="0"/>
              <a:t>In the City Camp is </a:t>
            </a:r>
            <a:r>
              <a:rPr lang="en-US" sz="2400" dirty="0"/>
              <a:t>going to pop up in your community. 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Are </a:t>
            </a:r>
            <a:r>
              <a:rPr lang="en-US" sz="2400" dirty="0"/>
              <a:t>you ready? What are you doing </a:t>
            </a:r>
            <a:r>
              <a:rPr lang="en-US" sz="2400" dirty="0" smtClean="0"/>
              <a:t>to prepare? 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Parting thoughts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41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t="16340" r="20312" b="23583"/>
          <a:stretch/>
        </p:blipFill>
        <p:spPr>
          <a:xfrm>
            <a:off x="2732691" y="2098507"/>
            <a:ext cx="6442840" cy="366240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innovation?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2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Chutzpah knowledge </a:t>
            </a:r>
            <a:r>
              <a:rPr lang="en-US" sz="6000" dirty="0" smtClean="0"/>
              <a:t>curve</a:t>
            </a:r>
            <a:endParaRPr lang="en-US" sz="6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183467" y="2565761"/>
            <a:ext cx="0" cy="282786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183467" y="5376694"/>
            <a:ext cx="4555067" cy="1693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830109" y="2389301"/>
            <a:ext cx="2523066" cy="2268528"/>
          </a:xfrm>
          <a:custGeom>
            <a:avLst/>
            <a:gdLst>
              <a:gd name="connsiteX0" fmla="*/ 0 w 2523066"/>
              <a:gd name="connsiteY0" fmla="*/ 0 h 2709333"/>
              <a:gd name="connsiteX1" fmla="*/ 1320800 w 2523066"/>
              <a:gd name="connsiteY1" fmla="*/ 2709333 h 2709333"/>
              <a:gd name="connsiteX2" fmla="*/ 2523066 w 2523066"/>
              <a:gd name="connsiteY2" fmla="*/ 0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3066" h="2709333">
                <a:moveTo>
                  <a:pt x="0" y="0"/>
                </a:moveTo>
                <a:cubicBezTo>
                  <a:pt x="450144" y="1354666"/>
                  <a:pt x="900289" y="2709333"/>
                  <a:pt x="1320800" y="2709333"/>
                </a:cubicBezTo>
                <a:cubicBezTo>
                  <a:pt x="1741311" y="2709333"/>
                  <a:pt x="2523066" y="0"/>
                  <a:pt x="252306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flipH="1">
            <a:off x="1389273" y="3523565"/>
            <a:ext cx="1490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Jewish </a:t>
            </a:r>
          </a:p>
          <a:p>
            <a:r>
              <a:rPr lang="en-US" sz="2400" dirty="0" smtClean="0"/>
              <a:t>Chutzpah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420798" y="5542496"/>
            <a:ext cx="245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Jewish Knowledge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722534" y="2947427"/>
            <a:ext cx="203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Jewish Invention</a:t>
            </a:r>
            <a:endParaRPr lang="en-US" sz="2400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091642" y="3369733"/>
            <a:ext cx="1563158" cy="24288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3667" y="6257312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Judaism Unbound Podcast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2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Though there have been some innovations like </a:t>
            </a:r>
            <a:r>
              <a:rPr lang="en-US" sz="2800" dirty="0" smtClean="0"/>
              <a:t>specialty </a:t>
            </a:r>
            <a:r>
              <a:rPr lang="en-US" sz="2800" dirty="0"/>
              <a:t>overnight camps, </a:t>
            </a:r>
            <a:r>
              <a:rPr lang="en-US" sz="2800" dirty="0" smtClean="0"/>
              <a:t>the camp </a:t>
            </a:r>
            <a:r>
              <a:rPr lang="en-US" sz="2800" dirty="0"/>
              <a:t>industry has not </a:t>
            </a:r>
            <a:r>
              <a:rPr lang="en-US" sz="2800" dirty="0" smtClean="0"/>
              <a:t>changed significantly in the past 50 or so years.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/>
              <a:t>Yet, since </a:t>
            </a:r>
            <a:r>
              <a:rPr lang="en-US" sz="2800" dirty="0"/>
              <a:t>the 1960s when most (roughly 80%) overnight camps had formed, the world has changed significantly.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harsh reality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8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deal-sealer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According to the Foundation for Jewish </a:t>
            </a:r>
            <a:r>
              <a:rPr lang="en-US" sz="3600" dirty="0" smtClean="0"/>
              <a:t>Camp</a:t>
            </a:r>
            <a:r>
              <a:rPr lang="en-US" sz="3600" dirty="0" smtClean="0"/>
              <a:t>, only 10% of camp-age Jewish children attend Jewish overnight camp.</a:t>
            </a:r>
          </a:p>
        </p:txBody>
      </p:sp>
    </p:spTree>
    <p:extLst>
      <p:ext uri="{BB962C8B-B14F-4D97-AF65-F5344CB8AC3E}">
        <p14:creationId xmlns:p14="http://schemas.microsoft.com/office/powerpoint/2010/main" val="207027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" y="1912884"/>
            <a:ext cx="8902262" cy="411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1" b="1630"/>
          <a:stretch/>
        </p:blipFill>
        <p:spPr>
          <a:xfrm>
            <a:off x="1492469" y="1669704"/>
            <a:ext cx="7966841" cy="461066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6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Not everyone is going to be </a:t>
            </a:r>
            <a:r>
              <a:rPr lang="en-US" sz="2800" smtClean="0"/>
              <a:t>happy about what you are doing. </a:t>
            </a:r>
            <a:endParaRPr lang="en-US" sz="28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is difficult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2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Innovation is the application of better solutions that meet new requirements, unarticulated needs, or existing market needs.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 </a:t>
            </a:r>
            <a:r>
              <a:rPr lang="en-US" b="1" dirty="0" smtClean="0"/>
              <a:t>disruptive innovation </a:t>
            </a:r>
            <a:r>
              <a:rPr lang="en-US" dirty="0" smtClean="0"/>
              <a:t>creates new markets and reshapes existing ones</a:t>
            </a:r>
            <a:r>
              <a:rPr lang="en-US" dirty="0"/>
              <a:t>. “Disruption” describes a process whereby a smaller company with fewer resources is able to successfully challenge established incumbent </a:t>
            </a:r>
            <a:r>
              <a:rPr lang="en-US" dirty="0" smtClean="0"/>
              <a:t>businesses. Disruptors start by appealing to low-end or unserved consumers and then migrate to the mainstream market.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 </a:t>
            </a:r>
            <a:r>
              <a:rPr lang="en-US" b="1" dirty="0"/>
              <a:t>sustaining innovation</a:t>
            </a:r>
            <a:r>
              <a:rPr lang="en-US" dirty="0"/>
              <a:t> is an incremental innovation that enables or sustains an existing product. </a:t>
            </a:r>
            <a:r>
              <a:rPr lang="en-US" dirty="0" smtClean="0"/>
              <a:t>Sustainers make good products better</a:t>
            </a:r>
            <a:r>
              <a:rPr lang="en-US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Disruptive innovation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3172" y="6351610"/>
            <a:ext cx="507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Wikipedia and Harvard Business Review </a:t>
            </a:r>
            <a:r>
              <a:rPr lang="mr-IN" dirty="0" smtClean="0"/>
              <a:t>–</a:t>
            </a:r>
            <a:r>
              <a:rPr lang="en-US" dirty="0" smtClean="0"/>
              <a:t> Dec.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8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B5E5"/>
      </a:accent1>
      <a:accent2>
        <a:srgbClr val="E45037"/>
      </a:accent2>
      <a:accent3>
        <a:srgbClr val="999539"/>
      </a:accent3>
      <a:accent4>
        <a:srgbClr val="FDCA28"/>
      </a:accent4>
      <a:accent5>
        <a:srgbClr val="64534E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47D0EA4A-BEDF-BE40-8386-95DE7650C4CD}" vid="{67B67731-E07E-9641-987C-B01A7DFC57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Bubble</Template>
  <TotalTime>2895</TotalTime>
  <Words>464</Words>
  <Application>Microsoft Macintosh PowerPoint</Application>
  <PresentationFormat>Widescreen</PresentationFormat>
  <Paragraphs>91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Chum</vt:lpstr>
      <vt:lpstr>Mangal</vt:lpstr>
      <vt:lpstr>Arial</vt:lpstr>
      <vt:lpstr>Office Theme</vt:lpstr>
      <vt:lpstr>Disruptive innovation</vt:lpstr>
      <vt:lpstr>What is innovation?</vt:lpstr>
      <vt:lpstr>Chutzpah knowledge curve</vt:lpstr>
      <vt:lpstr>The harsh reality</vt:lpstr>
      <vt:lpstr>The deal-sealer</vt:lpstr>
      <vt:lpstr>Our Solution</vt:lpstr>
      <vt:lpstr>Our Growth</vt:lpstr>
      <vt:lpstr>Change is difficult</vt:lpstr>
      <vt:lpstr>Disruptive innovation</vt:lpstr>
      <vt:lpstr>Disruptive innovations</vt:lpstr>
      <vt:lpstr>Sustaining innovations</vt:lpstr>
      <vt:lpstr>Your dots and innovation</vt:lpstr>
      <vt:lpstr>Thought starters</vt:lpstr>
      <vt:lpstr>Your stakeholders</vt:lpstr>
      <vt:lpstr>Parting thoughts</vt:lpstr>
      <vt:lpstr>Parting thoughts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Disruptive innovation</dc:title>
  <dc:creator>Allison Boaz</dc:creator>
  <cp:lastModifiedBy>Allison Boaz</cp:lastModifiedBy>
  <cp:revision>73</cp:revision>
  <cp:lastPrinted>2017-10-23T14:40:19Z</cp:lastPrinted>
  <dcterms:created xsi:type="dcterms:W3CDTF">2017-10-17T08:14:01Z</dcterms:created>
  <dcterms:modified xsi:type="dcterms:W3CDTF">2017-11-14T20:31:38Z</dcterms:modified>
</cp:coreProperties>
</file>