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419" r:id="rId3"/>
    <p:sldId id="429" r:id="rId4"/>
    <p:sldId id="428" r:id="rId5"/>
    <p:sldId id="426" r:id="rId6"/>
    <p:sldId id="436" r:id="rId7"/>
    <p:sldId id="280" r:id="rId8"/>
    <p:sldId id="433" r:id="rId9"/>
    <p:sldId id="431" r:id="rId10"/>
    <p:sldId id="424" r:id="rId11"/>
    <p:sldId id="432" r:id="rId12"/>
    <p:sldId id="259" r:id="rId13"/>
    <p:sldId id="407" r:id="rId14"/>
    <p:sldId id="422" r:id="rId15"/>
    <p:sldId id="437" r:id="rId16"/>
    <p:sldId id="421" r:id="rId17"/>
    <p:sldId id="434" r:id="rId18"/>
    <p:sldId id="435" r:id="rId19"/>
    <p:sldId id="265" r:id="rId20"/>
    <p:sldId id="438" r:id="rId21"/>
    <p:sldId id="262" r:id="rId22"/>
    <p:sldId id="3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C3"/>
    <a:srgbClr val="F15D22"/>
    <a:srgbClr val="073674"/>
    <a:srgbClr val="749019"/>
    <a:srgbClr val="EDE7DD"/>
    <a:srgbClr val="591F00"/>
    <a:srgbClr val="E5B53B"/>
    <a:srgbClr val="887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47018-8121-5804-ADF3-9394F3FAF1B9}" v="683" dt="2021-04-27T16:02:53.427"/>
    <p1510:client id="{71C6D629-3C79-4EC3-9965-84BE53AC075E}" v="306" dt="2021-04-27T21:00:49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EA1D-52C5-47BD-BC86-9BD2012D82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608-6651-4475-A49D-BE76E0A6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94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C263F-446B-45F0-A68B-1F5D3FED01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9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9ED5-ABB3-4881-93C8-F07C8F14C1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56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9ED5-ABB3-4881-93C8-F07C8F14C1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0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9ED5-ABB3-4881-93C8-F07C8F14C1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2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9ED5-ABB3-4881-93C8-F07C8F14C1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76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4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3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an@hgf.org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5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45D5E1BA-6BDC-48E7-A458-97BC64468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28145"/>
            <a:ext cx="8305800" cy="26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5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B6CDF98-8E21-4079-BEDA-CA0B507FC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DAC343C6-5D58-4845-9231-65C1A7F4D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19" y="4259772"/>
            <a:ext cx="6858000" cy="18288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998218-3847-4142-B222-2B3F6E6FF8E0}"/>
              </a:ext>
            </a:extLst>
          </p:cNvPr>
          <p:cNvSpPr/>
          <p:nvPr/>
        </p:nvSpPr>
        <p:spPr>
          <a:xfrm>
            <a:off x="4460218" y="817668"/>
            <a:ext cx="6857999" cy="3442104"/>
          </a:xfrm>
          <a:prstGeom prst="rect">
            <a:avLst/>
          </a:prstGeom>
          <a:solidFill>
            <a:srgbClr val="007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Gill Sans MT" panose="020B0502020104020203" pitchFamily="34" charset="0"/>
              </a:rPr>
              <a:t>Rabbi Isaac Saposnik</a:t>
            </a:r>
          </a:p>
          <a:p>
            <a:pPr algn="ctr"/>
            <a:r>
              <a:rPr lang="en-US" sz="3600" dirty="0">
                <a:latin typeface="Gill Sans MT" panose="020B0502020104020203" pitchFamily="34" charset="0"/>
              </a:rPr>
              <a:t>Executive Director</a:t>
            </a:r>
          </a:p>
          <a:p>
            <a:pPr algn="ctr"/>
            <a:r>
              <a:rPr lang="en-US" sz="3600" dirty="0">
                <a:latin typeface="Gill Sans MT" panose="020B0502020104020203" pitchFamily="34" charset="0"/>
              </a:rPr>
              <a:t>Camp </a:t>
            </a:r>
            <a:r>
              <a:rPr lang="en-US" sz="3600" dirty="0" err="1">
                <a:latin typeface="Gill Sans MT" panose="020B0502020104020203" pitchFamily="34" charset="0"/>
              </a:rPr>
              <a:t>Havaya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Camp Havaya - One Happy Camper NJ">
            <a:extLst>
              <a:ext uri="{FF2B5EF4-FFF2-40B4-BE49-F238E27FC236}">
                <a16:creationId xmlns:a16="http://schemas.microsoft.com/office/drawing/2014/main" id="{08FEE434-7269-4F84-9E71-1CD733461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" y="817668"/>
            <a:ext cx="3787755" cy="34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77B4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63AD7CDA-974B-4B2A-92DB-511ACFB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691978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E34CF712-3BEB-4566-BDF0-4272FCD73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69428"/>
            <a:ext cx="2327639" cy="88069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1752600" y="1969176"/>
            <a:ext cx="8371114" cy="4452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Time &amp; Timing 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Technology 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Team/Talent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Target Audiences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Camp Culture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Plan – including budget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Opportunity Costs </a:t>
            </a: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Others?</a:t>
            </a:r>
          </a:p>
          <a:p>
            <a:pPr algn="l">
              <a:lnSpc>
                <a:spcPct val="130000"/>
              </a:lnSpc>
              <a:defRPr/>
            </a:pPr>
            <a:endParaRPr lang="en-US" sz="20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1200" cap="none" spc="30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Title Box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b="1" spc="300">
                <a:solidFill>
                  <a:srgbClr val="EEECE1"/>
                </a:solidFill>
                <a:latin typeface="Gill Sans MT"/>
                <a:cs typeface="Gill Sans MT"/>
              </a:rPr>
              <a:t>CONSIDERATIONS</a:t>
            </a:r>
            <a:endParaRPr lang="en-US" sz="2000" b="1" i="0" u="none" strike="noStrike" kern="1200" cap="none" spc="30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Gill Sans MT"/>
              <a:cs typeface="Gill Sans 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4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060945-F5D5-4436-BF82-3F2FE4276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5A65A-D15F-4D47-8318-CEFD7E5C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548"/>
            <a:ext cx="10972800" cy="1143000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Year-Round Communications Calendar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8FB1D99-172C-4A7D-83CC-ED6626587647}"/>
              </a:ext>
            </a:extLst>
          </p:cNvPr>
          <p:cNvSpPr/>
          <p:nvPr/>
        </p:nvSpPr>
        <p:spPr>
          <a:xfrm rot="8285038">
            <a:off x="10318309" y="1297070"/>
            <a:ext cx="1588772" cy="902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41F63-8CED-43A4-9241-38858EFD2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934" y="1037559"/>
            <a:ext cx="8434806" cy="5613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D852BA-3418-4EB0-A4E7-3ED883C29BCE}"/>
              </a:ext>
            </a:extLst>
          </p:cNvPr>
          <p:cNvSpPr/>
          <p:nvPr/>
        </p:nvSpPr>
        <p:spPr>
          <a:xfrm>
            <a:off x="8719457" y="2285996"/>
            <a:ext cx="1687283" cy="283029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060945-F5D5-4436-BF82-3F2FE4276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5A65A-D15F-4D47-8318-CEFD7E5C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Summer Communications Calendar</a:t>
            </a:r>
          </a:p>
        </p:txBody>
      </p:sp>
      <p:pic>
        <p:nvPicPr>
          <p:cNvPr id="4" name="Content Placeholder 3" descr="Camp GUCI Summer Comms calendar.png">
            <a:extLst>
              <a:ext uri="{FF2B5EF4-FFF2-40B4-BE49-F238E27FC236}">
                <a16:creationId xmlns:a16="http://schemas.microsoft.com/office/drawing/2014/main" id="{B9733769-E114-459E-97F0-048D95820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 b="15650"/>
          <a:stretch>
            <a:fillRect/>
          </a:stretch>
        </p:blipFill>
        <p:spPr>
          <a:xfrm>
            <a:off x="2049236" y="1417638"/>
            <a:ext cx="8093528" cy="50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3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060945-F5D5-4436-BF82-3F2FE4276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5A65A-D15F-4D47-8318-CEFD7E5C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548"/>
            <a:ext cx="10972800" cy="1143000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Year-Round Communications Calendar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8FB1D99-172C-4A7D-83CC-ED6626587647}"/>
              </a:ext>
            </a:extLst>
          </p:cNvPr>
          <p:cNvSpPr/>
          <p:nvPr/>
        </p:nvSpPr>
        <p:spPr>
          <a:xfrm rot="8285038">
            <a:off x="10318309" y="1297070"/>
            <a:ext cx="1588772" cy="902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41F63-8CED-43A4-9241-38858EFD2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934" y="1037559"/>
            <a:ext cx="8434806" cy="56136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D852BA-3418-4EB0-A4E7-3ED883C29BCE}"/>
              </a:ext>
            </a:extLst>
          </p:cNvPr>
          <p:cNvSpPr/>
          <p:nvPr/>
        </p:nvSpPr>
        <p:spPr>
          <a:xfrm>
            <a:off x="8719457" y="2285996"/>
            <a:ext cx="1687283" cy="283029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060945-F5D5-4436-BF82-3F2FE4276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5A65A-D15F-4D47-8318-CEFD7E5C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92629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Summer Media Checklist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90893-601B-4918-8A0E-B90F8D004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825" y="892629"/>
            <a:ext cx="7350350" cy="56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8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77B4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63AD7CDA-974B-4B2A-92DB-511ACFB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691978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8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E7B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0B8AC603-E2FA-4852-85E1-0BE1A58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691978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0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8ACDBF1-0DF5-4C3E-8506-D142EAF6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2989"/>
            <a:ext cx="6858000" cy="12192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BADA-0C8E-4121-9AB5-D26CB03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27" y="1610215"/>
            <a:ext cx="6573867" cy="398810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Gill Sans MT" panose="020B0502020104020203" pitchFamily="34" charset="0"/>
              </a:rPr>
              <a:t>Summer of Opportunity + Discomfort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Gill Sans MT" panose="020B0502020104020203" pitchFamily="34" charset="0"/>
              </a:rPr>
              <a:t>Report = Sparking Joy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Gill Sans MT" panose="020B0502020104020203" pitchFamily="34" charset="0"/>
              </a:rPr>
              <a:t>Think Synch – LIVE from Camp Its. . 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Gill Sans MT" panose="020B0502020104020203" pitchFamily="34" charset="0"/>
              </a:rPr>
              <a:t>Think </a:t>
            </a:r>
            <a:r>
              <a:rPr lang="en-US" sz="2800" dirty="0" err="1">
                <a:latin typeface="Gill Sans MT" panose="020B0502020104020203" pitchFamily="34" charset="0"/>
              </a:rPr>
              <a:t>Asynch</a:t>
            </a:r>
            <a:r>
              <a:rPr lang="en-US" sz="2800" dirty="0">
                <a:latin typeface="Gill Sans MT" panose="020B0502020104020203" pitchFamily="34" charset="0"/>
              </a:rPr>
              <a:t> – Year-Round from Camp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Gill Sans MT" panose="020B0502020104020203" pitchFamily="34" charset="0"/>
              </a:rPr>
              <a:t>Plan, Plan, Plan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Gill Sans MT" panose="020B0502020104020203" pitchFamily="34" charset="0"/>
              </a:rPr>
              <a:t>Fewer Better vs More Meh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E4BF9-69F5-4887-98BD-18AE40620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391" y="2330605"/>
            <a:ext cx="5504609" cy="30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8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345851" y="2182501"/>
            <a:ext cx="6781800" cy="4142099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April 28, 2021</a:t>
            </a:r>
          </a:p>
          <a:p>
            <a:pPr algn="l">
              <a:lnSpc>
                <a:spcPct val="130000"/>
              </a:lnSpc>
            </a:pPr>
            <a:endParaRPr lang="en-US" sz="1800" b="1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Dan Kirsch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Mentor, JCamp 180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800" b="1">
                <a:solidFill>
                  <a:srgbClr val="090809"/>
                </a:solidFill>
                <a:latin typeface="Helvetica 65 Medium"/>
                <a:cs typeface="Aharoni" pitchFamily="2" charset="-79"/>
                <a:hlinkClick r:id="rId6"/>
              </a:rPr>
              <a:t>dan@hgf.org</a:t>
            </a:r>
            <a:endParaRPr lang="en-US" sz="1800" b="1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endParaRPr lang="en-US" sz="2000" b="1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247033"/>
            <a:ext cx="9753600" cy="880694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685800" y="1212968"/>
            <a:ext cx="9372600" cy="756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Thank, Engage, and Delight Camp Supporters this Summer – While Keeping Camp Safe!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E34CF712-3BEB-4566-BDF0-4272FCD732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69428"/>
            <a:ext cx="2327639" cy="8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C88CDC-15BA-43B7-A8EA-9DF5DE972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1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7CC3"/>
                </a:solidFill>
                <a:latin typeface="Ink Free" panose="03080402000500000000" pitchFamily="66" charset="0"/>
              </a:rPr>
              <a:t>What’s Next?</a:t>
            </a:r>
          </a:p>
        </p:txBody>
      </p:sp>
      <p:pic>
        <p:nvPicPr>
          <p:cNvPr id="15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C045C3CB-E243-441C-92D2-9DC9BDD0A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02" y="654659"/>
            <a:ext cx="3377195" cy="1057873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589C381-27C4-4EEE-A22C-8F097969C83C}"/>
              </a:ext>
            </a:extLst>
          </p:cNvPr>
          <p:cNvSpPr txBox="1">
            <a:spLocks/>
          </p:cNvSpPr>
          <p:nvPr/>
        </p:nvSpPr>
        <p:spPr>
          <a:xfrm>
            <a:off x="0" y="3545268"/>
            <a:ext cx="12192000" cy="1175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Have a great summer!</a:t>
            </a: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051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body of water&#10;&#10;Description automatically generated">
            <a:extLst>
              <a:ext uri="{FF2B5EF4-FFF2-40B4-BE49-F238E27FC236}">
                <a16:creationId xmlns:a16="http://schemas.microsoft.com/office/drawing/2014/main" id="{1C6AA590-E1D5-4F8A-B0BD-C22D38B8E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AB63BE-D54F-4CBB-B5F3-58ABC54B367D}"/>
              </a:ext>
            </a:extLst>
          </p:cNvPr>
          <p:cNvSpPr/>
          <p:nvPr/>
        </p:nvSpPr>
        <p:spPr>
          <a:xfrm>
            <a:off x="0" y="0"/>
            <a:ext cx="7949925" cy="1070236"/>
          </a:xfrm>
          <a:prstGeom prst="rect">
            <a:avLst/>
          </a:prstGeom>
          <a:solidFill>
            <a:srgbClr val="007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CC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E1E77-93B2-475D-B6C8-F5845ED7890F}"/>
              </a:ext>
            </a:extLst>
          </p:cNvPr>
          <p:cNvSpPr/>
          <p:nvPr/>
        </p:nvSpPr>
        <p:spPr>
          <a:xfrm>
            <a:off x="7949925" y="-6354"/>
            <a:ext cx="1056150" cy="1076589"/>
          </a:xfrm>
          <a:prstGeom prst="rect">
            <a:avLst/>
          </a:prstGeom>
          <a:solidFill>
            <a:srgbClr val="5A1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A2E62-4660-492E-9547-0E65974A771F}"/>
              </a:ext>
            </a:extLst>
          </p:cNvPr>
          <p:cNvSpPr/>
          <p:nvPr/>
        </p:nvSpPr>
        <p:spPr>
          <a:xfrm>
            <a:off x="9004964" y="-18648"/>
            <a:ext cx="1063681" cy="1076590"/>
          </a:xfrm>
          <a:prstGeom prst="rect">
            <a:avLst/>
          </a:prstGeom>
          <a:solidFill>
            <a:srgbClr val="E5B43B"/>
          </a:solidFill>
          <a:ln>
            <a:solidFill>
              <a:srgbClr val="E6B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1FC1C4-44EF-40BB-A843-235445066DA1}"/>
              </a:ext>
            </a:extLst>
          </p:cNvPr>
          <p:cNvSpPr/>
          <p:nvPr/>
        </p:nvSpPr>
        <p:spPr>
          <a:xfrm>
            <a:off x="10073521" y="-6354"/>
            <a:ext cx="1053929" cy="1076590"/>
          </a:xfrm>
          <a:prstGeom prst="rect">
            <a:avLst/>
          </a:prstGeom>
          <a:solidFill>
            <a:srgbClr val="F2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AFEB1-FE92-4BC2-8BB6-C812F6E17D28}"/>
              </a:ext>
            </a:extLst>
          </p:cNvPr>
          <p:cNvSpPr/>
          <p:nvPr/>
        </p:nvSpPr>
        <p:spPr>
          <a:xfrm>
            <a:off x="11127450" y="-6354"/>
            <a:ext cx="1064550" cy="1076590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8A6CE-A540-450D-924D-8E8B9C0CDDA4}"/>
              </a:ext>
            </a:extLst>
          </p:cNvPr>
          <p:cNvSpPr txBox="1"/>
          <p:nvPr/>
        </p:nvSpPr>
        <p:spPr>
          <a:xfrm>
            <a:off x="2855195" y="116441"/>
            <a:ext cx="60861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Ink Free" panose="03080402000500000000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610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text, person, tree, outdoor&#10;&#10;Description automatically generated">
            <a:extLst>
              <a:ext uri="{FF2B5EF4-FFF2-40B4-BE49-F238E27FC236}">
                <a16:creationId xmlns:a16="http://schemas.microsoft.com/office/drawing/2014/main" id="{CC709CDD-8BEC-4593-8491-0133671D1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5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756802" y="-2120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E34CF712-3BEB-4566-BDF0-4272FCD73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69428"/>
            <a:ext cx="2327639" cy="88069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1816100" y="2566076"/>
            <a:ext cx="5945508" cy="4127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/>
              <a:buChar char="•"/>
              <a:defRPr/>
            </a:pPr>
            <a:endParaRPr lang="en-US" sz="2400" b="1" dirty="0"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090809"/>
              </a:solidFill>
              <a:effectLst/>
              <a:uLnTx/>
              <a:uFillTx/>
              <a:latin typeface="Helvetica 65 Medium"/>
              <a:cs typeface="Aharoni" pitchFamily="2" charset="-79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1200" cap="none" spc="30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Title Box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7" y="1153726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800" b="1" spc="300" dirty="0">
                <a:solidFill>
                  <a:srgbClr val="EEECE1"/>
                </a:solidFill>
                <a:latin typeface="Gill Sans MT"/>
                <a:cs typeface="Gill Sans MT"/>
              </a:rPr>
              <a:t>AGENDA</a:t>
            </a:r>
            <a:endParaRPr kumimoji="0" lang="en-US" sz="3800" b="1" i="0" u="none" strike="noStrike" kern="1200" cap="none" spc="30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70DF2-173A-4E5D-BE46-F532A3D66C95}"/>
              </a:ext>
            </a:extLst>
          </p:cNvPr>
          <p:cNvSpPr txBox="1"/>
          <p:nvPr/>
        </p:nvSpPr>
        <p:spPr>
          <a:xfrm>
            <a:off x="609600" y="1999766"/>
            <a:ext cx="1111431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0"/>
                <a:cs typeface="Arial"/>
              </a:rPr>
              <a:t>Donor Feels</a:t>
            </a:r>
            <a:endParaRPr lang="en-US" sz="3600" dirty="0">
              <a:latin typeface="Gill Sans MT" panose="020B05020201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0"/>
                <a:cs typeface="Arial"/>
              </a:rPr>
              <a:t>Why Stewardship This Summer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0"/>
                <a:cs typeface="Arial"/>
              </a:rPr>
              <a:t>Assumptions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0"/>
                <a:cs typeface="Arial"/>
              </a:rPr>
              <a:t>Guest – Rabbi Isaac Saposnik, Camp </a:t>
            </a:r>
            <a:r>
              <a:rPr lang="en-US" sz="3600" dirty="0" err="1">
                <a:latin typeface="Gill Sans MT" panose="020B0502020104020203" pitchFamily="34" charset="0"/>
                <a:cs typeface="Arial"/>
              </a:rPr>
              <a:t>Havaya</a:t>
            </a:r>
            <a:endParaRPr lang="en-US" sz="3600" dirty="0">
              <a:latin typeface="Gill Sans MT" panose="020B0502020104020203" pitchFamily="34" charset="0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0"/>
                <a:cs typeface="Arial"/>
              </a:rPr>
              <a:t>Lessons &amp; Considerations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0"/>
                <a:cs typeface="Arial"/>
              </a:rPr>
              <a:t>Simple Plan, Tips &amp; Tools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0"/>
                <a:cs typeface="Arial"/>
              </a:rPr>
              <a:t>Share - Give &amp; Take. . . or Modify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>
                <a:latin typeface="Gill Sans MT" panose="020B0502020104020203" pitchFamily="34" charset="0"/>
                <a:cs typeface="Arial"/>
              </a:rPr>
              <a:t>Farewell</a:t>
            </a:r>
          </a:p>
        </p:txBody>
      </p:sp>
    </p:spTree>
    <p:extLst>
      <p:ext uri="{BB962C8B-B14F-4D97-AF65-F5344CB8AC3E}">
        <p14:creationId xmlns:p14="http://schemas.microsoft.com/office/powerpoint/2010/main" val="393659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dam Grant Speaking Engagements, Schedule, &amp; Fee | WSB">
            <a:extLst>
              <a:ext uri="{FF2B5EF4-FFF2-40B4-BE49-F238E27FC236}">
                <a16:creationId xmlns:a16="http://schemas.microsoft.com/office/drawing/2014/main" id="{2A7AB9C2-CA20-48F1-9B7D-34D39A6D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9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1E6D5E-A727-40CB-9FD6-BCDD05933B59}"/>
              </a:ext>
            </a:extLst>
          </p:cNvPr>
          <p:cNvSpPr txBox="1"/>
          <p:nvPr/>
        </p:nvSpPr>
        <p:spPr>
          <a:xfrm>
            <a:off x="533400" y="5405314"/>
            <a:ext cx="1165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“The most meaningful way to succeed is to help others succeed.”</a:t>
            </a:r>
          </a:p>
          <a:p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- Adam Grant</a:t>
            </a:r>
          </a:p>
        </p:txBody>
      </p:sp>
      <p:pic>
        <p:nvPicPr>
          <p:cNvPr id="3076" name="Picture 4" descr="Amazon.com: Give and Take: Why Helping Others Drives Our Success eBook:  Grant Ph.D., Adam M.: Kindle Store">
            <a:extLst>
              <a:ext uri="{FF2B5EF4-FFF2-40B4-BE49-F238E27FC236}">
                <a16:creationId xmlns:a16="http://schemas.microsoft.com/office/drawing/2014/main" id="{5BBBA570-9698-4931-897D-BD48FD3B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6" y="144236"/>
            <a:ext cx="31146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8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299602" y="-1104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E34CF712-3BEB-4566-BDF0-4272FCD73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69428"/>
            <a:ext cx="2327639" cy="88069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1749224" y="2145661"/>
            <a:ext cx="9187543" cy="4452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Stewardship Matters 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Different This Summer 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Outside Comfort Zone?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Donors = Curious 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Also Donors = Understanding 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Camp's Unique Advantages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Your Mileage May Vary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1200" cap="none" spc="30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Title Box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7" y="1153726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800" b="1" spc="300">
                <a:solidFill>
                  <a:srgbClr val="EEECE1"/>
                </a:solidFill>
                <a:latin typeface="Gill Sans MT"/>
                <a:cs typeface="Gill Sans MT"/>
              </a:rPr>
              <a:t>ASSUMPTIONS</a:t>
            </a:r>
            <a:endParaRPr kumimoji="0" lang="en-US" sz="3800" b="1" i="0" u="none" strike="noStrike" kern="1200" cap="none" spc="30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03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8474394-C44C-4FD3-8B72-305A3353E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3C11AF5-99AC-4D65-A697-58B5A8C32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24099" y="2754"/>
            <a:ext cx="75438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EEDC1B-7209-4806-933B-F2E39E62FA0B}"/>
              </a:ext>
            </a:extLst>
          </p:cNvPr>
          <p:cNvSpPr/>
          <p:nvPr/>
        </p:nvSpPr>
        <p:spPr>
          <a:xfrm>
            <a:off x="9867900" y="0"/>
            <a:ext cx="2324100" cy="6855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B30BE-B154-4CDE-858F-AFE49ED7FF82}"/>
              </a:ext>
            </a:extLst>
          </p:cNvPr>
          <p:cNvSpPr/>
          <p:nvPr/>
        </p:nvSpPr>
        <p:spPr>
          <a:xfrm>
            <a:off x="533400" y="-2754"/>
            <a:ext cx="1790699" cy="6855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1CE15D-7F6C-406E-A526-D694D4489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" r="41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4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4D4E38-2C9A-41E4-BC61-8859BA4F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10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211</Words>
  <Application>Microsoft Office PowerPoint</Application>
  <PresentationFormat>Widescreen</PresentationFormat>
  <Paragraphs>66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Helvetica 65 Medium</vt:lpstr>
      <vt:lpstr>Impact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Year-Round Communications Calendar</vt:lpstr>
      <vt:lpstr>Summer Communications Calendar</vt:lpstr>
      <vt:lpstr>Year-Round Communications Calendar</vt:lpstr>
      <vt:lpstr>Summer Media Checklist</vt:lpstr>
      <vt:lpstr>PowerPoint Presentation</vt:lpstr>
      <vt:lpstr>PowerPoint Presentation</vt:lpstr>
      <vt:lpstr>PowerPoint Presentation</vt:lpstr>
      <vt:lpstr>PowerPoint Presentation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Riseman</dc:creator>
  <cp:lastModifiedBy>Kevin Martone</cp:lastModifiedBy>
  <cp:revision>181</cp:revision>
  <dcterms:created xsi:type="dcterms:W3CDTF">2021-01-28T16:38:53Z</dcterms:created>
  <dcterms:modified xsi:type="dcterms:W3CDTF">2021-04-28T12:47:17Z</dcterms:modified>
</cp:coreProperties>
</file>