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9" r:id="rId2"/>
    <p:sldId id="265" r:id="rId3"/>
    <p:sldId id="267" r:id="rId4"/>
    <p:sldId id="268" r:id="rId5"/>
    <p:sldId id="269" r:id="rId6"/>
    <p:sldId id="270" r:id="rId7"/>
    <p:sldId id="271" r:id="rId8"/>
    <p:sldId id="306" r:id="rId9"/>
    <p:sldId id="273" r:id="rId10"/>
    <p:sldId id="274" r:id="rId11"/>
    <p:sldId id="275" r:id="rId12"/>
    <p:sldId id="276" r:id="rId13"/>
    <p:sldId id="317" r:id="rId14"/>
    <p:sldId id="277" r:id="rId15"/>
    <p:sldId id="278" r:id="rId16"/>
    <p:sldId id="279" r:id="rId17"/>
    <p:sldId id="280" r:id="rId18"/>
    <p:sldId id="316" r:id="rId19"/>
    <p:sldId id="313" r:id="rId20"/>
    <p:sldId id="281" r:id="rId21"/>
    <p:sldId id="282" r:id="rId22"/>
    <p:sldId id="283" r:id="rId23"/>
    <p:sldId id="301" r:id="rId24"/>
    <p:sldId id="307" r:id="rId25"/>
    <p:sldId id="284" r:id="rId26"/>
    <p:sldId id="286" r:id="rId27"/>
    <p:sldId id="287" r:id="rId28"/>
    <p:sldId id="288" r:id="rId29"/>
    <p:sldId id="289" r:id="rId30"/>
    <p:sldId id="302" r:id="rId31"/>
    <p:sldId id="315" r:id="rId32"/>
    <p:sldId id="290" r:id="rId33"/>
    <p:sldId id="308" r:id="rId34"/>
    <p:sldId id="319" r:id="rId35"/>
    <p:sldId id="305" r:id="rId36"/>
    <p:sldId id="300" r:id="rId37"/>
    <p:sldId id="291" r:id="rId38"/>
    <p:sldId id="292" r:id="rId39"/>
    <p:sldId id="318" r:id="rId40"/>
    <p:sldId id="309" r:id="rId41"/>
    <p:sldId id="294" r:id="rId42"/>
    <p:sldId id="303" r:id="rId43"/>
    <p:sldId id="295" r:id="rId44"/>
    <p:sldId id="296" r:id="rId45"/>
    <p:sldId id="314" r:id="rId46"/>
    <p:sldId id="298" r:id="rId47"/>
    <p:sldId id="299" r:id="rId48"/>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521415D9-36F7-43E2-AB2F-B90AF26B5E84}">
      <p14:sectionLst xmlns:p14="http://schemas.microsoft.com/office/powerpoint/2010/main">
        <p14:section name="Default Section" id="{986F5C0E-87D4-4169-A9C2-E33372BBEB41}">
          <p14:sldIdLst>
            <p14:sldId id="259"/>
            <p14:sldId id="265"/>
            <p14:sldId id="267"/>
            <p14:sldId id="268"/>
            <p14:sldId id="269"/>
            <p14:sldId id="270"/>
            <p14:sldId id="271"/>
            <p14:sldId id="306"/>
            <p14:sldId id="273"/>
            <p14:sldId id="274"/>
            <p14:sldId id="275"/>
            <p14:sldId id="276"/>
            <p14:sldId id="317"/>
            <p14:sldId id="277"/>
            <p14:sldId id="278"/>
            <p14:sldId id="279"/>
            <p14:sldId id="280"/>
            <p14:sldId id="316"/>
            <p14:sldId id="313"/>
            <p14:sldId id="281"/>
            <p14:sldId id="282"/>
            <p14:sldId id="283"/>
            <p14:sldId id="301"/>
            <p14:sldId id="307"/>
            <p14:sldId id="284"/>
            <p14:sldId id="286"/>
            <p14:sldId id="287"/>
            <p14:sldId id="288"/>
            <p14:sldId id="289"/>
            <p14:sldId id="302"/>
            <p14:sldId id="315"/>
            <p14:sldId id="290"/>
            <p14:sldId id="308"/>
            <p14:sldId id="319"/>
            <p14:sldId id="305"/>
            <p14:sldId id="300"/>
            <p14:sldId id="291"/>
            <p14:sldId id="292"/>
            <p14:sldId id="318"/>
            <p14:sldId id="309"/>
            <p14:sldId id="294"/>
            <p14:sldId id="303"/>
            <p14:sldId id="295"/>
            <p14:sldId id="296"/>
            <p14:sldId id="314"/>
            <p14:sldId id="298"/>
            <p14:sldId id="2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43D"/>
    <a:srgbClr val="776C28"/>
    <a:srgbClr val="545454"/>
    <a:srgbClr val="1647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9" autoAdjust="0"/>
    <p:restoredTop sz="94648" autoAdjust="0"/>
  </p:normalViewPr>
  <p:slideViewPr>
    <p:cSldViewPr>
      <p:cViewPr>
        <p:scale>
          <a:sx n="106" d="100"/>
          <a:sy n="106" d="100"/>
        </p:scale>
        <p:origin x="-77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74EB21CE-46DB-42C0-A9B4-19E298E94EE7}" type="datetimeFigureOut">
              <a:rPr lang="en-US" smtClean="0"/>
              <a:t>9/27/2011</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A5CBCB6B-D05C-4A02-85EF-99739A82DCBD}" type="slidenum">
              <a:rPr lang="en-US" smtClean="0"/>
              <a:t>‹#›</a:t>
            </a:fld>
            <a:endParaRPr lang="en-US"/>
          </a:p>
        </p:txBody>
      </p:sp>
    </p:spTree>
    <p:extLst>
      <p:ext uri="{BB962C8B-B14F-4D97-AF65-F5344CB8AC3E}">
        <p14:creationId xmlns:p14="http://schemas.microsoft.com/office/powerpoint/2010/main" val="707536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smtClean="0"/>
            </a:lvl1pPr>
          </a:lstStyle>
          <a:p>
            <a:pPr>
              <a:defRPr/>
            </a:pPr>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smtClean="0"/>
            </a:lvl1pPr>
          </a:lstStyle>
          <a:p>
            <a:pPr>
              <a:defRPr/>
            </a:pPr>
            <a:fld id="{7296E8F0-AFA0-410B-94DF-540DCB077869}" type="datetimeFigureOut">
              <a:rPr lang="en-US"/>
              <a:pPr>
                <a:defRPr/>
              </a:pPr>
              <a:t>9/27/2011</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smtClean="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smtClean="0"/>
            </a:lvl1pPr>
          </a:lstStyle>
          <a:p>
            <a:pPr>
              <a:defRPr/>
            </a:pPr>
            <a:fld id="{01F4E975-5D1C-4A46-A562-7C8E46D48F19}" type="slidenum">
              <a:rPr lang="en-US"/>
              <a:pPr>
                <a:defRPr/>
              </a:pPr>
              <a:t>‹#›</a:t>
            </a:fld>
            <a:endParaRPr lang="en-US"/>
          </a:p>
        </p:txBody>
      </p:sp>
    </p:spTree>
    <p:extLst>
      <p:ext uri="{BB962C8B-B14F-4D97-AF65-F5344CB8AC3E}">
        <p14:creationId xmlns:p14="http://schemas.microsoft.com/office/powerpoint/2010/main" val="19261044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martsandlundy.com/blog/2011/08/1-month-6000-donors-17-of-those-solicited-really/"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mailto:howrigan@martsandlundy.com" TargetMode="External"/><Relationship Id="rId5" Type="http://schemas.openxmlformats.org/officeDocument/2006/relationships/hyperlink" Target="http://www.danblakemore.org/" TargetMode="External"/><Relationship Id="rId4" Type="http://schemas.openxmlformats.org/officeDocument/2006/relationships/hyperlink" Target="http://twitter.com/#%21/search/%23fundcha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we here?</a:t>
            </a:r>
          </a:p>
          <a:p>
            <a:endParaRPr lang="en-US" dirty="0" smtClean="0"/>
          </a:p>
          <a:p>
            <a:r>
              <a:rPr lang="en-US" dirty="0" smtClean="0"/>
              <a:t>What</a:t>
            </a:r>
            <a:r>
              <a:rPr lang="en-US" baseline="0" dirty="0" smtClean="0"/>
              <a:t> do we hope to accomplish?</a:t>
            </a:r>
          </a:p>
          <a:p>
            <a:endParaRPr lang="en-US" baseline="0" dirty="0" smtClean="0"/>
          </a:p>
          <a:p>
            <a:r>
              <a:rPr lang="en-US" baseline="0" dirty="0" smtClean="0"/>
              <a:t>Online giving Matters</a:t>
            </a:r>
          </a:p>
          <a:p>
            <a:endParaRPr lang="en-US" baseline="0" dirty="0" smtClean="0"/>
          </a:p>
          <a:p>
            <a:r>
              <a:rPr lang="en-US" baseline="0" dirty="0" smtClean="0"/>
              <a:t>What our camps told us</a:t>
            </a:r>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3</a:t>
            </a:fld>
            <a:endParaRPr lang="en-US"/>
          </a:p>
        </p:txBody>
      </p:sp>
    </p:spTree>
    <p:extLst>
      <p:ext uri="{BB962C8B-B14F-4D97-AF65-F5344CB8AC3E}">
        <p14:creationId xmlns:p14="http://schemas.microsoft.com/office/powerpoint/2010/main" val="3407651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F4E975-5D1C-4A46-A562-7C8E46D48F19}" type="slidenum">
              <a:rPr lang="en-US" smtClean="0"/>
              <a:pPr>
                <a:defRPr/>
              </a:pPr>
              <a:t>26</a:t>
            </a:fld>
            <a:endParaRPr lang="en-US"/>
          </a:p>
        </p:txBody>
      </p:sp>
    </p:spTree>
    <p:extLst>
      <p:ext uri="{BB962C8B-B14F-4D97-AF65-F5344CB8AC3E}">
        <p14:creationId xmlns:p14="http://schemas.microsoft.com/office/powerpoint/2010/main" val="2519735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http://www.coetail.asia/neilcommons/category/learning/</a:t>
            </a:r>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28</a:t>
            </a:fld>
            <a:endParaRPr lang="en-US"/>
          </a:p>
        </p:txBody>
      </p:sp>
    </p:spTree>
    <p:extLst>
      <p:ext uri="{BB962C8B-B14F-4D97-AF65-F5344CB8AC3E}">
        <p14:creationId xmlns:p14="http://schemas.microsoft.com/office/powerpoint/2010/main" val="25016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hlinkClick r:id="rId3" tooltip="Permanent Link: 1 Month = 6,000 Donors = 17% of Those Solicited. Really?"/>
              </a:rPr>
              <a:t>1 Month = 6,000 Donors = 17% of Those Solicited. Really?</a:t>
            </a:r>
            <a:endParaRPr lang="en-US" b="1" dirty="0" smtClean="0"/>
          </a:p>
          <a:p>
            <a:r>
              <a:rPr lang="en-US" dirty="0" smtClean="0"/>
              <a:t>By Kathy </a:t>
            </a:r>
            <a:r>
              <a:rPr lang="en-US" dirty="0" err="1" smtClean="0"/>
              <a:t>Howrigan</a:t>
            </a:r>
            <a:r>
              <a:rPr lang="en-US" dirty="0" smtClean="0"/>
              <a:t>, Senior Analyst &amp; Associate Consultant </a:t>
            </a:r>
            <a:br>
              <a:rPr lang="en-US" dirty="0" smtClean="0"/>
            </a:br>
            <a:r>
              <a:rPr lang="en-US" dirty="0" smtClean="0"/>
              <a:t>August 11, 2011 </a:t>
            </a:r>
            <a:r>
              <a:rPr lang="en-US" dirty="0"/>
              <a:t>Really. In a recent </a:t>
            </a:r>
            <a:r>
              <a:rPr lang="en-US" dirty="0">
                <a:hlinkClick r:id="rId4"/>
              </a:rPr>
              <a:t>#</a:t>
            </a:r>
            <a:r>
              <a:rPr lang="en-US" dirty="0" err="1">
                <a:hlinkClick r:id="rId4"/>
              </a:rPr>
              <a:t>fundchat</a:t>
            </a:r>
            <a:r>
              <a:rPr lang="en-US" dirty="0"/>
              <a:t> Twitter chat, the topic of multi-channel marketing came up. I mentioned that when I was at Dartmouth College, we did a “challenge” integrating messages from direct mail, </a:t>
            </a:r>
            <a:r>
              <a:rPr lang="en-US" dirty="0" err="1"/>
              <a:t>phonathon</a:t>
            </a:r>
            <a:r>
              <a:rPr lang="en-US" dirty="0"/>
              <a:t>, e-mails, volunteer managers, and anyone else who would talk about it. It was </a:t>
            </a:r>
            <a:r>
              <a:rPr lang="en-US" b="1" dirty="0"/>
              <a:t>hugely</a:t>
            </a:r>
            <a:r>
              <a:rPr lang="en-US" dirty="0"/>
              <a:t> successful, totally exceeding our expectations, so Dan Blakemore asked me to elaborate a little bit — hence my first guest blog post. (We are republishing the blog here in case you missed it at </a:t>
            </a:r>
            <a:r>
              <a:rPr lang="en-US" dirty="0">
                <a:hlinkClick r:id="rId5"/>
              </a:rPr>
              <a:t>danblakemore.org</a:t>
            </a:r>
            <a:r>
              <a:rPr lang="en-US" dirty="0"/>
              <a:t>.)</a:t>
            </a:r>
            <a:r>
              <a:rPr lang="en-US" dirty="0" smtClean="0"/>
              <a:t/>
            </a:r>
            <a:br>
              <a:rPr lang="en-US" dirty="0" smtClean="0"/>
            </a:br>
            <a:endParaRPr lang="en-US" dirty="0" smtClean="0"/>
          </a:p>
          <a:p>
            <a:r>
              <a:rPr lang="en-US" dirty="0" smtClean="0"/>
              <a:t/>
            </a:r>
            <a:br>
              <a:rPr lang="en-US" dirty="0" smtClean="0"/>
            </a:br>
            <a:r>
              <a:rPr lang="en-US" dirty="0"/>
              <a:t>Sylvia </a:t>
            </a:r>
            <a:r>
              <a:rPr lang="en-US" dirty="0" err="1"/>
              <a:t>Racca</a:t>
            </a:r>
            <a:r>
              <a:rPr lang="en-US" dirty="0"/>
              <a:t>, Executive Director of the Dartmouth College Fund, and I designed the challenge (but it was her idea). I debated sharing the theme and messaging we used for the challenge in this blog post, but as I worked through it, I realized it would be way too long. Anyone who is interested should feel free to </a:t>
            </a:r>
            <a:r>
              <a:rPr lang="en-US" dirty="0">
                <a:hlinkClick r:id="rId6"/>
              </a:rPr>
              <a:t>contact me</a:t>
            </a:r>
            <a:r>
              <a:rPr lang="en-US" dirty="0"/>
              <a:t> for more information.</a:t>
            </a:r>
            <a:endParaRPr lang="en-US" dirty="0" smtClean="0"/>
          </a:p>
          <a:p>
            <a:r>
              <a:rPr lang="en-US" dirty="0"/>
              <a:t>——————————————</a:t>
            </a:r>
            <a:endParaRPr lang="en-US" dirty="0" smtClean="0">
              <a:effectLst/>
            </a:endParaRPr>
          </a:p>
          <a:p>
            <a:r>
              <a:rPr lang="en-US" b="1" dirty="0"/>
              <a:t>The goal</a:t>
            </a:r>
            <a:r>
              <a:rPr lang="en-US" dirty="0"/>
              <a:t>: The Dartmouth College Fund’s participation goal for fiscal year 2006 was 50 percent. In February, we realized that we were behind the curve to hit 50%, especially in bringing lapsed donors back on board. To reach this milestone, the Fund needed to increase the number of lapsed donors significantly in the months of April, May and June over previous years. To help achieve our goal, we created “The April Challenge.” More specifically, our goal was to get 4,000 alumni to give in the month of April (note that the record at the time for April donors was less than 2,400).</a:t>
            </a:r>
            <a:r>
              <a:rPr lang="en-US" dirty="0" smtClean="0"/>
              <a:t/>
            </a:r>
            <a:br>
              <a:rPr lang="en-US" dirty="0" smtClean="0"/>
            </a:br>
            <a:endParaRPr lang="en-US" dirty="0" smtClean="0"/>
          </a:p>
          <a:p>
            <a:r>
              <a:rPr lang="en-US" dirty="0"/>
              <a:t>——————————————</a:t>
            </a:r>
            <a:endParaRPr lang="en-US" dirty="0" smtClean="0">
              <a:effectLst/>
            </a:endParaRPr>
          </a:p>
          <a:p>
            <a:r>
              <a:rPr lang="en-US" b="1" dirty="0"/>
              <a:t>The strategy</a:t>
            </a:r>
            <a:r>
              <a:rPr lang="en-US" dirty="0"/>
              <a:t>: A “challenge.” Find some leadership donors who would offer to give X dollars per Y donors – no matter the size of the gift.</a:t>
            </a:r>
            <a:endParaRPr lang="en-US" dirty="0" smtClean="0"/>
          </a:p>
          <a:p>
            <a:r>
              <a:rPr lang="en-US" dirty="0"/>
              <a:t>——————————————</a:t>
            </a:r>
            <a:endParaRPr lang="en-US" dirty="0" smtClean="0">
              <a:effectLst/>
            </a:endParaRPr>
          </a:p>
          <a:p>
            <a:r>
              <a:rPr lang="en-US" b="1" dirty="0"/>
              <a:t>The plan</a:t>
            </a:r>
            <a:r>
              <a:rPr lang="en-US" dirty="0"/>
              <a:t>: Four alumni challenged the Dartmouth College Fund to bring in gifts from 4,000 donors in April. At each 1,000 donor benchmark, each donor would give the Fund $25,000 (up to $100,000 each).</a:t>
            </a:r>
            <a:endParaRPr lang="en-US" dirty="0" smtClean="0"/>
          </a:p>
          <a:p>
            <a:r>
              <a:rPr lang="en-US" dirty="0"/>
              <a:t>Because we were concerned that the challenge would only cause regular donors to give earlier in the year – in April and not June (which would get us to our challenge goal but not to 50 percent), we wanted to develop a segmentation strategy for lapsed donors. We knew we needed to do well in these categories. We set goals by solicitation strategy (direct mail, </a:t>
            </a:r>
            <a:r>
              <a:rPr lang="en-US" dirty="0" err="1"/>
              <a:t>phonathon</a:t>
            </a:r>
            <a:r>
              <a:rPr lang="en-US" dirty="0"/>
              <a:t> and volunteer solicitation) and by giving segment (last year donors, one year lapsed, two year lapsed, three year lapsed, four year lapsed, five year plus lapsed and never givers), and used these goals to develop the marketing plan. These goals were applied specifically to each channel as well, and closely monitored all month.</a:t>
            </a:r>
            <a:r>
              <a:rPr lang="en-US" dirty="0" smtClean="0"/>
              <a:t/>
            </a:r>
            <a:br>
              <a:rPr lang="en-US" dirty="0" smtClean="0"/>
            </a:br>
            <a:r>
              <a:rPr lang="en-US" dirty="0"/>
              <a:t>The marketing plan included a direct mail piece sent to 33,424 non-donors, inserts for pledge reminders distributed during April, customized scripts for the student </a:t>
            </a:r>
            <a:r>
              <a:rPr lang="en-US" dirty="0" err="1"/>
              <a:t>phonathon</a:t>
            </a:r>
            <a:r>
              <a:rPr lang="en-US" dirty="0"/>
              <a:t> callers, five e-mail solicitations directing non-donors to our website to make an online gift, and communication with our volunteers. A special webpage, which included a “thermometer” tracking progress towards the challenge goal, was created and promoted through the e-mails, student callers, and on the main webpage.</a:t>
            </a:r>
            <a:endParaRPr lang="en-US" dirty="0" smtClean="0"/>
          </a:p>
          <a:p>
            <a:r>
              <a:rPr lang="en-US" dirty="0"/>
              <a:t>——————————————</a:t>
            </a:r>
            <a:endParaRPr lang="en-US" dirty="0" smtClean="0">
              <a:effectLst/>
            </a:endParaRPr>
          </a:p>
          <a:p>
            <a:r>
              <a:rPr lang="en-US" b="1" dirty="0"/>
              <a:t>The results</a:t>
            </a:r>
            <a:r>
              <a:rPr lang="en-US" dirty="0"/>
              <a:t>: The April Challenge final cash donor count for April 2006 was 6,031 donors. The previous record for the month of April was 2,379 donors.</a:t>
            </a:r>
            <a:endParaRPr lang="en-US" dirty="0" smtClean="0"/>
          </a:p>
          <a:p>
            <a:r>
              <a:rPr lang="en-US" dirty="0"/>
              <a:t>In the end, we did well in all segments, including LYBUNTs, but it was recapturing lapsed donors that pushed us over the top.</a:t>
            </a:r>
            <a:endParaRPr lang="en-US" dirty="0" smtClean="0"/>
          </a:p>
          <a:p>
            <a:r>
              <a:rPr lang="en-US" dirty="0"/>
              <a:t>1,199 alumni made a gift for the first time in several years and 370 were first-time donors.</a:t>
            </a:r>
            <a:endParaRPr lang="en-US" dirty="0" smtClean="0"/>
          </a:p>
          <a:p>
            <a:r>
              <a:rPr lang="en-US" dirty="0"/>
              <a:t>The student </a:t>
            </a:r>
            <a:r>
              <a:rPr lang="en-US" dirty="0" err="1"/>
              <a:t>phonathon</a:t>
            </a:r>
            <a:r>
              <a:rPr lang="en-US" dirty="0"/>
              <a:t> brought in a total of 2,058 donors, 121 percent of our goal.</a:t>
            </a:r>
            <a:endParaRPr lang="en-US" dirty="0" smtClean="0"/>
          </a:p>
          <a:p>
            <a:r>
              <a:rPr lang="en-US" dirty="0"/>
              <a:t>Volunteer teams and direct mail donors equaled 3,973, 192 percent of our goal.</a:t>
            </a:r>
            <a:endParaRPr lang="en-US" dirty="0" smtClean="0"/>
          </a:p>
          <a:p>
            <a:r>
              <a:rPr lang="en-US" dirty="0"/>
              <a:t>The DCF online giving site saw tremendous activity during the month of April. The number of online gifts increased with each e-mail solicitation sent. The first e-mail solicitation sent on April 4 resulted in 92 gifts in one day, while the last e-mail sent on Friday, April 28 resulted in a total of 555 gifts from Friday – Sunday.</a:t>
            </a:r>
            <a:endParaRPr lang="en-US" dirty="0" smtClean="0"/>
          </a:p>
          <a:p>
            <a:r>
              <a:rPr lang="en-US" dirty="0"/>
              <a:t>Including the challengers, the April Challenge raised more than 3.8 million dollars.</a:t>
            </a:r>
            <a:endParaRPr lang="en-US" dirty="0" smtClean="0"/>
          </a:p>
          <a:p>
            <a:r>
              <a:rPr lang="en-US" dirty="0"/>
              <a:t>The Dartmouth College Fund achieved its ultimate goal of 50 percent participation with a final result of 50.8 percent alumni participation. The success of the April Challenge enabled us to reach this milestone.</a:t>
            </a:r>
            <a:endParaRPr lang="en-US" dirty="0" smtClean="0"/>
          </a:p>
          <a:p>
            <a:r>
              <a:rPr lang="en-US" dirty="0"/>
              <a:t>——————————————</a:t>
            </a:r>
            <a:endParaRPr lang="en-US" dirty="0" smtClean="0">
              <a:effectLst/>
            </a:endParaRPr>
          </a:p>
          <a:p>
            <a:r>
              <a:rPr lang="en-US" b="1" dirty="0"/>
              <a:t>Most surprising finding</a:t>
            </a:r>
            <a:r>
              <a:rPr lang="en-US" dirty="0"/>
              <a:t>: I was most surprised by the e-mail responses — keep in mind that we were e-mailing the SAME PEOPLE! So the 260 donors on April 28th were replying to their FIFTH e-mail solicitation.</a:t>
            </a:r>
            <a:endParaRPr lang="en-US" dirty="0" smtClean="0">
              <a:effectLst/>
            </a:endParaRPr>
          </a:p>
          <a:p>
            <a:r>
              <a:rPr lang="en-US" dirty="0" smtClean="0">
                <a:effectLst/>
              </a:rPr>
              <a:t> </a:t>
            </a:r>
          </a:p>
          <a:p>
            <a:r>
              <a:rPr lang="en-US" dirty="0"/>
              <a:t>——————————————</a:t>
            </a:r>
            <a:endParaRPr lang="en-US" dirty="0" smtClean="0">
              <a:effectLst/>
            </a:endParaRPr>
          </a:p>
          <a:p>
            <a:r>
              <a:rPr lang="en-US" b="1" dirty="0"/>
              <a:t>Why I think The April Challenge was successful</a:t>
            </a:r>
            <a:r>
              <a:rPr lang="en-US" dirty="0"/>
              <a:t>:</a:t>
            </a:r>
            <a:endParaRPr lang="en-US" dirty="0" smtClean="0">
              <a:effectLst/>
            </a:endParaRPr>
          </a:p>
          <a:p>
            <a:r>
              <a:rPr lang="en-US" dirty="0"/>
              <a:t>It was metric-driven, with desired metrics informing the strategies.</a:t>
            </a:r>
            <a:endParaRPr lang="en-US" dirty="0" smtClean="0"/>
          </a:p>
          <a:p>
            <a:r>
              <a:rPr lang="en-US" dirty="0"/>
              <a:t>Clear and consistent messaging across all channels.</a:t>
            </a:r>
            <a:endParaRPr lang="en-US" dirty="0" smtClean="0"/>
          </a:p>
          <a:p>
            <a:r>
              <a:rPr lang="en-US" dirty="0"/>
              <a:t>The use of all channels – one direct mail piece and two e-mails would not have been enough.</a:t>
            </a:r>
            <a:endParaRPr lang="en-US" dirty="0" smtClean="0"/>
          </a:p>
          <a:p>
            <a:r>
              <a:rPr lang="en-US" dirty="0"/>
              <a:t>We provided feedback via callers, volunteers and in e-mails on a regular basis.</a:t>
            </a:r>
            <a:endParaRPr lang="en-US" dirty="0" smtClean="0"/>
          </a:p>
          <a:p>
            <a:r>
              <a:rPr lang="en-US" dirty="0"/>
              <a:t>There was a clear deadline.</a:t>
            </a:r>
            <a:endParaRPr lang="en-US" dirty="0" smtClean="0"/>
          </a:p>
          <a:p>
            <a:r>
              <a:rPr lang="en-US" dirty="0"/>
              <a:t>Notice that I didn’t list the challenge funds as one of the factors that made the challenge successful. While this is obviously critical for any challenge, finding donor/s willing to make a significant gift is not enough. The key is to be thoughtful, strategic, integrated and purposeful in how to use that generous contribution.</a:t>
            </a:r>
            <a:endParaRPr lang="en-US" dirty="0" smtClean="0"/>
          </a:p>
          <a:p>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32</a:t>
            </a:fld>
            <a:endParaRPr lang="en-US"/>
          </a:p>
        </p:txBody>
      </p:sp>
    </p:spTree>
    <p:extLst>
      <p:ext uri="{BB962C8B-B14F-4D97-AF65-F5344CB8AC3E}">
        <p14:creationId xmlns:p14="http://schemas.microsoft.com/office/powerpoint/2010/main" val="155547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http://www.flickr.com/photos/51352360@N00/4327438430/</a:t>
            </a:r>
            <a:endParaRPr lang="en-US" dirty="0"/>
          </a:p>
        </p:txBody>
      </p:sp>
      <p:sp>
        <p:nvSpPr>
          <p:cNvPr id="4" name="Slide Number Placeholder 3"/>
          <p:cNvSpPr>
            <a:spLocks noGrp="1"/>
          </p:cNvSpPr>
          <p:nvPr>
            <p:ph type="sldNum" sz="quarter" idx="10"/>
          </p:nvPr>
        </p:nvSpPr>
        <p:spPr/>
        <p:txBody>
          <a:bodyPr/>
          <a:lstStyle/>
          <a:p>
            <a:fld id="{45A3FD58-57D8-734C-B96C-E18CA4D2D52D}" type="slidenum">
              <a:rPr lang="en-US" smtClean="0"/>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4</a:t>
            </a:fld>
            <a:endParaRPr lang="en-US"/>
          </a:p>
        </p:txBody>
      </p:sp>
    </p:spTree>
    <p:extLst>
      <p:ext uri="{BB962C8B-B14F-4D97-AF65-F5344CB8AC3E}">
        <p14:creationId xmlns:p14="http://schemas.microsoft.com/office/powerpoint/2010/main" val="326159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Courtesy of </a:t>
            </a:r>
            <a:r>
              <a:rPr lang="en-US" dirty="0" err="1" smtClean="0"/>
              <a:t>Blackbaud</a:t>
            </a:r>
            <a:endParaRPr lang="en-US" dirty="0" smtClean="0"/>
          </a:p>
          <a:p>
            <a:r>
              <a:rPr lang="en-US" dirty="0" smtClean="0"/>
              <a:t>Online is the fastest growing channel for nonprofits.</a:t>
            </a:r>
          </a:p>
          <a:p>
            <a:r>
              <a:rPr lang="en-US" dirty="0" smtClean="0"/>
              <a:t>Average</a:t>
            </a:r>
            <a:r>
              <a:rPr lang="en-US" baseline="0" dirty="0" smtClean="0"/>
              <a:t> online gift has grown from $67 in 2008 to $92 in 2010.</a:t>
            </a:r>
          </a:p>
          <a:p>
            <a:r>
              <a:rPr lang="en-US" baseline="0" dirty="0" smtClean="0"/>
              <a:t>Every usable email address is worth $12.78 in online Giving </a:t>
            </a:r>
            <a:endParaRPr lang="en-US" dirty="0" smtClean="0"/>
          </a:p>
          <a:p>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7</a:t>
            </a:fld>
            <a:endParaRPr lang="en-US"/>
          </a:p>
        </p:txBody>
      </p:sp>
    </p:spTree>
    <p:extLst>
      <p:ext uri="{BB962C8B-B14F-4D97-AF65-F5344CB8AC3E}">
        <p14:creationId xmlns:p14="http://schemas.microsoft.com/office/powerpoint/2010/main" val="169491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Driving Traffic to Your Site</a:t>
            </a:r>
          </a:p>
          <a:p>
            <a:r>
              <a:rPr lang="en-US" dirty="0" smtClean="0"/>
              <a:t>http://photocarsonline.com/blog/2008/12/12/the-worlds-20-cities-with-the-worst-traffic-jams/</a:t>
            </a:r>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10</a:t>
            </a:fld>
            <a:endParaRPr lang="en-US"/>
          </a:p>
        </p:txBody>
      </p:sp>
    </p:spTree>
    <p:extLst>
      <p:ext uri="{BB962C8B-B14F-4D97-AF65-F5344CB8AC3E}">
        <p14:creationId xmlns:p14="http://schemas.microsoft.com/office/powerpoint/2010/main" val="86356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 Building</a:t>
            </a:r>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11</a:t>
            </a:fld>
            <a:endParaRPr lang="en-US"/>
          </a:p>
        </p:txBody>
      </p:sp>
    </p:spTree>
    <p:extLst>
      <p:ext uri="{BB962C8B-B14F-4D97-AF65-F5344CB8AC3E}">
        <p14:creationId xmlns:p14="http://schemas.microsoft.com/office/powerpoint/2010/main" val="2668942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http://www.flickr.com/photos/jeerujiah/3598303822/</a:t>
            </a:r>
            <a:endParaRPr lang="en-US"/>
          </a:p>
        </p:txBody>
      </p:sp>
      <p:sp>
        <p:nvSpPr>
          <p:cNvPr id="4" name="Slide Number Placeholder 3"/>
          <p:cNvSpPr>
            <a:spLocks noGrp="1"/>
          </p:cNvSpPr>
          <p:nvPr>
            <p:ph type="sldNum" sz="quarter" idx="10"/>
          </p:nvPr>
        </p:nvSpPr>
        <p:spPr/>
        <p:txBody>
          <a:bodyPr/>
          <a:lstStyle/>
          <a:p>
            <a:fld id="{6CE5B5E2-D86B-4B57-9EA5-731B439DA7B4}" type="slidenum">
              <a:rPr lang="en-US" smtClean="0"/>
              <a:t>12</a:t>
            </a:fld>
            <a:endParaRPr lang="en-US"/>
          </a:p>
        </p:txBody>
      </p:sp>
    </p:spTree>
    <p:extLst>
      <p:ext uri="{BB962C8B-B14F-4D97-AF65-F5344CB8AC3E}">
        <p14:creationId xmlns:p14="http://schemas.microsoft.com/office/powerpoint/2010/main" val="939966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donors to review your </a:t>
            </a:r>
            <a:r>
              <a:rPr lang="en-US" dirty="0" err="1" smtClean="0"/>
              <a:t>communicaitons</a:t>
            </a:r>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14</a:t>
            </a:fld>
            <a:endParaRPr lang="en-US"/>
          </a:p>
        </p:txBody>
      </p:sp>
    </p:spTree>
    <p:extLst>
      <p:ext uri="{BB962C8B-B14F-4D97-AF65-F5344CB8AC3E}">
        <p14:creationId xmlns:p14="http://schemas.microsoft.com/office/powerpoint/2010/main" val="225282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http://cognitrn.psych.indiana.edu/rgoldsto/projects/segmentation.html</a:t>
            </a:r>
            <a:endParaRPr lang="en-US" dirty="0"/>
          </a:p>
        </p:txBody>
      </p:sp>
      <p:sp>
        <p:nvSpPr>
          <p:cNvPr id="4" name="Slide Number Placeholder 3"/>
          <p:cNvSpPr>
            <a:spLocks noGrp="1"/>
          </p:cNvSpPr>
          <p:nvPr>
            <p:ph type="sldNum" sz="quarter" idx="10"/>
          </p:nvPr>
        </p:nvSpPr>
        <p:spPr/>
        <p:txBody>
          <a:bodyPr/>
          <a:lstStyle/>
          <a:p>
            <a:fld id="{6CE5B5E2-D86B-4B57-9EA5-731B439DA7B4}" type="slidenum">
              <a:rPr lang="en-US" smtClean="0"/>
              <a:t>15</a:t>
            </a:fld>
            <a:endParaRPr lang="en-US"/>
          </a:p>
        </p:txBody>
      </p:sp>
    </p:spTree>
    <p:extLst>
      <p:ext uri="{BB962C8B-B14F-4D97-AF65-F5344CB8AC3E}">
        <p14:creationId xmlns:p14="http://schemas.microsoft.com/office/powerpoint/2010/main" val="63186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F4E975-5D1C-4A46-A562-7C8E46D48F19}" type="slidenum">
              <a:rPr lang="en-US" smtClean="0"/>
              <a:pPr>
                <a:defRPr/>
              </a:pPr>
              <a:t>20</a:t>
            </a:fld>
            <a:endParaRPr lang="en-US"/>
          </a:p>
        </p:txBody>
      </p:sp>
    </p:spTree>
    <p:extLst>
      <p:ext uri="{BB962C8B-B14F-4D97-AF65-F5344CB8AC3E}">
        <p14:creationId xmlns:p14="http://schemas.microsoft.com/office/powerpoint/2010/main" val="3226921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8" descr="TitleScreen_fina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3962400" y="3657600"/>
            <a:ext cx="42672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962400" y="2362200"/>
            <a:ext cx="4267200" cy="762000"/>
          </a:xfrm>
        </p:spPr>
        <p:txBody>
          <a:bodyPr>
            <a:normAutofit/>
          </a:bodyPr>
          <a:lstStyle>
            <a:lvl1pPr algn="l">
              <a:defRPr sz="2200" b="1">
                <a:solidFill>
                  <a:srgbClr val="4E743D"/>
                </a:solidFill>
                <a:latin typeface="Helvetica 55 Roman"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59352" y="3124200"/>
            <a:ext cx="4267200" cy="304800"/>
          </a:xfrm>
        </p:spPr>
        <p:txBody>
          <a:bodyPr>
            <a:normAutofit/>
          </a:bodyPr>
          <a:lstStyle>
            <a:lvl1pPr marL="0" indent="0" algn="l">
              <a:buNone/>
              <a:defRPr sz="1300">
                <a:solidFill>
                  <a:srgbClr val="776C28"/>
                </a:solidFill>
                <a:latin typeface="Helvetica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3"/>
          </p:nvPr>
        </p:nvSpPr>
        <p:spPr>
          <a:xfrm>
            <a:off x="3962400" y="3352800"/>
            <a:ext cx="4267200" cy="228600"/>
          </a:xfrm>
        </p:spPr>
        <p:txBody>
          <a:bodyPr>
            <a:normAutofit/>
          </a:bodyPr>
          <a:lstStyle>
            <a:lvl1pPr>
              <a:buNone/>
              <a:defRPr sz="1300">
                <a:solidFill>
                  <a:srgbClr val="4E743D"/>
                </a:solidFill>
                <a:latin typeface="Helvetica 65 Medium"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3956304" y="3767328"/>
            <a:ext cx="4267200" cy="228600"/>
          </a:xfrm>
        </p:spPr>
        <p:txBody>
          <a:bodyPr>
            <a:noAutofit/>
          </a:bodyPr>
          <a:lstStyle>
            <a:lvl1pPr>
              <a:buNone/>
              <a:defRPr sz="1300">
                <a:solidFill>
                  <a:srgbClr val="164762"/>
                </a:solidFill>
                <a:latin typeface="Helvetica 65 Medium" pitchFamily="34" charset="0"/>
              </a:defRPr>
            </a:lvl1pPr>
            <a:lvl2pPr>
              <a:buNone/>
              <a:defRPr sz="1300">
                <a:latin typeface="Helvetica 65 Medium" pitchFamily="34" charset="0"/>
              </a:defRPr>
            </a:lvl2pPr>
            <a:lvl3pPr>
              <a:buNone/>
              <a:defRPr sz="1300">
                <a:latin typeface="Helvetica 65 Medium" pitchFamily="34" charset="0"/>
              </a:defRPr>
            </a:lvl3pPr>
            <a:lvl4pPr>
              <a:buNone/>
              <a:defRPr sz="1300">
                <a:latin typeface="Helvetica 65 Medium" pitchFamily="34" charset="0"/>
              </a:defRPr>
            </a:lvl4pPr>
            <a:lvl5pPr>
              <a:buNone/>
              <a:defRPr sz="1300">
                <a:latin typeface="Helvetica 65 Medium" pitchFamily="34" charset="0"/>
              </a:defRPr>
            </a:lvl5pPr>
          </a:lstStyle>
          <a:p>
            <a:pPr lvl="0"/>
            <a:r>
              <a:rPr lang="en-US" smtClean="0"/>
              <a:t>Click to edit Master text styles</a:t>
            </a:r>
          </a:p>
        </p:txBody>
      </p:sp>
      <p:sp>
        <p:nvSpPr>
          <p:cNvPr id="13" name="Text Placeholder 12"/>
          <p:cNvSpPr>
            <a:spLocks noGrp="1"/>
          </p:cNvSpPr>
          <p:nvPr>
            <p:ph type="body" sz="quarter" idx="15"/>
          </p:nvPr>
        </p:nvSpPr>
        <p:spPr>
          <a:xfrm>
            <a:off x="3954958" y="3968477"/>
            <a:ext cx="4267200" cy="192187"/>
          </a:xfrm>
        </p:spPr>
        <p:txBody>
          <a:bodyPr>
            <a:noAutofit/>
          </a:bodyPr>
          <a:lstStyle>
            <a:lvl1pPr>
              <a:buNone/>
              <a:defRPr sz="1200">
                <a:solidFill>
                  <a:srgbClr val="164762"/>
                </a:solidFill>
                <a:latin typeface="Helvetica 55 Roman" pitchFamily="34" charset="0"/>
              </a:defRPr>
            </a:lvl1pPr>
            <a:lvl2pPr>
              <a:buNone/>
              <a:defRPr sz="1200">
                <a:solidFill>
                  <a:srgbClr val="164762"/>
                </a:solidFill>
                <a:latin typeface="Helvetica 55 Roman" pitchFamily="34" charset="0"/>
              </a:defRPr>
            </a:lvl2pPr>
            <a:lvl3pPr>
              <a:buNone/>
              <a:defRPr sz="1200">
                <a:solidFill>
                  <a:srgbClr val="164762"/>
                </a:solidFill>
                <a:latin typeface="Helvetica 55 Roman" pitchFamily="34" charset="0"/>
              </a:defRPr>
            </a:lvl3pPr>
            <a:lvl4pPr>
              <a:buNone/>
              <a:defRPr sz="1200">
                <a:solidFill>
                  <a:srgbClr val="164762"/>
                </a:solidFill>
                <a:latin typeface="Helvetica 55 Roman" pitchFamily="34" charset="0"/>
              </a:defRPr>
            </a:lvl4pPr>
            <a:lvl5pPr>
              <a:buNone/>
              <a:defRPr sz="1200">
                <a:solidFill>
                  <a:srgbClr val="164762"/>
                </a:solidFill>
                <a:latin typeface="Helvetica 55 Roman" pitchFamily="34" charset="0"/>
              </a:defRPr>
            </a:lvl5pPr>
          </a:lstStyle>
          <a:p>
            <a:pPr lvl="0"/>
            <a:r>
              <a:rPr lang="en-US" smtClean="0"/>
              <a:t>Click to edit Master text styles</a:t>
            </a:r>
          </a:p>
        </p:txBody>
      </p:sp>
      <p:sp>
        <p:nvSpPr>
          <p:cNvPr id="15" name="Text Placeholder 14"/>
          <p:cNvSpPr>
            <a:spLocks noGrp="1"/>
          </p:cNvSpPr>
          <p:nvPr>
            <p:ph type="body" sz="quarter" idx="16"/>
          </p:nvPr>
        </p:nvSpPr>
        <p:spPr>
          <a:xfrm>
            <a:off x="3961205" y="4147302"/>
            <a:ext cx="4267200" cy="177680"/>
          </a:xfrm>
        </p:spPr>
        <p:txBody>
          <a:bodyPr>
            <a:noAutofit/>
          </a:bodyPr>
          <a:lstStyle>
            <a:lvl1pPr>
              <a:buNone/>
              <a:defRPr sz="1300">
                <a:solidFill>
                  <a:srgbClr val="164762"/>
                </a:solidFill>
                <a:latin typeface="Helvetica 55 Roman" pitchFamily="34" charset="0"/>
              </a:defRPr>
            </a:lvl1pPr>
            <a:lvl2pPr>
              <a:buNone/>
              <a:defRPr sz="1300">
                <a:solidFill>
                  <a:srgbClr val="164762"/>
                </a:solidFill>
                <a:latin typeface="Helvetica 55 Roman" pitchFamily="34" charset="0"/>
              </a:defRPr>
            </a:lvl2pPr>
            <a:lvl3pPr>
              <a:buNone/>
              <a:defRPr sz="1300">
                <a:solidFill>
                  <a:srgbClr val="164762"/>
                </a:solidFill>
                <a:latin typeface="Helvetica 55 Roman" pitchFamily="34" charset="0"/>
              </a:defRPr>
            </a:lvl3pPr>
            <a:lvl4pPr>
              <a:buNone/>
              <a:defRPr sz="1300">
                <a:solidFill>
                  <a:srgbClr val="164762"/>
                </a:solidFill>
                <a:latin typeface="Helvetica 55 Roman" pitchFamily="34" charset="0"/>
              </a:defRPr>
            </a:lvl4pPr>
            <a:lvl5pPr>
              <a:buNone/>
              <a:defRPr sz="1300">
                <a:solidFill>
                  <a:srgbClr val="164762"/>
                </a:solidFill>
                <a:latin typeface="Helvetica 55 Roman" pitchFamily="34" charset="0"/>
              </a:defRPr>
            </a:lvl5pPr>
          </a:lstStyle>
          <a:p>
            <a:pPr lvl="0"/>
            <a:r>
              <a:rPr lang="en-US" smtClean="0"/>
              <a:t>Click to edit Master text styles</a:t>
            </a:r>
          </a:p>
        </p:txBody>
      </p:sp>
      <p:sp>
        <p:nvSpPr>
          <p:cNvPr id="12" name="Date Placeholder 3"/>
          <p:cNvSpPr>
            <a:spLocks noGrp="1"/>
          </p:cNvSpPr>
          <p:nvPr>
            <p:ph type="dt" sz="half" idx="17"/>
          </p:nvPr>
        </p:nvSpPr>
        <p:spPr/>
        <p:txBody>
          <a:bodyPr/>
          <a:lstStyle>
            <a:lvl1pPr>
              <a:defRPr sz="1100">
                <a:solidFill>
                  <a:schemeClr val="bg1"/>
                </a:solidFill>
                <a:latin typeface="Helvetica 65 Medium" pitchFamily="34" charset="0"/>
              </a:defRPr>
            </a:lvl1pPr>
          </a:lstStyle>
          <a:p>
            <a:pPr>
              <a:defRPr/>
            </a:pPr>
            <a:fld id="{983B695F-F26B-4E01-9130-1AD619EFEFC6}" type="datetimeFigureOut">
              <a:rPr lang="en-US"/>
              <a:pPr>
                <a:defRPr/>
              </a:pPr>
              <a:t>9/27/2011</a:t>
            </a:fld>
            <a:endParaRPr lang="en-US" dirty="0"/>
          </a:p>
        </p:txBody>
      </p:sp>
      <p:sp>
        <p:nvSpPr>
          <p:cNvPr id="14" name="Footer Placeholder 4"/>
          <p:cNvSpPr>
            <a:spLocks noGrp="1"/>
          </p:cNvSpPr>
          <p:nvPr>
            <p:ph type="ftr" sz="quarter" idx="18"/>
          </p:nvPr>
        </p:nvSpPr>
        <p:spPr/>
        <p:txBody>
          <a:bodyPr/>
          <a:lstStyle>
            <a:lvl1pPr>
              <a:defRPr sz="1100">
                <a:solidFill>
                  <a:schemeClr val="bg1"/>
                </a:solidFill>
                <a:latin typeface="Helvetica 65 Medium" pitchFamily="34" charset="0"/>
              </a:defRPr>
            </a:lvl1pPr>
          </a:lstStyle>
          <a:p>
            <a:pPr>
              <a:defRPr/>
            </a:pPr>
            <a:endParaRPr lang="en-US"/>
          </a:p>
        </p:txBody>
      </p:sp>
      <p:sp>
        <p:nvSpPr>
          <p:cNvPr id="16" name="Slide Number Placeholder 5"/>
          <p:cNvSpPr>
            <a:spLocks noGrp="1"/>
          </p:cNvSpPr>
          <p:nvPr>
            <p:ph type="sldNum" sz="quarter" idx="19"/>
          </p:nvPr>
        </p:nvSpPr>
        <p:spPr/>
        <p:txBody>
          <a:bodyPr/>
          <a:lstStyle>
            <a:lvl1pPr>
              <a:defRPr sz="1100">
                <a:solidFill>
                  <a:schemeClr val="bg1"/>
                </a:solidFill>
                <a:latin typeface="Helvetica 65 Medium" pitchFamily="34" charset="0"/>
              </a:defRPr>
            </a:lvl1pPr>
          </a:lstStyle>
          <a:p>
            <a:pPr>
              <a:defRPr/>
            </a:pPr>
            <a:fld id="{1E7FC81E-41C0-48E6-9220-9E6E462DFB3F}" type="slidenum">
              <a:rPr lang="en-US"/>
              <a:pPr>
                <a:defRPr/>
              </a:pPr>
              <a:t>‹#›</a:t>
            </a:fld>
            <a:endParaRPr lang="en-US"/>
          </a:p>
        </p:txBody>
      </p:sp>
    </p:spTree>
    <p:extLst>
      <p:ext uri="{BB962C8B-B14F-4D97-AF65-F5344CB8AC3E}">
        <p14:creationId xmlns:p14="http://schemas.microsoft.com/office/powerpoint/2010/main" val="1620265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45A4A9-0D47-4CFA-A543-8F4B1CBD1F9A}" type="datetimeFigureOut">
              <a:rPr lang="en-US"/>
              <a:pPr>
                <a:defRPr/>
              </a:pPr>
              <a:t>9/27/2011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33677B-620B-43A5-ADAC-9EA2EE405301}" type="slidenum">
              <a:rPr lang="en-US"/>
              <a:pPr>
                <a:defRPr/>
              </a:pPr>
              <a:t>‹#›</a:t>
            </a:fld>
            <a:endParaRPr lang="en-US"/>
          </a:p>
        </p:txBody>
      </p:sp>
    </p:spTree>
    <p:extLst>
      <p:ext uri="{BB962C8B-B14F-4D97-AF65-F5344CB8AC3E}">
        <p14:creationId xmlns:p14="http://schemas.microsoft.com/office/powerpoint/2010/main" val="3897901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4365C8-589A-4799-8034-BA1C5172614E}" type="datetimeFigureOut">
              <a:rPr lang="en-US"/>
              <a:pPr>
                <a:defRPr/>
              </a:pPr>
              <a:t>9/27/2011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FFB1D1-185E-49BF-88E8-C66F93CAFF3F}" type="slidenum">
              <a:rPr lang="en-US"/>
              <a:pPr>
                <a:defRPr/>
              </a:pPr>
              <a:t>‹#›</a:t>
            </a:fld>
            <a:endParaRPr lang="en-US"/>
          </a:p>
        </p:txBody>
      </p:sp>
    </p:spTree>
    <p:extLst>
      <p:ext uri="{BB962C8B-B14F-4D97-AF65-F5344CB8AC3E}">
        <p14:creationId xmlns:p14="http://schemas.microsoft.com/office/powerpoint/2010/main" val="827104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CAD6F7-CA86-4C02-9A8A-08F910310531}" type="datetimeFigureOut">
              <a:rPr lang="en-US"/>
              <a:pPr>
                <a:defRPr/>
              </a:pPr>
              <a:t>9/27/2011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BFFF7B-B3BC-4FAA-B78F-61079FCE28A5}" type="slidenum">
              <a:rPr lang="en-US"/>
              <a:pPr>
                <a:defRPr/>
              </a:pPr>
              <a:t>‹#›</a:t>
            </a:fld>
            <a:endParaRPr lang="en-US"/>
          </a:p>
        </p:txBody>
      </p:sp>
    </p:spTree>
    <p:extLst>
      <p:ext uri="{BB962C8B-B14F-4D97-AF65-F5344CB8AC3E}">
        <p14:creationId xmlns:p14="http://schemas.microsoft.com/office/powerpoint/2010/main" val="140627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224983-7FFC-45A3-AFC4-54EC725ED138}" type="datetimeFigureOut">
              <a:rPr lang="en-US"/>
              <a:pPr>
                <a:defRPr/>
              </a:pPr>
              <a:t>9/27/2011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119A25-B0F5-4AA9-9EC3-64F9B0F27660}" type="slidenum">
              <a:rPr lang="en-US"/>
              <a:pPr>
                <a:defRPr/>
              </a:pPr>
              <a:t>‹#›</a:t>
            </a:fld>
            <a:endParaRPr lang="en-US"/>
          </a:p>
        </p:txBody>
      </p:sp>
    </p:spTree>
    <p:extLst>
      <p:ext uri="{BB962C8B-B14F-4D97-AF65-F5344CB8AC3E}">
        <p14:creationId xmlns:p14="http://schemas.microsoft.com/office/powerpoint/2010/main" val="140632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nobord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E14FE9A-E279-4741-8AD0-C7A4882D49D8}" type="datetimeFigureOut">
              <a:rPr lang="en-US"/>
              <a:pPr>
                <a:defRPr/>
              </a:pPr>
              <a:t>9/27/2011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45A0F4-871D-4C4A-AE35-6D768508020A}" type="slidenum">
              <a:rPr lang="en-US"/>
              <a:pPr>
                <a:defRPr/>
              </a:pPr>
              <a:t>‹#›</a:t>
            </a:fld>
            <a:endParaRPr lang="en-US"/>
          </a:p>
        </p:txBody>
      </p:sp>
    </p:spTree>
    <p:extLst>
      <p:ext uri="{BB962C8B-B14F-4D97-AF65-F5344CB8AC3E}">
        <p14:creationId xmlns:p14="http://schemas.microsoft.com/office/powerpoint/2010/main" val="165924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F2E9862-21EF-434C-9615-211C5A393E93}" type="datetimeFigureOut">
              <a:rPr lang="en-US"/>
              <a:pPr>
                <a:defRPr/>
              </a:pPr>
              <a:t>9/27/2011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A89EB-A99A-4943-9054-4A9A46E04FFD}" type="slidenum">
              <a:rPr lang="en-US"/>
              <a:pPr>
                <a:defRPr/>
              </a:pPr>
              <a:t>‹#›</a:t>
            </a:fld>
            <a:endParaRPr lang="en-US"/>
          </a:p>
        </p:txBody>
      </p:sp>
    </p:spTree>
    <p:extLst>
      <p:ext uri="{BB962C8B-B14F-4D97-AF65-F5344CB8AC3E}">
        <p14:creationId xmlns:p14="http://schemas.microsoft.com/office/powerpoint/2010/main" val="1256435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10B1A18-2409-4D1B-91B4-C77BBE5D66D7}" type="datetimeFigureOut">
              <a:rPr lang="en-US"/>
              <a:pPr>
                <a:defRPr/>
              </a:pPr>
              <a:t>9/27/2011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75BCCF-FA41-4DD1-830E-D78ECFF96134}" type="slidenum">
              <a:rPr lang="en-US"/>
              <a:pPr>
                <a:defRPr/>
              </a:pPr>
              <a:t>‹#›</a:t>
            </a:fld>
            <a:endParaRPr lang="en-US"/>
          </a:p>
        </p:txBody>
      </p:sp>
    </p:spTree>
    <p:extLst>
      <p:ext uri="{BB962C8B-B14F-4D97-AF65-F5344CB8AC3E}">
        <p14:creationId xmlns:p14="http://schemas.microsoft.com/office/powerpoint/2010/main" val="237858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EBC7D9-5A6F-4372-A54D-6E288A2CBB12}" type="datetimeFigureOut">
              <a:rPr lang="en-US"/>
              <a:pPr>
                <a:defRPr/>
              </a:pPr>
              <a:t>9/27/2011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96A9DB3-5F0D-4AB0-8698-D6AD149184B1}" type="slidenum">
              <a:rPr lang="en-US"/>
              <a:pPr>
                <a:defRPr/>
              </a:pPr>
              <a:t>‹#›</a:t>
            </a:fld>
            <a:endParaRPr lang="en-US"/>
          </a:p>
        </p:txBody>
      </p:sp>
    </p:spTree>
    <p:extLst>
      <p:ext uri="{BB962C8B-B14F-4D97-AF65-F5344CB8AC3E}">
        <p14:creationId xmlns:p14="http://schemas.microsoft.com/office/powerpoint/2010/main" val="200361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0B6CC1F-C604-40B0-B845-97C3E415DD86}" type="datetimeFigureOut">
              <a:rPr lang="en-US"/>
              <a:pPr>
                <a:defRPr/>
              </a:pPr>
              <a:t>9/27/2011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B50706B-E531-4CF7-BBAE-D33E1E3CEC89}" type="slidenum">
              <a:rPr lang="en-US"/>
              <a:pPr>
                <a:defRPr/>
              </a:pPr>
              <a:t>‹#›</a:t>
            </a:fld>
            <a:endParaRPr lang="en-US"/>
          </a:p>
        </p:txBody>
      </p:sp>
    </p:spTree>
    <p:extLst>
      <p:ext uri="{BB962C8B-B14F-4D97-AF65-F5344CB8AC3E}">
        <p14:creationId xmlns:p14="http://schemas.microsoft.com/office/powerpoint/2010/main" val="310790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U:\Joseph_Ruotolo\GIJP_PPT_Photoshop\Photoshop\Slide_rev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BF94ABF9-ACF7-43CB-BFB1-D0B7F96D6A55}" type="datetimeFigureOut">
              <a:rPr lang="en-US"/>
              <a:pPr>
                <a:defRPr/>
              </a:pPr>
              <a:t>9/27/2011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83AD3B-1DF3-4884-B5C2-CB1DC4218EA8}" type="slidenum">
              <a:rPr lang="en-US"/>
              <a:pPr>
                <a:defRPr/>
              </a:pPr>
              <a:t>‹#›</a:t>
            </a:fld>
            <a:endParaRPr lang="en-US"/>
          </a:p>
        </p:txBody>
      </p:sp>
    </p:spTree>
    <p:extLst>
      <p:ext uri="{BB962C8B-B14F-4D97-AF65-F5344CB8AC3E}">
        <p14:creationId xmlns:p14="http://schemas.microsoft.com/office/powerpoint/2010/main" val="423505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EBF04A-F35A-4F1A-9AB5-41ADB4633408}" type="datetimeFigureOut">
              <a:rPr lang="en-US"/>
              <a:pPr>
                <a:defRPr/>
              </a:pPr>
              <a:t>9/27/2011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2D092A-6FC7-45D3-86A8-09E0A23DB01A}" type="slidenum">
              <a:rPr lang="en-US"/>
              <a:pPr>
                <a:defRPr/>
              </a:pPr>
              <a:t>‹#›</a:t>
            </a:fld>
            <a:endParaRPr lang="en-US"/>
          </a:p>
        </p:txBody>
      </p:sp>
    </p:spTree>
    <p:extLst>
      <p:ext uri="{BB962C8B-B14F-4D97-AF65-F5344CB8AC3E}">
        <p14:creationId xmlns:p14="http://schemas.microsoft.com/office/powerpoint/2010/main" val="2388808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Slide_final.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Helvetica 55 Roman" pitchFamily="34" charset="0"/>
                <a:cs typeface="+mn-cs"/>
              </a:defRPr>
            </a:lvl1pPr>
          </a:lstStyle>
          <a:p>
            <a:pPr>
              <a:defRPr/>
            </a:pPr>
            <a:fld id="{67DB009B-8B9B-48AA-AF98-46C36DD93BF3}" type="datetimeFigureOut">
              <a:rPr lang="en-US"/>
              <a:pPr>
                <a:defRPr/>
              </a:pPr>
              <a:t>9/27/2011</a:t>
            </a:fld>
            <a:endParaRPr lang="en-US"/>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Helvetica 55 Roman"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Helvetica 55 Roman" pitchFamily="34" charset="0"/>
                <a:cs typeface="+mn-cs"/>
              </a:defRPr>
            </a:lvl1pPr>
          </a:lstStyle>
          <a:p>
            <a:pPr>
              <a:defRPr/>
            </a:pPr>
            <a:fld id="{7F3FFCF2-3F32-43BC-BF82-EC9849912E90}" type="slidenum">
              <a:rPr lang="en-US"/>
              <a:pPr>
                <a:defRPr/>
              </a:pPr>
              <a:t>‹#›</a:t>
            </a:fld>
            <a:endParaRPr lang="en-US"/>
          </a:p>
        </p:txBody>
      </p:sp>
      <p:cxnSp>
        <p:nvCxnSpPr>
          <p:cNvPr id="8" name="Straight Connector 7"/>
          <p:cNvCxnSpPr/>
          <p:nvPr userDrawn="1"/>
        </p:nvCxnSpPr>
        <p:spPr>
          <a:xfrm>
            <a:off x="457200" y="1219200"/>
            <a:ext cx="82296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0" r:id="rId1"/>
    <p:sldLayoutId id="2147483721" r:id="rId2"/>
    <p:sldLayoutId id="2147483731" r:id="rId3"/>
    <p:sldLayoutId id="2147483722" r:id="rId4"/>
    <p:sldLayoutId id="2147483723" r:id="rId5"/>
    <p:sldLayoutId id="2147483724" r:id="rId6"/>
    <p:sldLayoutId id="2147483725" r:id="rId7"/>
    <p:sldLayoutId id="2147483732" r:id="rId8"/>
    <p:sldLayoutId id="2147483726" r:id="rId9"/>
    <p:sldLayoutId id="2147483727" r:id="rId10"/>
    <p:sldLayoutId id="2147483728" r:id="rId11"/>
    <p:sldLayoutId id="2147483729" r:id="rId12"/>
  </p:sldLayoutIdLst>
  <p:txStyles>
    <p:titleStyle>
      <a:lvl1pPr algn="l" rtl="0" eaLnBrk="0" fontAlgn="base" hangingPunct="0">
        <a:spcBef>
          <a:spcPct val="0"/>
        </a:spcBef>
        <a:spcAft>
          <a:spcPct val="0"/>
        </a:spcAft>
        <a:defRPr sz="3000" kern="1200">
          <a:solidFill>
            <a:srgbClr val="4E743D"/>
          </a:solidFill>
          <a:latin typeface="Helvetica 65 Medium" pitchFamily="34" charset="0"/>
          <a:ea typeface="+mj-ea"/>
          <a:cs typeface="+mj-cs"/>
        </a:defRPr>
      </a:lvl1pPr>
      <a:lvl2pPr algn="l" rtl="0" eaLnBrk="0" fontAlgn="base" hangingPunct="0">
        <a:spcBef>
          <a:spcPct val="0"/>
        </a:spcBef>
        <a:spcAft>
          <a:spcPct val="0"/>
        </a:spcAft>
        <a:defRPr sz="3000">
          <a:solidFill>
            <a:srgbClr val="4E743D"/>
          </a:solidFill>
          <a:latin typeface="Helvetica 65 Medium"/>
        </a:defRPr>
      </a:lvl2pPr>
      <a:lvl3pPr algn="l" rtl="0" eaLnBrk="0" fontAlgn="base" hangingPunct="0">
        <a:spcBef>
          <a:spcPct val="0"/>
        </a:spcBef>
        <a:spcAft>
          <a:spcPct val="0"/>
        </a:spcAft>
        <a:defRPr sz="3000">
          <a:solidFill>
            <a:srgbClr val="4E743D"/>
          </a:solidFill>
          <a:latin typeface="Helvetica 65 Medium"/>
        </a:defRPr>
      </a:lvl3pPr>
      <a:lvl4pPr algn="l" rtl="0" eaLnBrk="0" fontAlgn="base" hangingPunct="0">
        <a:spcBef>
          <a:spcPct val="0"/>
        </a:spcBef>
        <a:spcAft>
          <a:spcPct val="0"/>
        </a:spcAft>
        <a:defRPr sz="3000">
          <a:solidFill>
            <a:srgbClr val="4E743D"/>
          </a:solidFill>
          <a:latin typeface="Helvetica 65 Medium"/>
        </a:defRPr>
      </a:lvl4pPr>
      <a:lvl5pPr algn="l" rtl="0" eaLnBrk="0" fontAlgn="base" hangingPunct="0">
        <a:spcBef>
          <a:spcPct val="0"/>
        </a:spcBef>
        <a:spcAft>
          <a:spcPct val="0"/>
        </a:spcAft>
        <a:defRPr sz="3000">
          <a:solidFill>
            <a:srgbClr val="4E743D"/>
          </a:solidFill>
          <a:latin typeface="Helvetica 65 Medium"/>
        </a:defRPr>
      </a:lvl5pPr>
      <a:lvl6pPr marL="457200" algn="l" rtl="0" fontAlgn="base">
        <a:spcBef>
          <a:spcPct val="0"/>
        </a:spcBef>
        <a:spcAft>
          <a:spcPct val="0"/>
        </a:spcAft>
        <a:defRPr sz="3000">
          <a:solidFill>
            <a:srgbClr val="4E743D"/>
          </a:solidFill>
          <a:latin typeface="Helvetica 65 Medium"/>
        </a:defRPr>
      </a:lvl6pPr>
      <a:lvl7pPr marL="914400" algn="l" rtl="0" fontAlgn="base">
        <a:spcBef>
          <a:spcPct val="0"/>
        </a:spcBef>
        <a:spcAft>
          <a:spcPct val="0"/>
        </a:spcAft>
        <a:defRPr sz="3000">
          <a:solidFill>
            <a:srgbClr val="4E743D"/>
          </a:solidFill>
          <a:latin typeface="Helvetica 65 Medium"/>
        </a:defRPr>
      </a:lvl7pPr>
      <a:lvl8pPr marL="1371600" algn="l" rtl="0" fontAlgn="base">
        <a:spcBef>
          <a:spcPct val="0"/>
        </a:spcBef>
        <a:spcAft>
          <a:spcPct val="0"/>
        </a:spcAft>
        <a:defRPr sz="3000">
          <a:solidFill>
            <a:srgbClr val="4E743D"/>
          </a:solidFill>
          <a:latin typeface="Helvetica 65 Medium"/>
        </a:defRPr>
      </a:lvl8pPr>
      <a:lvl9pPr marL="1828800" algn="l" rtl="0" fontAlgn="base">
        <a:spcBef>
          <a:spcPct val="0"/>
        </a:spcBef>
        <a:spcAft>
          <a:spcPct val="0"/>
        </a:spcAft>
        <a:defRPr sz="3000">
          <a:solidFill>
            <a:srgbClr val="4E743D"/>
          </a:solidFill>
          <a:latin typeface="Helvetica 65 Medium"/>
        </a:defRPr>
      </a:lvl9pPr>
    </p:titleStyle>
    <p:bodyStyle>
      <a:lvl1pPr marL="342900" indent="-342900" algn="l" rtl="0" eaLnBrk="0" fontAlgn="base" hangingPunct="0">
        <a:spcBef>
          <a:spcPct val="20000"/>
        </a:spcBef>
        <a:spcAft>
          <a:spcPct val="0"/>
        </a:spcAft>
        <a:buClr>
          <a:srgbClr val="4E743D"/>
        </a:buClr>
        <a:buFont typeface="Wingdings" pitchFamily="2" charset="2"/>
        <a:buChar char="§"/>
        <a:defRPr sz="2200" kern="1200">
          <a:solidFill>
            <a:srgbClr val="776C28"/>
          </a:solidFill>
          <a:latin typeface="Helvetica 65 Medium" pitchFamily="34" charset="0"/>
          <a:ea typeface="+mn-ea"/>
          <a:cs typeface="+mn-cs"/>
        </a:defRPr>
      </a:lvl1pPr>
      <a:lvl2pPr marL="742950" indent="-285750" algn="l" rtl="0" eaLnBrk="0" fontAlgn="base" hangingPunct="0">
        <a:spcBef>
          <a:spcPct val="20000"/>
        </a:spcBef>
        <a:spcAft>
          <a:spcPct val="0"/>
        </a:spcAft>
        <a:buClr>
          <a:srgbClr val="4E743D"/>
        </a:buClr>
        <a:buFont typeface="Helvetica 55 Roman"/>
        <a:buChar char="»"/>
        <a:defRPr kern="1200">
          <a:solidFill>
            <a:srgbClr val="545454"/>
          </a:solidFill>
          <a:latin typeface="Helvetica 55 Roman" pitchFamily="34" charset="0"/>
          <a:ea typeface="+mn-ea"/>
          <a:cs typeface="+mn-cs"/>
        </a:defRPr>
      </a:lvl2pPr>
      <a:lvl3pPr marL="1143000" indent="-228600" algn="l" rtl="0" eaLnBrk="0" fontAlgn="base" hangingPunct="0">
        <a:spcBef>
          <a:spcPct val="20000"/>
        </a:spcBef>
        <a:spcAft>
          <a:spcPct val="0"/>
        </a:spcAft>
        <a:buClr>
          <a:srgbClr val="4E743D"/>
        </a:buClr>
        <a:buFont typeface="Helvetica 55 Roman"/>
        <a:buChar char="-"/>
        <a:defRPr kern="1200">
          <a:solidFill>
            <a:srgbClr val="776C28"/>
          </a:solidFill>
          <a:latin typeface="Helvetica 55 Roman" pitchFamily="34" charset="0"/>
          <a:ea typeface="+mn-ea"/>
          <a:cs typeface="+mn-cs"/>
        </a:defRPr>
      </a:lvl3pPr>
      <a:lvl4pPr marL="1600200" indent="-228600" algn="l" rtl="0" eaLnBrk="0" fontAlgn="base" hangingPunct="0">
        <a:spcBef>
          <a:spcPct val="20000"/>
        </a:spcBef>
        <a:spcAft>
          <a:spcPct val="0"/>
        </a:spcAft>
        <a:buClr>
          <a:srgbClr val="4E743D"/>
        </a:buClr>
        <a:buFont typeface="Helvetica 55 Roman"/>
        <a:buChar char="-"/>
        <a:defRPr sz="1700" kern="1200">
          <a:solidFill>
            <a:srgbClr val="776C28"/>
          </a:solidFill>
          <a:latin typeface="Helvetica 55 Roman" pitchFamily="34" charset="0"/>
          <a:ea typeface="+mn-ea"/>
          <a:cs typeface="+mn-cs"/>
        </a:defRPr>
      </a:lvl4pPr>
      <a:lvl5pPr marL="2057400" indent="-228600" algn="l" rtl="0" eaLnBrk="0" fontAlgn="base" hangingPunct="0">
        <a:spcBef>
          <a:spcPct val="20000"/>
        </a:spcBef>
        <a:spcAft>
          <a:spcPct val="0"/>
        </a:spcAft>
        <a:buClr>
          <a:srgbClr val="4E743D"/>
        </a:buClr>
        <a:buFont typeface="Helvetica 55 Roman"/>
        <a:buChar char="-"/>
        <a:defRPr sz="1600" kern="1200">
          <a:solidFill>
            <a:srgbClr val="776C28"/>
          </a:solidFill>
          <a:latin typeface="Helvetica 55 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vin@hgf.org" TargetMode="External"/><Relationship Id="rId2" Type="http://schemas.openxmlformats.org/officeDocument/2006/relationships/hyperlink" Target="mailto:dan@hgf.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hyperlink" Target="http://www.gijp.org/webinar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normAutofit/>
          </a:bodyPr>
          <a:lstStyle/>
          <a:p>
            <a:r>
              <a:rPr lang="en-US" dirty="0" smtClean="0"/>
              <a:t>Crossing Channels &amp; </a:t>
            </a:r>
            <a:br>
              <a:rPr lang="en-US" dirty="0" smtClean="0"/>
            </a:br>
            <a:r>
              <a:rPr lang="en-US" dirty="0" smtClean="0"/>
              <a:t>Landing Pages</a:t>
            </a:r>
            <a:endParaRPr lang="en-US" dirty="0"/>
          </a:p>
        </p:txBody>
      </p:sp>
      <p:sp>
        <p:nvSpPr>
          <p:cNvPr id="5123" name="Subtitle 2"/>
          <p:cNvSpPr>
            <a:spLocks noGrp="1"/>
          </p:cNvSpPr>
          <p:nvPr>
            <p:ph type="subTitle" idx="1"/>
          </p:nvPr>
        </p:nvSpPr>
        <p:spPr>
          <a:xfrm>
            <a:off x="3959225" y="3048000"/>
            <a:ext cx="4267200" cy="304800"/>
          </a:xfrm>
        </p:spPr>
        <p:txBody>
          <a:bodyPr>
            <a:normAutofit fontScale="92500"/>
          </a:bodyPr>
          <a:lstStyle/>
          <a:p>
            <a:r>
              <a:rPr lang="en-US" sz="1400" b="1" dirty="0" smtClean="0"/>
              <a:t>4 </a:t>
            </a:r>
            <a:r>
              <a:rPr lang="en-US" sz="1400" b="1" dirty="0"/>
              <a:t>Steps to Generate More Giving </a:t>
            </a:r>
            <a:r>
              <a:rPr lang="en-US" sz="1400" b="1" dirty="0" smtClean="0"/>
              <a:t>Online … and </a:t>
            </a:r>
            <a:r>
              <a:rPr lang="en-US" sz="1400" b="1" dirty="0"/>
              <a:t>Off</a:t>
            </a:r>
          </a:p>
        </p:txBody>
      </p:sp>
      <p:sp>
        <p:nvSpPr>
          <p:cNvPr id="4" name="Text Placeholder 3"/>
          <p:cNvSpPr>
            <a:spLocks noGrp="1"/>
          </p:cNvSpPr>
          <p:nvPr>
            <p:ph type="body" sz="quarter" idx="13"/>
          </p:nvPr>
        </p:nvSpPr>
        <p:spPr/>
        <p:txBody>
          <a:bodyPr rtlCol="0">
            <a:normAutofit fontScale="85000" lnSpcReduction="20000"/>
          </a:bodyPr>
          <a:lstStyle/>
          <a:p>
            <a:pPr eaLnBrk="1" fontAlgn="auto" hangingPunct="1">
              <a:spcAft>
                <a:spcPts val="0"/>
              </a:spcAft>
              <a:defRPr/>
            </a:pPr>
            <a:r>
              <a:rPr lang="en-US" dirty="0" smtClean="0"/>
              <a:t>September 27, 2011</a:t>
            </a:r>
            <a:endParaRPr lang="en-US" dirty="0"/>
          </a:p>
        </p:txBody>
      </p:sp>
      <p:sp>
        <p:nvSpPr>
          <p:cNvPr id="9" name="Text Placeholder 5"/>
          <p:cNvSpPr>
            <a:spLocks noGrp="1"/>
          </p:cNvSpPr>
          <p:nvPr>
            <p:ph type="body" sz="quarter" idx="14"/>
          </p:nvPr>
        </p:nvSpPr>
        <p:spPr/>
        <p:txBody>
          <a:bodyPr anchor="ctr"/>
          <a:lstStyle/>
          <a:p>
            <a:r>
              <a:rPr lang="en-US" dirty="0" smtClean="0">
                <a:latin typeface="Helvetica 65 Medium"/>
              </a:rPr>
              <a:t>Dan Kirsch		Kevin Martone</a:t>
            </a:r>
          </a:p>
        </p:txBody>
      </p:sp>
      <p:sp>
        <p:nvSpPr>
          <p:cNvPr id="3" name="Text Placeholder 2"/>
          <p:cNvSpPr>
            <a:spLocks noGrp="1"/>
          </p:cNvSpPr>
          <p:nvPr>
            <p:ph type="body" sz="quarter" idx="15"/>
          </p:nvPr>
        </p:nvSpPr>
        <p:spPr>
          <a:xfrm>
            <a:off x="3954958" y="3976800"/>
            <a:ext cx="4267200" cy="192187"/>
          </a:xfrm>
        </p:spPr>
        <p:txBody>
          <a:bodyPr anchor="ctr"/>
          <a:lstStyle/>
          <a:p>
            <a:r>
              <a:rPr lang="en-US" dirty="0">
                <a:latin typeface="Helvetica 55 Roman"/>
              </a:rPr>
              <a:t>Mentor		Technology Program </a:t>
            </a:r>
            <a:r>
              <a:rPr lang="en-US" dirty="0" smtClean="0">
                <a:latin typeface="Helvetica 55 Roman"/>
              </a:rPr>
              <a:t>Manager</a:t>
            </a:r>
            <a:endParaRPr lang="en-US" dirty="0">
              <a:latin typeface="Helvetica 55 Roman"/>
            </a:endParaRPr>
          </a:p>
        </p:txBody>
      </p:sp>
      <p:sp>
        <p:nvSpPr>
          <p:cNvPr id="5" name="Text Placeholder 4"/>
          <p:cNvSpPr>
            <a:spLocks noGrp="1"/>
          </p:cNvSpPr>
          <p:nvPr>
            <p:ph type="body" sz="quarter" idx="16"/>
          </p:nvPr>
        </p:nvSpPr>
        <p:spPr/>
        <p:txBody>
          <a:bodyPr/>
          <a:lstStyle/>
          <a:p>
            <a:r>
              <a:rPr lang="en-US" dirty="0" smtClean="0">
                <a:latin typeface="Helvetica 55 Roman"/>
                <a:hlinkClick r:id="rId2"/>
              </a:rPr>
              <a:t>dan@hgf.org</a:t>
            </a:r>
            <a:r>
              <a:rPr lang="en-US" dirty="0">
                <a:latin typeface="Helvetica 55 Roman"/>
              </a:rPr>
              <a:t>	</a:t>
            </a:r>
            <a:r>
              <a:rPr lang="en-US" dirty="0">
                <a:latin typeface="Helvetica 55 Roman"/>
                <a:hlinkClick r:id="rId3"/>
              </a:rPr>
              <a:t>kevin@hgf.org</a:t>
            </a:r>
            <a:endParaRPr lang="en-US" dirty="0">
              <a:latin typeface="Helvetica 55 Roman"/>
            </a:endParaRPr>
          </a:p>
          <a:p>
            <a:endParaRPr lang="en-US" dirty="0"/>
          </a:p>
        </p:txBody>
      </p:sp>
      <p:sp>
        <p:nvSpPr>
          <p:cNvPr id="12" name="Text Placeholder 6"/>
          <p:cNvSpPr txBox="1">
            <a:spLocks/>
          </p:cNvSpPr>
          <p:nvPr/>
        </p:nvSpPr>
        <p:spPr bwMode="auto">
          <a:xfrm>
            <a:off x="3949700" y="4385975"/>
            <a:ext cx="42672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lr>
                <a:srgbClr val="4E743D"/>
              </a:buClr>
              <a:buFont typeface="Wingdings" pitchFamily="2" charset="2"/>
              <a:buNone/>
              <a:defRPr sz="1200" kern="1200">
                <a:solidFill>
                  <a:srgbClr val="164762"/>
                </a:solidFill>
                <a:latin typeface="Helvetica 55 Roman" pitchFamily="34" charset="0"/>
                <a:ea typeface="+mn-ea"/>
                <a:cs typeface="+mn-cs"/>
              </a:defRPr>
            </a:lvl1pPr>
            <a:lvl2pPr marL="742950" indent="-285750" algn="l" rtl="0" eaLnBrk="0" fontAlgn="base" hangingPunct="0">
              <a:spcBef>
                <a:spcPct val="20000"/>
              </a:spcBef>
              <a:spcAft>
                <a:spcPct val="0"/>
              </a:spcAft>
              <a:buClr>
                <a:srgbClr val="4E743D"/>
              </a:buClr>
              <a:buFont typeface="Helvetica 55 Roman"/>
              <a:buNone/>
              <a:defRPr sz="1200" kern="1200">
                <a:solidFill>
                  <a:srgbClr val="164762"/>
                </a:solidFill>
                <a:latin typeface="Helvetica 55 Roman" pitchFamily="34" charset="0"/>
                <a:ea typeface="+mn-ea"/>
                <a:cs typeface="+mn-cs"/>
              </a:defRPr>
            </a:lvl2pPr>
            <a:lvl3pPr marL="1143000" indent="-228600" algn="l" rtl="0" eaLnBrk="0" fontAlgn="base" hangingPunct="0">
              <a:spcBef>
                <a:spcPct val="20000"/>
              </a:spcBef>
              <a:spcAft>
                <a:spcPct val="0"/>
              </a:spcAft>
              <a:buClr>
                <a:srgbClr val="4E743D"/>
              </a:buClr>
              <a:buFont typeface="Helvetica 55 Roman"/>
              <a:buNone/>
              <a:defRPr sz="1200" kern="1200">
                <a:solidFill>
                  <a:srgbClr val="164762"/>
                </a:solidFill>
                <a:latin typeface="Helvetica 55 Roman" pitchFamily="34" charset="0"/>
                <a:ea typeface="+mn-ea"/>
                <a:cs typeface="+mn-cs"/>
              </a:defRPr>
            </a:lvl3pPr>
            <a:lvl4pPr marL="1600200" indent="-228600" algn="l" rtl="0" eaLnBrk="0" fontAlgn="base" hangingPunct="0">
              <a:spcBef>
                <a:spcPct val="20000"/>
              </a:spcBef>
              <a:spcAft>
                <a:spcPct val="0"/>
              </a:spcAft>
              <a:buClr>
                <a:srgbClr val="4E743D"/>
              </a:buClr>
              <a:buFont typeface="Helvetica 55 Roman"/>
              <a:buNone/>
              <a:defRPr sz="1200" kern="1200">
                <a:solidFill>
                  <a:srgbClr val="164762"/>
                </a:solidFill>
                <a:latin typeface="Helvetica 55 Roman" pitchFamily="34" charset="0"/>
                <a:ea typeface="+mn-ea"/>
                <a:cs typeface="+mn-cs"/>
              </a:defRPr>
            </a:lvl4pPr>
            <a:lvl5pPr marL="2057400" indent="-228600" algn="l" rtl="0" eaLnBrk="0" fontAlgn="base" hangingPunct="0">
              <a:spcBef>
                <a:spcPct val="20000"/>
              </a:spcBef>
              <a:spcAft>
                <a:spcPct val="0"/>
              </a:spcAft>
              <a:buClr>
                <a:srgbClr val="4E743D"/>
              </a:buClr>
              <a:buFont typeface="Helvetica 55 Roman"/>
              <a:buNone/>
              <a:defRPr sz="1200" kern="1200">
                <a:solidFill>
                  <a:srgbClr val="164762"/>
                </a:solidFill>
                <a:latin typeface="Helvetica 55 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latin typeface="Helvetica 55 Roman"/>
              </a:rPr>
              <a:t>Grinspoon Institute for Jewish Philanthropy</a:t>
            </a:r>
            <a:endParaRPr lang="en-US" dirty="0" smtClean="0">
              <a:latin typeface="Helvetica 55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335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87" y="1"/>
            <a:ext cx="9575387"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928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352800"/>
            <a:ext cx="4762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2667000"/>
            <a:ext cx="6629400" cy="553998"/>
          </a:xfrm>
          <a:prstGeom prst="rect">
            <a:avLst/>
          </a:prstGeom>
        </p:spPr>
        <p:txBody>
          <a:bodyPr wrap="square">
            <a:spAutoFit/>
          </a:bodyPr>
          <a:lstStyle/>
          <a:p>
            <a:r>
              <a:rPr lang="en-US" sz="3000" dirty="0" smtClean="0">
                <a:solidFill>
                  <a:srgbClr val="776C28"/>
                </a:solidFill>
                <a:latin typeface="Helvetica 65 Medium"/>
                <a:ea typeface="+mj-ea"/>
                <a:cs typeface="+mj-cs"/>
              </a:rPr>
              <a:t>Put Yourself in Your Donor’s Shoes</a:t>
            </a:r>
            <a:endParaRPr lang="en-US" sz="3000" dirty="0">
              <a:solidFill>
                <a:srgbClr val="776C28"/>
              </a:solidFill>
              <a:latin typeface="Helvetica 65 Medium"/>
              <a:ea typeface="+mj-ea"/>
              <a:cs typeface="+mj-cs"/>
            </a:endParaRPr>
          </a:p>
        </p:txBody>
      </p:sp>
      <p:sp>
        <p:nvSpPr>
          <p:cNvPr id="4" name="Rectangle 3"/>
          <p:cNvSpPr/>
          <p:nvPr/>
        </p:nvSpPr>
        <p:spPr>
          <a:xfrm>
            <a:off x="333600" y="1162002"/>
            <a:ext cx="4572000" cy="553998"/>
          </a:xfrm>
          <a:prstGeom prst="rect">
            <a:avLst/>
          </a:prstGeom>
        </p:spPr>
        <p:txBody>
          <a:bodyPr>
            <a:spAutoFit/>
          </a:bodyPr>
          <a:lstStyle/>
          <a:p>
            <a:r>
              <a:rPr lang="en-US" sz="3000" dirty="0">
                <a:solidFill>
                  <a:srgbClr val="4E743D"/>
                </a:solidFill>
                <a:latin typeface="Helvetica 65 Medium"/>
                <a:ea typeface="+mj-ea"/>
                <a:cs typeface="+mj-cs"/>
              </a:rPr>
              <a:t>#1 – Be Donor </a:t>
            </a:r>
            <a:r>
              <a:rPr lang="en-US" sz="3000" dirty="0" smtClean="0">
                <a:solidFill>
                  <a:srgbClr val="4E743D"/>
                </a:solidFill>
                <a:latin typeface="Helvetica 65 Medium"/>
                <a:ea typeface="+mj-ea"/>
                <a:cs typeface="+mj-cs"/>
              </a:rPr>
              <a:t>Centric</a:t>
            </a:r>
            <a:endParaRPr lang="en-US" sz="3000" dirty="0">
              <a:solidFill>
                <a:srgbClr val="4E743D"/>
              </a:solidFill>
              <a:latin typeface="Helvetica 65 Medium"/>
              <a:ea typeface="+mj-ea"/>
              <a:cs typeface="+mj-cs"/>
            </a:endParaRPr>
          </a:p>
        </p:txBody>
      </p:sp>
    </p:spTree>
    <p:extLst>
      <p:ext uri="{BB962C8B-B14F-4D97-AF65-F5344CB8AC3E}">
        <p14:creationId xmlns:p14="http://schemas.microsoft.com/office/powerpoint/2010/main" val="98003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36839" y="1135175"/>
            <a:ext cx="6781800" cy="6286500"/>
            <a:chOff x="1136839" y="1135175"/>
            <a:chExt cx="6781800" cy="628650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375262">
              <a:off x="1136839" y="1135175"/>
              <a:ext cx="67818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rot="21087335">
              <a:off x="5345505" y="5124783"/>
              <a:ext cx="1927305" cy="36808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1087335">
              <a:off x="7131675" y="4954063"/>
              <a:ext cx="305510" cy="3003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76200" y="228600"/>
            <a:ext cx="7543800" cy="2308324"/>
          </a:xfrm>
          <a:prstGeom prst="rect">
            <a:avLst/>
          </a:prstGeom>
        </p:spPr>
        <p:txBody>
          <a:bodyPr wrap="square">
            <a:spAutoFit/>
          </a:bodyPr>
          <a:lstStyle/>
          <a:p>
            <a:r>
              <a:rPr lang="en-US" sz="3600" i="1" dirty="0">
                <a:solidFill>
                  <a:srgbClr val="4E743D"/>
                </a:solidFill>
              </a:rPr>
              <a:t>It </a:t>
            </a:r>
            <a:r>
              <a:rPr lang="en-US" sz="3600" i="1" dirty="0" err="1">
                <a:solidFill>
                  <a:srgbClr val="4E743D"/>
                </a:solidFill>
              </a:rPr>
              <a:t>ain't</a:t>
            </a:r>
            <a:r>
              <a:rPr lang="en-US" sz="3600" i="1" dirty="0">
                <a:solidFill>
                  <a:srgbClr val="4E743D"/>
                </a:solidFill>
              </a:rPr>
              <a:t> so much what we know that gets us into trouble. It's what we know that just </a:t>
            </a:r>
            <a:r>
              <a:rPr lang="en-US" sz="3600" i="1" dirty="0" err="1">
                <a:solidFill>
                  <a:srgbClr val="4E743D"/>
                </a:solidFill>
              </a:rPr>
              <a:t>ain't</a:t>
            </a:r>
            <a:r>
              <a:rPr lang="en-US" sz="3600" i="1" dirty="0">
                <a:solidFill>
                  <a:srgbClr val="4E743D"/>
                </a:solidFill>
              </a:rPr>
              <a:t> </a:t>
            </a:r>
            <a:r>
              <a:rPr lang="en-US" sz="3600" i="1" dirty="0" smtClean="0">
                <a:solidFill>
                  <a:srgbClr val="4E743D"/>
                </a:solidFill>
              </a:rPr>
              <a:t>so.</a:t>
            </a:r>
          </a:p>
          <a:p>
            <a:r>
              <a:rPr lang="en-US" sz="3600" i="1" dirty="0">
                <a:solidFill>
                  <a:srgbClr val="4E743D"/>
                </a:solidFill>
              </a:rPr>
              <a:t> </a:t>
            </a:r>
            <a:r>
              <a:rPr lang="en-US" sz="3600" i="1" dirty="0" smtClean="0">
                <a:solidFill>
                  <a:srgbClr val="4E743D"/>
                </a:solidFill>
              </a:rPr>
              <a:t>                                  </a:t>
            </a:r>
            <a:r>
              <a:rPr lang="en-US" sz="3600" dirty="0" smtClean="0">
                <a:solidFill>
                  <a:srgbClr val="4E743D"/>
                </a:solidFill>
              </a:rPr>
              <a:t>- Mark Twain</a:t>
            </a:r>
            <a:endParaRPr lang="en-US" sz="3600" dirty="0">
              <a:solidFill>
                <a:srgbClr val="4E743D"/>
              </a:solidFill>
            </a:endParaRPr>
          </a:p>
        </p:txBody>
      </p:sp>
    </p:spTree>
    <p:extLst>
      <p:ext uri="{BB962C8B-B14F-4D97-AF65-F5344CB8AC3E}">
        <p14:creationId xmlns:p14="http://schemas.microsoft.com/office/powerpoint/2010/main" val="3947523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47059" cy="6858000"/>
          </a:xfrm>
          <a:prstGeom prst="rect">
            <a:avLst/>
          </a:prstGeom>
        </p:spPr>
      </p:pic>
      <p:sp>
        <p:nvSpPr>
          <p:cNvPr id="3" name="Title 2"/>
          <p:cNvSpPr>
            <a:spLocks noGrp="1"/>
          </p:cNvSpPr>
          <p:nvPr>
            <p:ph type="title"/>
          </p:nvPr>
        </p:nvSpPr>
        <p:spPr>
          <a:xfrm>
            <a:off x="5047059" y="0"/>
            <a:ext cx="4343400" cy="6858000"/>
          </a:xfrm>
        </p:spPr>
        <p:txBody>
          <a:bodyPr/>
          <a:lstStyle/>
          <a:p>
            <a:pPr algn="ctr"/>
            <a:r>
              <a:rPr lang="en-US" dirty="0" smtClean="0"/>
              <a:t>Invite Feedback</a:t>
            </a:r>
            <a:br>
              <a:rPr lang="en-US" dirty="0" smtClean="0"/>
            </a:br>
            <a:r>
              <a:rPr lang="en-US" dirty="0"/>
              <a:t>=</a:t>
            </a:r>
            <a:r>
              <a:rPr lang="en-US" dirty="0" smtClean="0"/>
              <a:t/>
            </a:r>
            <a:br>
              <a:rPr lang="en-US" dirty="0" smtClean="0"/>
            </a:br>
            <a:r>
              <a:rPr lang="en-US" dirty="0" smtClean="0"/>
              <a:t>Engage Donors</a:t>
            </a:r>
            <a:br>
              <a:rPr lang="en-US" dirty="0" smtClean="0"/>
            </a:br>
            <a:r>
              <a:rPr lang="en-US" dirty="0" smtClean="0"/>
              <a:t/>
            </a:r>
            <a:br>
              <a:rPr lang="en-US" dirty="0" smtClean="0"/>
            </a:br>
            <a:r>
              <a:rPr lang="en-US" sz="2400" dirty="0" smtClean="0"/>
              <a:t>Appeal Letters</a:t>
            </a:r>
            <a:br>
              <a:rPr lang="en-US" sz="2400" dirty="0" smtClean="0"/>
            </a:br>
            <a:r>
              <a:rPr lang="en-US" sz="2400" dirty="0" smtClean="0"/>
              <a:t>E-Newsletter</a:t>
            </a:r>
            <a:br>
              <a:rPr lang="en-US" sz="2400" dirty="0" smtClean="0"/>
            </a:br>
            <a:r>
              <a:rPr lang="en-US" sz="2400" dirty="0" smtClean="0"/>
              <a:t>Website</a:t>
            </a:r>
            <a:br>
              <a:rPr lang="en-US" sz="2400" dirty="0" smtClean="0"/>
            </a:br>
            <a:r>
              <a:rPr lang="en-US" sz="2400" dirty="0" smtClean="0"/>
              <a:t>E-mail</a:t>
            </a:r>
            <a:br>
              <a:rPr lang="en-US" sz="2400" dirty="0" smtClean="0"/>
            </a:br>
            <a:r>
              <a:rPr lang="en-US" sz="2400" dirty="0" smtClean="0"/>
              <a:t>Social Media</a:t>
            </a:r>
            <a:br>
              <a:rPr lang="en-US" sz="2400" dirty="0" smtClean="0"/>
            </a:br>
            <a:r>
              <a:rPr lang="en-US" sz="2400" dirty="0" smtClean="0"/>
              <a:t>Thank </a:t>
            </a:r>
            <a:r>
              <a:rPr lang="en-US" sz="2400" dirty="0" err="1" smtClean="0"/>
              <a:t>Yous</a:t>
            </a:r>
            <a:r>
              <a:rPr lang="en-US" dirty="0" smtClean="0"/>
              <a:t/>
            </a:r>
            <a:br>
              <a:rPr lang="en-US" dirty="0" smtClean="0"/>
            </a:br>
            <a:r>
              <a:rPr lang="en-US" dirty="0"/>
              <a:t/>
            </a:r>
            <a:br>
              <a:rPr lang="en-US" dirty="0"/>
            </a:br>
            <a:endParaRPr lang="en-US" dirty="0"/>
          </a:p>
        </p:txBody>
      </p:sp>
      <p:sp>
        <p:nvSpPr>
          <p:cNvPr id="5" name="Rectangle 4"/>
          <p:cNvSpPr/>
          <p:nvPr/>
        </p:nvSpPr>
        <p:spPr>
          <a:xfrm>
            <a:off x="0" y="6550223"/>
            <a:ext cx="5486400" cy="307777"/>
          </a:xfrm>
          <a:prstGeom prst="rect">
            <a:avLst/>
          </a:prstGeom>
        </p:spPr>
        <p:txBody>
          <a:bodyPr wrap="square">
            <a:spAutoFit/>
          </a:bodyPr>
          <a:lstStyle/>
          <a:p>
            <a:r>
              <a:rPr lang="en-US" sz="1400" dirty="0">
                <a:solidFill>
                  <a:schemeClr val="bg1"/>
                </a:solidFill>
              </a:rPr>
              <a:t>http://www.flickr.com/photos/karlrobin/4343097207/</a:t>
            </a:r>
          </a:p>
        </p:txBody>
      </p:sp>
    </p:spTree>
    <p:extLst>
      <p:ext uri="{BB962C8B-B14F-4D97-AF65-F5344CB8AC3E}">
        <p14:creationId xmlns:p14="http://schemas.microsoft.com/office/powerpoint/2010/main" val="3993254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077200" cy="607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6200"/>
            <a:ext cx="8229600" cy="731838"/>
          </a:xfrm>
        </p:spPr>
        <p:txBody>
          <a:bodyPr/>
          <a:lstStyle/>
          <a:p>
            <a:r>
              <a:rPr lang="en-US" dirty="0" smtClean="0"/>
              <a:t>Make it Personal</a:t>
            </a:r>
            <a:endParaRPr lang="en-US" dirty="0"/>
          </a:p>
        </p:txBody>
      </p:sp>
    </p:spTree>
    <p:extLst>
      <p:ext uri="{BB962C8B-B14F-4D97-AF65-F5344CB8AC3E}">
        <p14:creationId xmlns:p14="http://schemas.microsoft.com/office/powerpoint/2010/main" val="2001759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534400" cy="6641990"/>
          </a:xfrm>
          <a:prstGeom prst="rect">
            <a:avLst/>
          </a:prstGeom>
        </p:spPr>
      </p:pic>
      <p:sp>
        <p:nvSpPr>
          <p:cNvPr id="6" name="Rectangle 5"/>
          <p:cNvSpPr/>
          <p:nvPr/>
        </p:nvSpPr>
        <p:spPr>
          <a:xfrm>
            <a:off x="5105400" y="6589200"/>
            <a:ext cx="3784800" cy="307777"/>
          </a:xfrm>
          <a:prstGeom prst="rect">
            <a:avLst/>
          </a:prstGeom>
        </p:spPr>
        <p:txBody>
          <a:bodyPr wrap="square">
            <a:spAutoFit/>
          </a:bodyPr>
          <a:lstStyle/>
          <a:p>
            <a:r>
              <a:rPr lang="en-US" sz="1400" dirty="0"/>
              <a:t>http://www.flickr.com/photos/luc/1824234195/</a:t>
            </a:r>
          </a:p>
        </p:txBody>
      </p:sp>
    </p:spTree>
    <p:extLst>
      <p:ext uri="{BB962C8B-B14F-4D97-AF65-F5344CB8AC3E}">
        <p14:creationId xmlns:p14="http://schemas.microsoft.com/office/powerpoint/2010/main" val="88262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22" y="0"/>
            <a:ext cx="8811955" cy="6858000"/>
          </a:xfrm>
          <a:prstGeom prst="rect">
            <a:avLst/>
          </a:prstGeom>
        </p:spPr>
      </p:pic>
      <p:sp>
        <p:nvSpPr>
          <p:cNvPr id="11" name="Title 10"/>
          <p:cNvSpPr>
            <a:spLocks noGrp="1"/>
          </p:cNvSpPr>
          <p:nvPr>
            <p:ph type="title"/>
          </p:nvPr>
        </p:nvSpPr>
        <p:spPr>
          <a:xfrm>
            <a:off x="166022" y="0"/>
            <a:ext cx="5472778" cy="639762"/>
          </a:xfrm>
        </p:spPr>
        <p:txBody>
          <a:bodyPr/>
          <a:lstStyle/>
          <a:p>
            <a:r>
              <a:rPr lang="en-US" dirty="0" smtClean="0"/>
              <a:t>Possible Segmentations</a:t>
            </a:r>
            <a:endParaRPr lang="en-US" dirty="0"/>
          </a:p>
        </p:txBody>
      </p:sp>
      <p:sp>
        <p:nvSpPr>
          <p:cNvPr id="12" name="Content Placeholder 11"/>
          <p:cNvSpPr>
            <a:spLocks noGrp="1"/>
          </p:cNvSpPr>
          <p:nvPr>
            <p:ph idx="1"/>
          </p:nvPr>
        </p:nvSpPr>
        <p:spPr>
          <a:xfrm>
            <a:off x="2209800" y="762000"/>
            <a:ext cx="3505200" cy="3048000"/>
          </a:xfrm>
        </p:spPr>
        <p:txBody>
          <a:bodyPr/>
          <a:lstStyle/>
          <a:p>
            <a:pPr marL="285750" indent="-285750">
              <a:buFont typeface="Arial" pitchFamily="34" charset="0"/>
              <a:buChar char="•"/>
            </a:pPr>
            <a:r>
              <a:rPr lang="en-US" sz="2000" dirty="0" smtClean="0"/>
              <a:t>Donor/Non-Donor</a:t>
            </a:r>
            <a:endParaRPr lang="en-US" sz="2000" dirty="0"/>
          </a:p>
          <a:p>
            <a:pPr marL="285750" indent="-285750">
              <a:buFont typeface="Arial" pitchFamily="34" charset="0"/>
              <a:buChar char="•"/>
            </a:pPr>
            <a:r>
              <a:rPr lang="en-US" sz="2000" dirty="0" smtClean="0"/>
              <a:t>LYBUNT</a:t>
            </a:r>
            <a:endParaRPr lang="en-US" sz="2000" dirty="0"/>
          </a:p>
          <a:p>
            <a:pPr marL="285750" indent="-285750">
              <a:buFont typeface="Arial" pitchFamily="34" charset="0"/>
              <a:buChar char="•"/>
            </a:pPr>
            <a:r>
              <a:rPr lang="en-US" sz="2000" dirty="0" smtClean="0"/>
              <a:t>“Major” Donor/Prospect</a:t>
            </a:r>
            <a:endParaRPr lang="en-US" sz="2000" dirty="0"/>
          </a:p>
          <a:p>
            <a:pPr marL="285750" indent="-285750">
              <a:buFont typeface="Arial" pitchFamily="34" charset="0"/>
              <a:buChar char="•"/>
            </a:pPr>
            <a:r>
              <a:rPr lang="en-US" sz="2000" dirty="0"/>
              <a:t>Alumni</a:t>
            </a:r>
          </a:p>
          <a:p>
            <a:pPr marL="285750" indent="-285750">
              <a:buFont typeface="Arial" pitchFamily="34" charset="0"/>
              <a:buChar char="•"/>
            </a:pPr>
            <a:r>
              <a:rPr lang="en-US" sz="2000" dirty="0" smtClean="0"/>
              <a:t>Parent/Grandparent</a:t>
            </a:r>
          </a:p>
          <a:p>
            <a:pPr marL="285750" indent="-285750">
              <a:buFont typeface="Arial" pitchFamily="34" charset="0"/>
              <a:buChar char="•"/>
            </a:pPr>
            <a:r>
              <a:rPr lang="en-US" sz="2000" dirty="0" smtClean="0"/>
              <a:t>Legacy Society Members</a:t>
            </a:r>
          </a:p>
          <a:p>
            <a:pPr marL="285750" indent="-285750">
              <a:buFont typeface="Arial" pitchFamily="34" charset="0"/>
              <a:buChar char="•"/>
            </a:pPr>
            <a:r>
              <a:rPr lang="en-US" sz="2000" dirty="0" smtClean="0"/>
              <a:t>Reunion Attendees</a:t>
            </a:r>
          </a:p>
          <a:p>
            <a:pPr marL="285750" indent="-285750">
              <a:buFont typeface="Arial" pitchFamily="34" charset="0"/>
              <a:buChar char="•"/>
            </a:pPr>
            <a:r>
              <a:rPr lang="en-US" sz="2000" dirty="0" smtClean="0"/>
              <a:t>Camp “Couples”</a:t>
            </a:r>
          </a:p>
          <a:p>
            <a:pPr marL="285750" indent="-285750">
              <a:buFont typeface="Arial" pitchFamily="34" charset="0"/>
              <a:buChar char="•"/>
            </a:pPr>
            <a:endParaRPr lang="en-US" sz="2000" dirty="0" smtClean="0"/>
          </a:p>
          <a:p>
            <a:pPr marL="285750" indent="-285750">
              <a:buFont typeface="Arial" pitchFamily="34" charset="0"/>
              <a:buChar char="•"/>
            </a:pPr>
            <a:endParaRPr lang="en-US" sz="2000" dirty="0"/>
          </a:p>
        </p:txBody>
      </p:sp>
    </p:spTree>
    <p:extLst>
      <p:ext uri="{BB962C8B-B14F-4D97-AF65-F5344CB8AC3E}">
        <p14:creationId xmlns:p14="http://schemas.microsoft.com/office/powerpoint/2010/main" val="1217643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4660384" cy="626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856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 Your Data</a:t>
            </a:r>
            <a:endParaRPr lang="en-US" dirty="0"/>
          </a:p>
        </p:txBody>
      </p:sp>
      <p:pic>
        <p:nvPicPr>
          <p:cNvPr id="4" name="Picture 4" descr="binary_he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062" y="2057400"/>
            <a:ext cx="3128169" cy="342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56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smtClean="0">
                <a:latin typeface="Helvetica 65 Medium"/>
              </a:rPr>
              <a:t>Get Involved</a:t>
            </a:r>
          </a:p>
        </p:txBody>
      </p:sp>
      <p:sp>
        <p:nvSpPr>
          <p:cNvPr id="7171" name="Rectangle 11"/>
          <p:cNvSpPr>
            <a:spLocks noChangeArrowheads="1"/>
          </p:cNvSpPr>
          <p:nvPr/>
        </p:nvSpPr>
        <p:spPr bwMode="auto">
          <a:xfrm>
            <a:off x="457200" y="1817688"/>
            <a:ext cx="3962400"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spcBef>
                <a:spcPct val="20000"/>
              </a:spcBef>
              <a:buClr>
                <a:srgbClr val="4E743D"/>
              </a:buClr>
              <a:tabLst>
                <a:tab pos="3084513" algn="l"/>
              </a:tabLst>
            </a:pPr>
            <a:r>
              <a:rPr lang="en-US" sz="1600">
                <a:solidFill>
                  <a:srgbClr val="776C28"/>
                </a:solidFill>
                <a:latin typeface="Helvetica 65 Medium"/>
              </a:rPr>
              <a:t>A) Grab Tab – Click red arrow to open/close Control Panel. Click square to toggle Viewer Window between full screen/window mode. Click mic icon to mute/unmute your audio.</a:t>
            </a:r>
          </a:p>
          <a:p>
            <a:pPr marL="342900" indent="-342900">
              <a:spcBef>
                <a:spcPct val="20000"/>
              </a:spcBef>
              <a:buClr>
                <a:srgbClr val="4E743D"/>
              </a:buClr>
              <a:tabLst>
                <a:tab pos="3084513" algn="l"/>
              </a:tabLst>
            </a:pPr>
            <a:endParaRPr lang="en-US" sz="1600">
              <a:solidFill>
                <a:srgbClr val="776C28"/>
              </a:solidFill>
              <a:latin typeface="Helvetica 65 Medium"/>
            </a:endParaRPr>
          </a:p>
          <a:p>
            <a:pPr marL="342900" indent="-342900">
              <a:spcBef>
                <a:spcPct val="20000"/>
              </a:spcBef>
              <a:buClr>
                <a:srgbClr val="4E743D"/>
              </a:buClr>
              <a:tabLst>
                <a:tab pos="3084513" algn="l"/>
              </a:tabLst>
            </a:pPr>
            <a:r>
              <a:rPr lang="en-US" sz="1600">
                <a:solidFill>
                  <a:srgbClr val="776C28"/>
                </a:solidFill>
                <a:latin typeface="Helvetica 65 Medium"/>
              </a:rPr>
              <a:t>B) Audio Pane – Select audio format. Click Audio Setup to verify Speakers &amp; Microphone.</a:t>
            </a:r>
          </a:p>
          <a:p>
            <a:pPr marL="342900" indent="-342900">
              <a:spcBef>
                <a:spcPct val="20000"/>
              </a:spcBef>
              <a:buClr>
                <a:srgbClr val="4E743D"/>
              </a:buClr>
              <a:tabLst>
                <a:tab pos="3084513" algn="l"/>
              </a:tabLst>
            </a:pPr>
            <a:endParaRPr lang="en-US" sz="1600">
              <a:solidFill>
                <a:srgbClr val="776C28"/>
              </a:solidFill>
              <a:latin typeface="Helvetica 65 Medium"/>
            </a:endParaRPr>
          </a:p>
          <a:p>
            <a:pPr marL="342900" indent="-342900">
              <a:spcBef>
                <a:spcPct val="20000"/>
              </a:spcBef>
              <a:buClr>
                <a:srgbClr val="4E743D"/>
              </a:buClr>
              <a:tabLst>
                <a:tab pos="3084513" algn="l"/>
              </a:tabLst>
            </a:pPr>
            <a:r>
              <a:rPr lang="en-US" sz="1600">
                <a:solidFill>
                  <a:srgbClr val="776C28"/>
                </a:solidFill>
                <a:latin typeface="Helvetica 65 Medium"/>
              </a:rPr>
              <a:t>C) Questions Pane – Attendees can submit questions and review answers.</a:t>
            </a:r>
          </a:p>
          <a:p>
            <a:pPr marL="342900" indent="-342900">
              <a:spcBef>
                <a:spcPct val="20000"/>
              </a:spcBef>
              <a:buClr>
                <a:srgbClr val="4E743D"/>
              </a:buClr>
              <a:tabLst>
                <a:tab pos="3084513" algn="l"/>
              </a:tabLst>
            </a:pPr>
            <a:endParaRPr lang="en-US" sz="1600">
              <a:solidFill>
                <a:srgbClr val="776C28"/>
              </a:solidFill>
              <a:latin typeface="Helvetica 65 Medium"/>
            </a:endParaRPr>
          </a:p>
          <a:p>
            <a:pPr marL="342900" indent="-342900">
              <a:spcBef>
                <a:spcPct val="20000"/>
              </a:spcBef>
              <a:buClr>
                <a:srgbClr val="4E743D"/>
              </a:buClr>
              <a:tabLst>
                <a:tab pos="3084513" algn="l"/>
              </a:tabLst>
            </a:pPr>
            <a:r>
              <a:rPr lang="en-US" sz="1600">
                <a:solidFill>
                  <a:srgbClr val="776C28"/>
                </a:solidFill>
                <a:latin typeface="Helvetica 65 Medium"/>
              </a:rPr>
              <a:t>D) Type your question and click </a:t>
            </a:r>
            <a:r>
              <a:rPr lang="en-US" sz="1600" b="1">
                <a:solidFill>
                  <a:srgbClr val="776C28"/>
                </a:solidFill>
                <a:latin typeface="Helvetica 65 Medium"/>
              </a:rPr>
              <a:t>Send</a:t>
            </a:r>
            <a:r>
              <a:rPr lang="en-US" sz="1600">
                <a:solidFill>
                  <a:srgbClr val="776C28"/>
                </a:solidFill>
                <a:latin typeface="Helvetica 65 Medium"/>
              </a:rPr>
              <a:t> to submit it to the organizer. </a:t>
            </a:r>
          </a:p>
        </p:txBody>
      </p:sp>
      <p:sp>
        <p:nvSpPr>
          <p:cNvPr id="7172" name="Rectangle 11"/>
          <p:cNvSpPr>
            <a:spLocks noChangeArrowheads="1"/>
          </p:cNvSpPr>
          <p:nvPr/>
        </p:nvSpPr>
        <p:spPr bwMode="auto">
          <a:xfrm>
            <a:off x="4953000" y="2057400"/>
            <a:ext cx="695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776C28"/>
                </a:solidFill>
                <a:latin typeface="Helvetica 65 Medium"/>
              </a:rPr>
              <a:t>A </a:t>
            </a:r>
            <a:r>
              <a:rPr lang="en-US">
                <a:solidFill>
                  <a:srgbClr val="776C28"/>
                </a:solidFill>
                <a:latin typeface="Helvetica 65 Medium"/>
                <a:sym typeface="Wingdings" pitchFamily="2" charset="2"/>
              </a:rPr>
              <a:t></a:t>
            </a:r>
            <a:endParaRPr lang="en-US">
              <a:solidFill>
                <a:srgbClr val="776C28"/>
              </a:solidFill>
              <a:latin typeface="Helvetica 65 Medium"/>
            </a:endParaRPr>
          </a:p>
        </p:txBody>
      </p:sp>
      <p:sp>
        <p:nvSpPr>
          <p:cNvPr id="7173" name="Rectangle 11"/>
          <p:cNvSpPr>
            <a:spLocks noChangeArrowheads="1"/>
          </p:cNvSpPr>
          <p:nvPr/>
        </p:nvSpPr>
        <p:spPr bwMode="auto">
          <a:xfrm>
            <a:off x="5324475" y="3048000"/>
            <a:ext cx="695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776C28"/>
                </a:solidFill>
                <a:latin typeface="Helvetica 65 Medium"/>
              </a:rPr>
              <a:t>B </a:t>
            </a:r>
            <a:r>
              <a:rPr lang="en-US">
                <a:solidFill>
                  <a:srgbClr val="776C28"/>
                </a:solidFill>
                <a:latin typeface="Helvetica 65 Medium"/>
                <a:sym typeface="Wingdings" pitchFamily="2" charset="2"/>
              </a:rPr>
              <a:t></a:t>
            </a:r>
            <a:endParaRPr lang="en-US">
              <a:solidFill>
                <a:srgbClr val="776C28"/>
              </a:solidFill>
              <a:latin typeface="Helvetica 65 Medium"/>
            </a:endParaRPr>
          </a:p>
        </p:txBody>
      </p:sp>
      <p:sp>
        <p:nvSpPr>
          <p:cNvPr id="7174" name="Rectangle 11"/>
          <p:cNvSpPr>
            <a:spLocks noChangeArrowheads="1"/>
          </p:cNvSpPr>
          <p:nvPr/>
        </p:nvSpPr>
        <p:spPr bwMode="auto">
          <a:xfrm>
            <a:off x="5324475" y="3581400"/>
            <a:ext cx="695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776C28"/>
                </a:solidFill>
                <a:latin typeface="Helvetica 65 Medium"/>
              </a:rPr>
              <a:t>C </a:t>
            </a:r>
            <a:r>
              <a:rPr lang="en-US">
                <a:solidFill>
                  <a:srgbClr val="776C28"/>
                </a:solidFill>
                <a:latin typeface="Helvetica 65 Medium"/>
                <a:sym typeface="Wingdings" pitchFamily="2" charset="2"/>
              </a:rPr>
              <a:t></a:t>
            </a:r>
            <a:endParaRPr lang="en-US">
              <a:solidFill>
                <a:srgbClr val="776C28"/>
              </a:solidFill>
              <a:latin typeface="Helvetica 65 Medium"/>
            </a:endParaRPr>
          </a:p>
        </p:txBody>
      </p:sp>
      <p:sp>
        <p:nvSpPr>
          <p:cNvPr id="7175" name="Rectangle 11"/>
          <p:cNvSpPr>
            <a:spLocks noChangeArrowheads="1"/>
          </p:cNvSpPr>
          <p:nvPr/>
        </p:nvSpPr>
        <p:spPr bwMode="auto">
          <a:xfrm>
            <a:off x="5324475" y="4724400"/>
            <a:ext cx="695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776C28"/>
                </a:solidFill>
                <a:latin typeface="Helvetica 65 Medium"/>
              </a:rPr>
              <a:t>D </a:t>
            </a:r>
            <a:r>
              <a:rPr lang="en-US">
                <a:solidFill>
                  <a:srgbClr val="776C28"/>
                </a:solidFill>
                <a:latin typeface="Helvetica 65 Medium"/>
                <a:sym typeface="Wingdings" pitchFamily="2" charset="2"/>
              </a:rPr>
              <a:t></a:t>
            </a:r>
            <a:endParaRPr lang="en-US">
              <a:solidFill>
                <a:srgbClr val="776C28"/>
              </a:solidFill>
              <a:latin typeface="Helvetica 65 Medium"/>
            </a:endParaRPr>
          </a:p>
        </p:txBody>
      </p:sp>
      <p:sp>
        <p:nvSpPr>
          <p:cNvPr id="17416" name="Slide Number Placeholder 11"/>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43AFAD3-017A-4E69-B549-CD92F455F2DB}" type="slidenum">
              <a:rPr lang="en-US" smtClean="0">
                <a:solidFill>
                  <a:schemeClr val="bg1"/>
                </a:solidFill>
                <a:latin typeface="Helvetica 55 Roman"/>
              </a:rPr>
              <a:pPr fontAlgn="base">
                <a:spcBef>
                  <a:spcPct val="0"/>
                </a:spcBef>
                <a:spcAft>
                  <a:spcPct val="0"/>
                </a:spcAft>
                <a:defRPr/>
              </a:pPr>
              <a:t>2</a:t>
            </a:fld>
            <a:endParaRPr lang="en-US" smtClean="0">
              <a:solidFill>
                <a:schemeClr val="bg1"/>
              </a:solidFill>
              <a:latin typeface="Helvetica 55 Roman"/>
            </a:endParaRPr>
          </a:p>
        </p:txBody>
      </p:sp>
      <p:pic>
        <p:nvPicPr>
          <p:cNvPr id="7177" name="Picture 7" descr="mic_noraiseh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28800"/>
            <a:ext cx="328453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76800" y="304800"/>
            <a:ext cx="5010000" cy="5940088"/>
          </a:xfrm>
          <a:prstGeom prst="rect">
            <a:avLst/>
          </a:prstGeom>
        </p:spPr>
        <p:txBody>
          <a:bodyPr wrap="square">
            <a:spAutoFit/>
          </a:bodyPr>
          <a:lstStyle/>
          <a:p>
            <a:pPr marL="285750" indent="-285750">
              <a:buFont typeface="Arial" pitchFamily="34" charset="0"/>
              <a:buChar char="•"/>
            </a:pPr>
            <a:r>
              <a:rPr lang="en-US" sz="2000" dirty="0">
                <a:solidFill>
                  <a:srgbClr val="4E743D"/>
                </a:solidFill>
              </a:rPr>
              <a:t>Read your communications as if you were a donor. </a:t>
            </a:r>
            <a:r>
              <a:rPr lang="en-US" sz="2000" dirty="0" smtClean="0">
                <a:solidFill>
                  <a:srgbClr val="4E743D"/>
                </a:solidFill>
              </a:rPr>
              <a:t> Do </a:t>
            </a:r>
            <a:r>
              <a:rPr lang="en-US" sz="2000" dirty="0">
                <a:solidFill>
                  <a:srgbClr val="4E743D"/>
                </a:solidFill>
              </a:rPr>
              <a:t>a “you” test on your appeals and other messaging</a:t>
            </a:r>
            <a:r>
              <a:rPr lang="en-US" sz="2000" dirty="0" smtClean="0">
                <a:solidFill>
                  <a:srgbClr val="4E743D"/>
                </a:solidFill>
              </a:rPr>
              <a:t>.</a:t>
            </a:r>
          </a:p>
          <a:p>
            <a:endParaRPr lang="en-US" sz="2000" dirty="0" smtClean="0">
              <a:solidFill>
                <a:srgbClr val="4E743D"/>
              </a:solidFill>
            </a:endParaRPr>
          </a:p>
          <a:p>
            <a:pPr marL="285750" indent="-285750">
              <a:buFont typeface="Arial" pitchFamily="34" charset="0"/>
              <a:buChar char="•"/>
            </a:pPr>
            <a:r>
              <a:rPr lang="en-US" sz="2000" dirty="0" smtClean="0">
                <a:solidFill>
                  <a:srgbClr val="4E743D"/>
                </a:solidFill>
              </a:rPr>
              <a:t>Better yet, get donors/prospects engaged by reading draft </a:t>
            </a:r>
            <a:r>
              <a:rPr lang="en-US" sz="2000" dirty="0">
                <a:solidFill>
                  <a:srgbClr val="4E743D"/>
                </a:solidFill>
              </a:rPr>
              <a:t>communications and </a:t>
            </a:r>
            <a:r>
              <a:rPr lang="en-US" sz="2000" dirty="0" smtClean="0">
                <a:solidFill>
                  <a:srgbClr val="4E743D"/>
                </a:solidFill>
              </a:rPr>
              <a:t>providing </a:t>
            </a:r>
            <a:r>
              <a:rPr lang="en-US" sz="2000" u="sng" dirty="0" smtClean="0">
                <a:solidFill>
                  <a:srgbClr val="4E743D"/>
                </a:solidFill>
              </a:rPr>
              <a:t>candid</a:t>
            </a:r>
            <a:r>
              <a:rPr lang="en-US" sz="2000" dirty="0" smtClean="0">
                <a:solidFill>
                  <a:srgbClr val="4E743D"/>
                </a:solidFill>
              </a:rPr>
              <a:t> feedback.</a:t>
            </a:r>
          </a:p>
          <a:p>
            <a:pPr marL="285750" indent="-285750">
              <a:buFont typeface="Arial" pitchFamily="34" charset="0"/>
              <a:buChar char="•"/>
            </a:pPr>
            <a:endParaRPr lang="en-US" sz="2000" dirty="0">
              <a:solidFill>
                <a:srgbClr val="4E743D"/>
              </a:solidFill>
            </a:endParaRPr>
          </a:p>
          <a:p>
            <a:pPr marL="285750" indent="-285750">
              <a:buFont typeface="Arial" pitchFamily="34" charset="0"/>
              <a:buChar char="•"/>
            </a:pPr>
            <a:r>
              <a:rPr lang="en-US" sz="2000" dirty="0" smtClean="0">
                <a:solidFill>
                  <a:srgbClr val="4E743D"/>
                </a:solidFill>
              </a:rPr>
              <a:t>Test your segmenting power.</a:t>
            </a:r>
            <a:r>
              <a:rPr lang="en-US" sz="2000" dirty="0">
                <a:solidFill>
                  <a:srgbClr val="4E743D"/>
                </a:solidFill>
              </a:rPr>
              <a:t> </a:t>
            </a:r>
            <a:r>
              <a:rPr lang="en-US" sz="2000" dirty="0" smtClean="0">
                <a:solidFill>
                  <a:srgbClr val="4E743D"/>
                </a:solidFill>
              </a:rPr>
              <a:t> Can </a:t>
            </a:r>
            <a:r>
              <a:rPr lang="en-US" sz="2000" dirty="0">
                <a:solidFill>
                  <a:srgbClr val="4E743D"/>
                </a:solidFill>
              </a:rPr>
              <a:t>you create a list of lapsed donors? Donors who have given more than $5000 total? Alumni vs. Parents vs. Grandparents? </a:t>
            </a:r>
            <a:endParaRPr lang="en-US" sz="2000" dirty="0" smtClean="0">
              <a:solidFill>
                <a:srgbClr val="4E743D"/>
              </a:solidFill>
            </a:endParaRPr>
          </a:p>
          <a:p>
            <a:pPr marL="285750" indent="-285750">
              <a:buFont typeface="Arial" pitchFamily="34" charset="0"/>
              <a:buChar char="•"/>
            </a:pPr>
            <a:endParaRPr lang="en-US" sz="2000" dirty="0">
              <a:solidFill>
                <a:srgbClr val="4E743D"/>
              </a:solidFill>
            </a:endParaRPr>
          </a:p>
          <a:p>
            <a:pPr marL="285750" indent="-285750">
              <a:buFont typeface="Arial" pitchFamily="34" charset="0"/>
              <a:buChar char="•"/>
            </a:pPr>
            <a:r>
              <a:rPr lang="en-US" sz="2000" dirty="0" smtClean="0">
                <a:solidFill>
                  <a:srgbClr val="4E743D"/>
                </a:solidFill>
              </a:rPr>
              <a:t>Run a LYBUNT report and send a targeted solicitation for renewed gifts this year.</a:t>
            </a:r>
          </a:p>
          <a:p>
            <a:endParaRPr lang="en-US" sz="2000" dirty="0">
              <a:solidFill>
                <a:srgbClr val="4E743D"/>
              </a:solidFill>
            </a:endParaRPr>
          </a:p>
          <a:p>
            <a:pPr marL="285750" indent="-285750">
              <a:buFont typeface="Arial" pitchFamily="34" charset="0"/>
              <a:buChar char="•"/>
            </a:pPr>
            <a:r>
              <a:rPr lang="en-US" sz="2000" dirty="0">
                <a:solidFill>
                  <a:srgbClr val="4E743D"/>
                </a:solidFill>
              </a:rPr>
              <a:t>Commit to </a:t>
            </a:r>
            <a:r>
              <a:rPr lang="en-US" sz="2000" dirty="0" smtClean="0">
                <a:solidFill>
                  <a:srgbClr val="4E743D"/>
                </a:solidFill>
              </a:rPr>
              <a:t>data </a:t>
            </a:r>
            <a:r>
              <a:rPr lang="en-US" sz="2000" dirty="0">
                <a:solidFill>
                  <a:srgbClr val="4E743D"/>
                </a:solidFill>
              </a:rPr>
              <a:t>management practices </a:t>
            </a:r>
            <a:r>
              <a:rPr lang="en-US" sz="2000" dirty="0" smtClean="0">
                <a:solidFill>
                  <a:srgbClr val="4E743D"/>
                </a:solidFill>
              </a:rPr>
              <a:t>to use better </a:t>
            </a:r>
            <a:r>
              <a:rPr lang="en-US" sz="2000" dirty="0">
                <a:solidFill>
                  <a:srgbClr val="4E743D"/>
                </a:solidFill>
              </a:rPr>
              <a:t>segmenting for more productive fundraising</a:t>
            </a:r>
            <a:r>
              <a:rPr lang="en-US" sz="2000" dirty="0" smtClean="0">
                <a:solidFill>
                  <a:srgbClr val="4E743D"/>
                </a:solidFill>
              </a:rPr>
              <a:t>.</a:t>
            </a:r>
            <a:endParaRPr lang="en-US" sz="2000" dirty="0">
              <a:solidFill>
                <a:srgbClr val="4E743D"/>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57244" cy="1590106"/>
          </a:xfrm>
          <a:prstGeom prst="rect">
            <a:avLst/>
          </a:prstGeom>
        </p:spPr>
      </p:pic>
    </p:spTree>
    <p:extLst>
      <p:ext uri="{BB962C8B-B14F-4D97-AF65-F5344CB8AC3E}">
        <p14:creationId xmlns:p14="http://schemas.microsoft.com/office/powerpoint/2010/main" val="2215809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762000"/>
            <a:ext cx="3132589" cy="553998"/>
          </a:xfrm>
          <a:prstGeom prst="rect">
            <a:avLst/>
          </a:prstGeom>
        </p:spPr>
        <p:txBody>
          <a:bodyPr wrap="none">
            <a:spAutoFit/>
          </a:bodyPr>
          <a:lstStyle/>
          <a:p>
            <a:r>
              <a:rPr lang="en-US" sz="3000" dirty="0">
                <a:solidFill>
                  <a:srgbClr val="4E743D"/>
                </a:solidFill>
                <a:latin typeface="Helvetica 65 Medium" pitchFamily="34" charset="0"/>
                <a:ea typeface="+mj-ea"/>
                <a:cs typeface="+mj-cs"/>
              </a:rPr>
              <a:t># 2 – Use Stories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4381500" cy="435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65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niel_kirsch\AppData\Local\Microsoft\Windows\Temporary Internet Files\Content.Outlook\1N4IIMO6\Surprise_Lake_Story_exampl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1" y="2353235"/>
            <a:ext cx="9132569"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 Simple, Powerful Story</a:t>
            </a:r>
            <a:endParaRPr lang="en-US" dirty="0"/>
          </a:p>
        </p:txBody>
      </p:sp>
    </p:spTree>
    <p:extLst>
      <p:ext uri="{BB962C8B-B14F-4D97-AF65-F5344CB8AC3E}">
        <p14:creationId xmlns:p14="http://schemas.microsoft.com/office/powerpoint/2010/main" val="787573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 y="0"/>
            <a:ext cx="7437765" cy="41532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124200"/>
            <a:ext cx="7336768" cy="4267200"/>
          </a:xfrm>
          <a:prstGeom prst="rect">
            <a:avLst/>
          </a:prstGeom>
        </p:spPr>
      </p:pic>
    </p:spTree>
    <p:extLst>
      <p:ext uri="{BB962C8B-B14F-4D97-AF65-F5344CB8AC3E}">
        <p14:creationId xmlns:p14="http://schemas.microsoft.com/office/powerpoint/2010/main" val="8415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iel_kirsch\AppData\Local\Microsoft\Windows\Temporary Internet Files\Content.Outlook\1N4IIMO6\Newman_blog_on_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1000"/>
            <a:ext cx="5638999" cy="595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786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aniel_kirsch\AppData\Local\Microsoft\Windows\Temporary Internet Files\Content.Outlook\1N4IIMO6\Moshava_FB_Story_Reque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90" y="152400"/>
            <a:ext cx="5311620" cy="24348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daniel_kirsch\AppData\Local\Microsoft\Windows\Temporary Internet Files\Content.Outlook\1N4IIMO6\Camp_Story_Moshava_Wild_Ro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168" y="2780960"/>
            <a:ext cx="6134632" cy="392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8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457200"/>
            <a:ext cx="4572000" cy="5632311"/>
          </a:xfrm>
          <a:prstGeom prst="rect">
            <a:avLst/>
          </a:prstGeom>
        </p:spPr>
        <p:txBody>
          <a:bodyPr>
            <a:spAutoFit/>
          </a:bodyPr>
          <a:lstStyle/>
          <a:p>
            <a:pPr marL="285750" indent="-285750">
              <a:buFont typeface="Arial" pitchFamily="34" charset="0"/>
              <a:buChar char="•"/>
            </a:pPr>
            <a:r>
              <a:rPr lang="en-US" sz="2000" dirty="0" smtClean="0">
                <a:solidFill>
                  <a:srgbClr val="4E743D"/>
                </a:solidFill>
              </a:rPr>
              <a:t>Gather Great Camp Stories </a:t>
            </a:r>
            <a:r>
              <a:rPr lang="en-US" sz="2000" dirty="0">
                <a:solidFill>
                  <a:srgbClr val="4E743D"/>
                </a:solidFill>
              </a:rPr>
              <a:t>from </a:t>
            </a:r>
            <a:r>
              <a:rPr lang="en-US" sz="2000" dirty="0" smtClean="0">
                <a:solidFill>
                  <a:srgbClr val="4E743D"/>
                </a:solidFill>
              </a:rPr>
              <a:t>Your Fans </a:t>
            </a:r>
            <a:r>
              <a:rPr lang="en-US" sz="2000" dirty="0">
                <a:solidFill>
                  <a:srgbClr val="4E743D"/>
                </a:solidFill>
              </a:rPr>
              <a:t>– campers, staff, parents, alumni, </a:t>
            </a:r>
            <a:r>
              <a:rPr lang="en-US" sz="2000" dirty="0" smtClean="0">
                <a:solidFill>
                  <a:srgbClr val="4E743D"/>
                </a:solidFill>
              </a:rPr>
              <a:t>donors</a:t>
            </a:r>
          </a:p>
          <a:p>
            <a:pPr marL="285750" indent="-285750">
              <a:buFont typeface="Arial" pitchFamily="34" charset="0"/>
              <a:buChar char="•"/>
            </a:pPr>
            <a:endParaRPr lang="en-US" sz="2000" dirty="0">
              <a:solidFill>
                <a:srgbClr val="4E743D"/>
              </a:solidFill>
            </a:endParaRPr>
          </a:p>
          <a:p>
            <a:pPr marL="285750" indent="-285750">
              <a:buFont typeface="Arial" pitchFamily="34" charset="0"/>
              <a:buChar char="•"/>
            </a:pPr>
            <a:r>
              <a:rPr lang="en-US" sz="2000" dirty="0" smtClean="0">
                <a:solidFill>
                  <a:srgbClr val="4E743D"/>
                </a:solidFill>
              </a:rPr>
              <a:t>Begin </a:t>
            </a:r>
            <a:r>
              <a:rPr lang="en-US" sz="2000" dirty="0">
                <a:solidFill>
                  <a:srgbClr val="4E743D"/>
                </a:solidFill>
              </a:rPr>
              <a:t>documenting these stories in a central </a:t>
            </a:r>
            <a:r>
              <a:rPr lang="en-US" sz="2000" dirty="0" smtClean="0">
                <a:solidFill>
                  <a:srgbClr val="4E743D"/>
                </a:solidFill>
              </a:rPr>
              <a:t>location.</a:t>
            </a:r>
          </a:p>
          <a:p>
            <a:pPr marL="285750" indent="-285750">
              <a:buFont typeface="Arial" pitchFamily="34" charset="0"/>
              <a:buChar char="•"/>
            </a:pPr>
            <a:endParaRPr lang="en-US" sz="2000" dirty="0" smtClean="0">
              <a:solidFill>
                <a:srgbClr val="4E743D"/>
              </a:solidFill>
            </a:endParaRPr>
          </a:p>
          <a:p>
            <a:pPr marL="285750" indent="-285750">
              <a:buFont typeface="Arial" pitchFamily="34" charset="0"/>
              <a:buChar char="•"/>
            </a:pPr>
            <a:r>
              <a:rPr lang="en-US" sz="2000" dirty="0" smtClean="0">
                <a:solidFill>
                  <a:srgbClr val="4E743D"/>
                </a:solidFill>
              </a:rPr>
              <a:t>Use Video.  Grab one </a:t>
            </a:r>
            <a:r>
              <a:rPr lang="en-US" sz="2000" dirty="0">
                <a:solidFill>
                  <a:srgbClr val="4E743D"/>
                </a:solidFill>
              </a:rPr>
              <a:t>of your most loyal and approachable donors, take out your </a:t>
            </a:r>
            <a:r>
              <a:rPr lang="en-US" sz="2000" dirty="0" smtClean="0">
                <a:solidFill>
                  <a:srgbClr val="4E743D"/>
                </a:solidFill>
              </a:rPr>
              <a:t>smart phone </a:t>
            </a:r>
            <a:r>
              <a:rPr lang="en-US" sz="2000" dirty="0">
                <a:solidFill>
                  <a:srgbClr val="4E743D"/>
                </a:solidFill>
              </a:rPr>
              <a:t>or digital camera and ask them to talk about why they began giving. </a:t>
            </a:r>
            <a:endParaRPr lang="en-US" sz="2000" dirty="0" smtClean="0">
              <a:solidFill>
                <a:srgbClr val="4E743D"/>
              </a:solidFill>
            </a:endParaRPr>
          </a:p>
          <a:p>
            <a:pPr marL="285750" indent="-285750">
              <a:buFont typeface="Arial" pitchFamily="34" charset="0"/>
              <a:buChar char="•"/>
            </a:pPr>
            <a:endParaRPr lang="en-US" sz="2000" dirty="0">
              <a:solidFill>
                <a:srgbClr val="4E743D"/>
              </a:solidFill>
            </a:endParaRPr>
          </a:p>
          <a:p>
            <a:pPr marL="285750" indent="-285750">
              <a:buFont typeface="Arial" pitchFamily="34" charset="0"/>
              <a:buChar char="•"/>
            </a:pPr>
            <a:r>
              <a:rPr lang="en-US" sz="2000" dirty="0" smtClean="0">
                <a:solidFill>
                  <a:srgbClr val="4E743D"/>
                </a:solidFill>
              </a:rPr>
              <a:t>Create a Plan to </a:t>
            </a:r>
            <a:r>
              <a:rPr lang="en-US" sz="2000" dirty="0">
                <a:solidFill>
                  <a:srgbClr val="4E743D"/>
                </a:solidFill>
              </a:rPr>
              <a:t>share these stories over all of your various communications </a:t>
            </a:r>
            <a:r>
              <a:rPr lang="en-US" sz="2000" dirty="0" smtClean="0">
                <a:solidFill>
                  <a:srgbClr val="4E743D"/>
                </a:solidFill>
              </a:rPr>
              <a:t>channels.</a:t>
            </a:r>
          </a:p>
          <a:p>
            <a:pPr marL="285750" indent="-285750">
              <a:buFont typeface="Arial" pitchFamily="34" charset="0"/>
              <a:buChar char="•"/>
            </a:pPr>
            <a:endParaRPr lang="en-US" sz="2000" dirty="0" smtClean="0">
              <a:solidFill>
                <a:srgbClr val="4E743D"/>
              </a:solidFill>
            </a:endParaRPr>
          </a:p>
          <a:p>
            <a:pPr marL="285750" indent="-285750">
              <a:buFont typeface="Arial" pitchFamily="34" charset="0"/>
              <a:buChar char="•"/>
            </a:pPr>
            <a:endParaRPr lang="en-US" sz="2000" dirty="0">
              <a:solidFill>
                <a:srgbClr val="4E743D"/>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57244" cy="1590106"/>
          </a:xfrm>
          <a:prstGeom prst="rect">
            <a:avLst/>
          </a:prstGeom>
        </p:spPr>
      </p:pic>
    </p:spTree>
    <p:extLst>
      <p:ext uri="{BB962C8B-B14F-4D97-AF65-F5344CB8AC3E}">
        <p14:creationId xmlns:p14="http://schemas.microsoft.com/office/powerpoint/2010/main" val="1191237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610600" cy="1015663"/>
          </a:xfrm>
          <a:prstGeom prst="rect">
            <a:avLst/>
          </a:prstGeom>
        </p:spPr>
        <p:txBody>
          <a:bodyPr wrap="square">
            <a:spAutoFit/>
          </a:bodyPr>
          <a:lstStyle/>
          <a:p>
            <a:r>
              <a:rPr lang="en-US" sz="3000" dirty="0">
                <a:solidFill>
                  <a:srgbClr val="4E743D"/>
                </a:solidFill>
                <a:latin typeface="Helvetica 65 Medium" pitchFamily="34" charset="0"/>
                <a:ea typeface="+mj-ea"/>
                <a:cs typeface="+mj-cs"/>
              </a:rPr>
              <a:t># 3 – Integrate Your Communications Across  Multiple Channels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7950946" cy="364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914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3"/>
            <a:ext cx="3810000" cy="468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3541" y="2492188"/>
            <a:ext cx="6324600" cy="3816429"/>
          </a:xfrm>
          <a:prstGeom prst="rect">
            <a:avLst/>
          </a:prstGeom>
        </p:spPr>
        <p:txBody>
          <a:bodyPr wrap="square">
            <a:spAutoFit/>
          </a:bodyPr>
          <a:lstStyle/>
          <a:p>
            <a:r>
              <a:rPr lang="en-US" sz="2800" i="1" dirty="0"/>
              <a:t>…Humans come pre-wired to be multichannel. The key for nonprofits is to </a:t>
            </a:r>
            <a:r>
              <a:rPr lang="en-US" sz="2800" b="1" i="1" dirty="0"/>
              <a:t>focus on the experience</a:t>
            </a:r>
            <a:r>
              <a:rPr lang="en-US" sz="2800" i="1" dirty="0"/>
              <a:t> a donor has when they switch channels. </a:t>
            </a:r>
            <a:r>
              <a:rPr lang="en-US" sz="2800" b="1" i="1" dirty="0"/>
              <a:t>Is it easy? Is it consistent? Is it personal? Or is it fragmented and clumsy? </a:t>
            </a:r>
            <a:r>
              <a:rPr lang="en-US" sz="2800" i="1" dirty="0"/>
              <a:t>Successful organizations make channel flipping effortless and effective</a:t>
            </a:r>
            <a:r>
              <a:rPr lang="en-US" sz="2800" i="1" dirty="0" smtClean="0"/>
              <a:t>.</a:t>
            </a:r>
          </a:p>
          <a:p>
            <a:pPr algn="r"/>
            <a:r>
              <a:rPr lang="en-US" i="1" dirty="0" smtClean="0"/>
              <a:t>Steve McLaughlin, </a:t>
            </a:r>
            <a:r>
              <a:rPr lang="en-US" i="1" dirty="0" err="1" smtClean="0"/>
              <a:t>Blackbaud</a:t>
            </a:r>
            <a:r>
              <a:rPr lang="en-US" i="1" dirty="0" smtClean="0"/>
              <a:t> Internet Solutions</a:t>
            </a:r>
            <a:endParaRPr lang="en-US" dirty="0"/>
          </a:p>
        </p:txBody>
      </p:sp>
    </p:spTree>
    <p:extLst>
      <p:ext uri="{BB962C8B-B14F-4D97-AF65-F5344CB8AC3E}">
        <p14:creationId xmlns:p14="http://schemas.microsoft.com/office/powerpoint/2010/main" val="12175076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838200"/>
            <a:ext cx="6705600" cy="4401205"/>
          </a:xfrm>
          <a:prstGeom prst="rect">
            <a:avLst/>
          </a:prstGeom>
        </p:spPr>
        <p:txBody>
          <a:bodyPr wrap="square">
            <a:spAutoFit/>
          </a:bodyPr>
          <a:lstStyle/>
          <a:p>
            <a:r>
              <a:rPr lang="en-US" sz="2800" i="1" dirty="0"/>
              <a:t>We use email and social media to support print/mail solicitations and campaigns - so they work in tandem.  So when we are getting ready to close a campaign, we do a reminder via email.  This generally produces a lot of online gifts but also a mini-surge in snail-mail contributions too</a:t>
            </a:r>
            <a:r>
              <a:rPr lang="en-US" sz="2800" i="1" dirty="0" smtClean="0"/>
              <a:t>.</a:t>
            </a:r>
          </a:p>
          <a:p>
            <a:endParaRPr lang="en-US" sz="2800" i="1" dirty="0"/>
          </a:p>
          <a:p>
            <a:r>
              <a:rPr lang="en-US" sz="2800" i="1" dirty="0" smtClean="0"/>
              <a:t>			</a:t>
            </a:r>
            <a:r>
              <a:rPr lang="en-US" sz="2800" dirty="0"/>
              <a:t>Holly </a:t>
            </a:r>
            <a:r>
              <a:rPr lang="en-US" sz="2800" dirty="0" err="1"/>
              <a:t>Guncheon</a:t>
            </a:r>
            <a:r>
              <a:rPr lang="en-US" sz="2800" dirty="0"/>
              <a:t> </a:t>
            </a:r>
            <a:endParaRPr lang="en-US" sz="2800" dirty="0" smtClean="0"/>
          </a:p>
          <a:p>
            <a:r>
              <a:rPr lang="en-US" sz="2800" i="1" dirty="0"/>
              <a:t>	</a:t>
            </a:r>
            <a:r>
              <a:rPr lang="en-US" sz="2800" i="1" dirty="0" smtClean="0"/>
              <a:t>		Herzl Camp</a:t>
            </a:r>
            <a:endParaRPr lang="en-US" sz="2800"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5482"/>
          <a:stretch/>
        </p:blipFill>
        <p:spPr>
          <a:xfrm>
            <a:off x="4038600" y="4724400"/>
            <a:ext cx="1993900" cy="1140362"/>
          </a:xfrm>
          <a:prstGeom prst="rect">
            <a:avLst/>
          </a:prstGeom>
        </p:spPr>
      </p:pic>
    </p:spTree>
    <p:extLst>
      <p:ext uri="{BB962C8B-B14F-4D97-AF65-F5344CB8AC3E}">
        <p14:creationId xmlns:p14="http://schemas.microsoft.com/office/powerpoint/2010/main" val="1842759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4775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3000" kern="1200">
                <a:solidFill>
                  <a:srgbClr val="4E743D"/>
                </a:solidFill>
                <a:latin typeface="Helvetica 65 Medium" pitchFamily="34" charset="0"/>
                <a:ea typeface="+mj-ea"/>
                <a:cs typeface="+mj-cs"/>
              </a:defRPr>
            </a:lvl1pPr>
            <a:lvl2pPr algn="l" rtl="0" eaLnBrk="0" fontAlgn="base" hangingPunct="0">
              <a:spcBef>
                <a:spcPct val="0"/>
              </a:spcBef>
              <a:spcAft>
                <a:spcPct val="0"/>
              </a:spcAft>
              <a:defRPr sz="3000">
                <a:solidFill>
                  <a:srgbClr val="4E743D"/>
                </a:solidFill>
                <a:latin typeface="Helvetica 65 Medium"/>
              </a:defRPr>
            </a:lvl2pPr>
            <a:lvl3pPr algn="l" rtl="0" eaLnBrk="0" fontAlgn="base" hangingPunct="0">
              <a:spcBef>
                <a:spcPct val="0"/>
              </a:spcBef>
              <a:spcAft>
                <a:spcPct val="0"/>
              </a:spcAft>
              <a:defRPr sz="3000">
                <a:solidFill>
                  <a:srgbClr val="4E743D"/>
                </a:solidFill>
                <a:latin typeface="Helvetica 65 Medium"/>
              </a:defRPr>
            </a:lvl3pPr>
            <a:lvl4pPr algn="l" rtl="0" eaLnBrk="0" fontAlgn="base" hangingPunct="0">
              <a:spcBef>
                <a:spcPct val="0"/>
              </a:spcBef>
              <a:spcAft>
                <a:spcPct val="0"/>
              </a:spcAft>
              <a:defRPr sz="3000">
                <a:solidFill>
                  <a:srgbClr val="4E743D"/>
                </a:solidFill>
                <a:latin typeface="Helvetica 65 Medium"/>
              </a:defRPr>
            </a:lvl4pPr>
            <a:lvl5pPr algn="l" rtl="0" eaLnBrk="0" fontAlgn="base" hangingPunct="0">
              <a:spcBef>
                <a:spcPct val="0"/>
              </a:spcBef>
              <a:spcAft>
                <a:spcPct val="0"/>
              </a:spcAft>
              <a:defRPr sz="3000">
                <a:solidFill>
                  <a:srgbClr val="4E743D"/>
                </a:solidFill>
                <a:latin typeface="Helvetica 65 Medium"/>
              </a:defRPr>
            </a:lvl5pPr>
            <a:lvl6pPr marL="457200" algn="l" rtl="0" fontAlgn="base">
              <a:spcBef>
                <a:spcPct val="0"/>
              </a:spcBef>
              <a:spcAft>
                <a:spcPct val="0"/>
              </a:spcAft>
              <a:defRPr sz="3000">
                <a:solidFill>
                  <a:srgbClr val="4E743D"/>
                </a:solidFill>
                <a:latin typeface="Helvetica 65 Medium"/>
              </a:defRPr>
            </a:lvl6pPr>
            <a:lvl7pPr marL="914400" algn="l" rtl="0" fontAlgn="base">
              <a:spcBef>
                <a:spcPct val="0"/>
              </a:spcBef>
              <a:spcAft>
                <a:spcPct val="0"/>
              </a:spcAft>
              <a:defRPr sz="3000">
                <a:solidFill>
                  <a:srgbClr val="4E743D"/>
                </a:solidFill>
                <a:latin typeface="Helvetica 65 Medium"/>
              </a:defRPr>
            </a:lvl7pPr>
            <a:lvl8pPr marL="1371600" algn="l" rtl="0" fontAlgn="base">
              <a:spcBef>
                <a:spcPct val="0"/>
              </a:spcBef>
              <a:spcAft>
                <a:spcPct val="0"/>
              </a:spcAft>
              <a:defRPr sz="3000">
                <a:solidFill>
                  <a:srgbClr val="4E743D"/>
                </a:solidFill>
                <a:latin typeface="Helvetica 65 Medium"/>
              </a:defRPr>
            </a:lvl8pPr>
            <a:lvl9pPr marL="1828800" algn="l" rtl="0" fontAlgn="base">
              <a:spcBef>
                <a:spcPct val="0"/>
              </a:spcBef>
              <a:spcAft>
                <a:spcPct val="0"/>
              </a:spcAft>
              <a:defRPr sz="3000">
                <a:solidFill>
                  <a:srgbClr val="4E743D"/>
                </a:solidFill>
                <a:latin typeface="Helvetica 65 Medium"/>
              </a:defRPr>
            </a:lvl9pPr>
          </a:lstStyle>
          <a:p>
            <a:pPr algn="r" eaLnBrk="1" hangingPunct="1"/>
            <a:endParaRPr lang="en-US" dirty="0" smtClean="0">
              <a:latin typeface="Helvetica 65 Medium"/>
            </a:endParaRPr>
          </a:p>
        </p:txBody>
      </p:sp>
    </p:spTree>
    <p:extLst>
      <p:ext uri="{BB962C8B-B14F-4D97-AF65-F5344CB8AC3E}">
        <p14:creationId xmlns:p14="http://schemas.microsoft.com/office/powerpoint/2010/main" val="1196142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990600"/>
            <a:ext cx="5486400" cy="3108543"/>
          </a:xfrm>
          <a:prstGeom prst="rect">
            <a:avLst/>
          </a:prstGeom>
        </p:spPr>
        <p:txBody>
          <a:bodyPr wrap="square">
            <a:spAutoFit/>
          </a:bodyPr>
          <a:lstStyle/>
          <a:p>
            <a:r>
              <a:rPr lang="en-US" sz="2800" i="1" dirty="0"/>
              <a:t>When we sent a direct mail piece first, then the following email had a better than average response rate. A video embedded gets a slightly better look</a:t>
            </a:r>
            <a:r>
              <a:rPr lang="en-US" sz="2800" i="1" dirty="0" smtClean="0"/>
              <a:t>.</a:t>
            </a:r>
          </a:p>
          <a:p>
            <a:endParaRPr lang="en-US" sz="2800" i="1" dirty="0"/>
          </a:p>
          <a:p>
            <a:r>
              <a:rPr lang="en-US" sz="2800" i="1" dirty="0" smtClean="0"/>
              <a:t>		            </a:t>
            </a:r>
            <a:r>
              <a:rPr lang="en-US" sz="2800" dirty="0" smtClean="0"/>
              <a:t>Dena Kaufman</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4038600"/>
            <a:ext cx="1935648" cy="952583"/>
          </a:xfrm>
          <a:prstGeom prst="rect">
            <a:avLst/>
          </a:prstGeom>
        </p:spPr>
      </p:pic>
    </p:spTree>
    <p:extLst>
      <p:ext uri="{BB962C8B-B14F-4D97-AF65-F5344CB8AC3E}">
        <p14:creationId xmlns:p14="http://schemas.microsoft.com/office/powerpoint/2010/main" val="736187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Mail Reply with Online Giving Option </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4" y="2133600"/>
            <a:ext cx="8839200" cy="360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3632400"/>
            <a:ext cx="4419600" cy="1489752"/>
          </a:xfrm>
          <a:prstGeom prst="rect">
            <a:avLst/>
          </a:prstGeom>
        </p:spPr>
      </p:pic>
    </p:spTree>
    <p:extLst>
      <p:ext uri="{BB962C8B-B14F-4D97-AF65-F5344CB8AC3E}">
        <p14:creationId xmlns:p14="http://schemas.microsoft.com/office/powerpoint/2010/main" val="126809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38200"/>
            <a:ext cx="683895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784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iel_kirsch\AppData\Local\Microsoft\Windows\Temporary Internet Files\Content.Outlook\1N4IIMO6\Morasha_vide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42" y="1276163"/>
            <a:ext cx="6165115" cy="430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84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Optimize Your Website for Online Giving</a:t>
            </a:r>
            <a:endParaRPr lang="en-US" dirty="0"/>
          </a:p>
        </p:txBody>
      </p:sp>
      <p:sp>
        <p:nvSpPr>
          <p:cNvPr id="3" name="Content Placeholder 2"/>
          <p:cNvSpPr>
            <a:spLocks noGrp="1"/>
          </p:cNvSpPr>
          <p:nvPr>
            <p:ph idx="1"/>
          </p:nvPr>
        </p:nvSpPr>
        <p:spPr/>
        <p:txBody>
          <a:bodyPr/>
          <a:lstStyle/>
          <a:p>
            <a:r>
              <a:rPr lang="en-US" dirty="0" smtClean="0"/>
              <a:t>Big, prominent </a:t>
            </a:r>
            <a:r>
              <a:rPr lang="en-US" dirty="0" err="1" smtClean="0"/>
              <a:t>DonateNow</a:t>
            </a:r>
            <a:r>
              <a:rPr lang="en-US" dirty="0" smtClean="0"/>
              <a:t> Button on </a:t>
            </a:r>
            <a:r>
              <a:rPr lang="en-US" b="1" dirty="0" smtClean="0"/>
              <a:t>every </a:t>
            </a:r>
            <a:r>
              <a:rPr lang="en-US" b="1" dirty="0"/>
              <a:t>p</a:t>
            </a:r>
            <a:r>
              <a:rPr lang="en-US" b="1" dirty="0" smtClean="0"/>
              <a:t>age</a:t>
            </a:r>
          </a:p>
          <a:p>
            <a:endParaRPr lang="en-US" dirty="0" smtClean="0"/>
          </a:p>
          <a:p>
            <a:endParaRPr lang="en-US" dirty="0"/>
          </a:p>
          <a:p>
            <a:r>
              <a:rPr lang="en-US" dirty="0" smtClean="0"/>
              <a:t>Button clicks </a:t>
            </a:r>
            <a:r>
              <a:rPr lang="en-US" b="1" dirty="0"/>
              <a:t>d</a:t>
            </a:r>
            <a:r>
              <a:rPr lang="en-US" b="1" dirty="0" smtClean="0"/>
              <a:t>irectly</a:t>
            </a:r>
            <a:r>
              <a:rPr lang="en-US" dirty="0" smtClean="0"/>
              <a:t> to online donation form</a:t>
            </a:r>
          </a:p>
          <a:p>
            <a:endParaRPr lang="en-US" dirty="0"/>
          </a:p>
          <a:p>
            <a:pPr marL="0" indent="0">
              <a:buNone/>
            </a:pPr>
            <a:endParaRPr lang="en-US" dirty="0"/>
          </a:p>
          <a:p>
            <a:r>
              <a:rPr lang="en-US" dirty="0" smtClean="0"/>
              <a:t>Test your </a:t>
            </a:r>
            <a:r>
              <a:rPr lang="en-US" b="1" dirty="0" smtClean="0"/>
              <a:t>auto-</a:t>
            </a:r>
            <a:r>
              <a:rPr lang="en-US" b="1" dirty="0"/>
              <a:t>t</a:t>
            </a:r>
            <a:r>
              <a:rPr lang="en-US" b="1" dirty="0" smtClean="0"/>
              <a:t>hank you </a:t>
            </a:r>
            <a:r>
              <a:rPr lang="en-US" dirty="0" smtClean="0"/>
              <a:t>(online and via email) – Is it warm? Helpful?</a:t>
            </a:r>
            <a:endParaRPr lang="en-US" dirty="0"/>
          </a:p>
          <a:p>
            <a:endParaRPr lang="en-US" dirty="0" smtClean="0"/>
          </a:p>
          <a:p>
            <a:pPr marL="0" indent="0">
              <a:buNone/>
            </a:pPr>
            <a:endParaRPr lang="en-US" dirty="0"/>
          </a:p>
          <a:p>
            <a:pPr marL="0" indent="0">
              <a:buNone/>
            </a:pPr>
            <a:r>
              <a:rPr lang="en-US" i="1" dirty="0" smtClean="0"/>
              <a:t>*See Resources for More Tips</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600200"/>
            <a:ext cx="3566160" cy="1234440"/>
          </a:xfrm>
          <a:prstGeom prst="rect">
            <a:avLst/>
          </a:prstGeom>
        </p:spPr>
      </p:pic>
    </p:spTree>
    <p:extLst>
      <p:ext uri="{BB962C8B-B14F-4D97-AF65-F5344CB8AC3E}">
        <p14:creationId xmlns:p14="http://schemas.microsoft.com/office/powerpoint/2010/main" val="31608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304800" y="1167000"/>
            <a:ext cx="5471160" cy="5311140"/>
          </a:xfrm>
          <a:prstGeom prst="rect">
            <a:avLst/>
          </a:prstGeom>
        </p:spPr>
      </p:pic>
      <p:sp>
        <p:nvSpPr>
          <p:cNvPr id="4" name="Title 3"/>
          <p:cNvSpPr>
            <a:spLocks noGrp="1"/>
          </p:cNvSpPr>
          <p:nvPr>
            <p:ph type="title"/>
          </p:nvPr>
        </p:nvSpPr>
        <p:spPr/>
        <p:txBody>
          <a:bodyPr/>
          <a:lstStyle/>
          <a:p>
            <a:r>
              <a:rPr lang="en-US" dirty="0" smtClean="0"/>
              <a:t>Drive to Online Giving</a:t>
            </a:r>
            <a:endParaRPr lang="en-US" dirty="0"/>
          </a:p>
        </p:txBody>
      </p:sp>
      <p:pic>
        <p:nvPicPr>
          <p:cNvPr id="6" name="Picture 5"/>
          <p:cNvPicPr/>
          <p:nvPr/>
        </p:nvPicPr>
        <p:blipFill>
          <a:blip r:embed="rId3"/>
          <a:stretch>
            <a:fillRect/>
          </a:stretch>
        </p:blipFill>
        <p:spPr>
          <a:xfrm>
            <a:off x="5181600" y="2689860"/>
            <a:ext cx="3794760" cy="4168140"/>
          </a:xfrm>
          <a:prstGeom prst="rect">
            <a:avLst/>
          </a:prstGeom>
        </p:spPr>
      </p:pic>
    </p:spTree>
    <p:extLst>
      <p:ext uri="{BB962C8B-B14F-4D97-AF65-F5344CB8AC3E}">
        <p14:creationId xmlns:p14="http://schemas.microsoft.com/office/powerpoint/2010/main" val="253123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752600"/>
            <a:ext cx="5337093" cy="3448420"/>
          </a:xfrm>
          <a:prstGeom prst="rect">
            <a:avLst/>
          </a:prstGeom>
        </p:spPr>
      </p:pic>
      <p:sp>
        <p:nvSpPr>
          <p:cNvPr id="3" name="Title 2"/>
          <p:cNvSpPr>
            <a:spLocks noGrp="1"/>
          </p:cNvSpPr>
          <p:nvPr>
            <p:ph type="title"/>
          </p:nvPr>
        </p:nvSpPr>
        <p:spPr/>
        <p:txBody>
          <a:bodyPr/>
          <a:lstStyle/>
          <a:p>
            <a:r>
              <a:rPr lang="en-US" dirty="0" smtClean="0"/>
              <a:t>Allow Others to Share Your Message</a:t>
            </a:r>
            <a:endParaRPr lang="en-US" dirty="0"/>
          </a:p>
        </p:txBody>
      </p:sp>
    </p:spTree>
    <p:extLst>
      <p:ext uri="{BB962C8B-B14F-4D97-AF65-F5344CB8AC3E}">
        <p14:creationId xmlns:p14="http://schemas.microsoft.com/office/powerpoint/2010/main" val="1571270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3800" y="515137"/>
            <a:ext cx="5105400" cy="6370975"/>
          </a:xfrm>
          <a:prstGeom prst="rect">
            <a:avLst/>
          </a:prstGeom>
        </p:spPr>
        <p:txBody>
          <a:bodyPr wrap="square">
            <a:spAutoFit/>
          </a:bodyPr>
          <a:lstStyle/>
          <a:p>
            <a:pPr marL="342900" indent="-342900">
              <a:buFont typeface="Arial" pitchFamily="34" charset="0"/>
              <a:buChar char="•"/>
            </a:pPr>
            <a:r>
              <a:rPr lang="en-US" sz="2400" dirty="0" smtClean="0">
                <a:solidFill>
                  <a:srgbClr val="4E743D"/>
                </a:solidFill>
              </a:rPr>
              <a:t>Double-Check Your Appeal Letters, Reply Forms and Envelopes. </a:t>
            </a:r>
            <a:r>
              <a:rPr lang="en-US" sz="2400" dirty="0">
                <a:solidFill>
                  <a:srgbClr val="4E743D"/>
                </a:solidFill>
              </a:rPr>
              <a:t>Do </a:t>
            </a:r>
            <a:r>
              <a:rPr lang="en-US" sz="2400" dirty="0" smtClean="0">
                <a:solidFill>
                  <a:srgbClr val="4E743D"/>
                </a:solidFill>
              </a:rPr>
              <a:t>you make </a:t>
            </a:r>
            <a:r>
              <a:rPr lang="en-US" sz="2400" dirty="0">
                <a:solidFill>
                  <a:srgbClr val="4E743D"/>
                </a:solidFill>
              </a:rPr>
              <a:t>it easy to find the </a:t>
            </a:r>
            <a:r>
              <a:rPr lang="en-US" sz="2400" dirty="0" smtClean="0">
                <a:solidFill>
                  <a:srgbClr val="4E743D"/>
                </a:solidFill>
              </a:rPr>
              <a:t>URL for online giving?</a:t>
            </a:r>
          </a:p>
          <a:p>
            <a:pPr marL="342900" indent="-342900">
              <a:buFont typeface="Arial" pitchFamily="34" charset="0"/>
              <a:buChar char="•"/>
            </a:pPr>
            <a:endParaRPr lang="en-US" sz="2400" dirty="0">
              <a:solidFill>
                <a:srgbClr val="4E743D"/>
              </a:solidFill>
            </a:endParaRPr>
          </a:p>
          <a:p>
            <a:pPr marL="342900" indent="-342900">
              <a:buFont typeface="Arial" pitchFamily="34" charset="0"/>
              <a:buChar char="•"/>
            </a:pPr>
            <a:r>
              <a:rPr lang="en-US" sz="2400" dirty="0" smtClean="0">
                <a:solidFill>
                  <a:srgbClr val="4E743D"/>
                </a:solidFill>
              </a:rPr>
              <a:t>Check </a:t>
            </a:r>
            <a:r>
              <a:rPr lang="en-US" sz="2400" dirty="0">
                <a:solidFill>
                  <a:srgbClr val="4E743D"/>
                </a:solidFill>
              </a:rPr>
              <a:t>your </a:t>
            </a:r>
            <a:r>
              <a:rPr lang="en-US" sz="2400" dirty="0" smtClean="0">
                <a:solidFill>
                  <a:srgbClr val="4E743D"/>
                </a:solidFill>
              </a:rPr>
              <a:t>e-mail appeals and online </a:t>
            </a:r>
            <a:r>
              <a:rPr lang="en-US" sz="2400" dirty="0">
                <a:solidFill>
                  <a:srgbClr val="4E743D"/>
                </a:solidFill>
              </a:rPr>
              <a:t>donation form. </a:t>
            </a:r>
            <a:r>
              <a:rPr lang="en-US" sz="2400" dirty="0" smtClean="0">
                <a:solidFill>
                  <a:srgbClr val="4E743D"/>
                </a:solidFill>
              </a:rPr>
              <a:t> Do you provide a snail mail address? Someone to call?</a:t>
            </a:r>
          </a:p>
          <a:p>
            <a:pPr marL="342900" indent="-342900">
              <a:buFont typeface="Arial" pitchFamily="34" charset="0"/>
              <a:buChar char="•"/>
            </a:pPr>
            <a:endParaRPr lang="en-US" sz="2400" dirty="0" smtClean="0">
              <a:solidFill>
                <a:srgbClr val="4E743D"/>
              </a:solidFill>
            </a:endParaRPr>
          </a:p>
          <a:p>
            <a:pPr marL="342900" indent="-342900">
              <a:buFont typeface="Arial" pitchFamily="34" charset="0"/>
              <a:buChar char="•"/>
            </a:pPr>
            <a:r>
              <a:rPr lang="en-US" sz="2400" dirty="0" smtClean="0">
                <a:solidFill>
                  <a:srgbClr val="4E743D"/>
                </a:solidFill>
              </a:rPr>
              <a:t>Test to see if your communications across all channels convey consistent theme, look and “feel”.</a:t>
            </a:r>
          </a:p>
          <a:p>
            <a:pPr marL="342900" indent="-342900">
              <a:buFont typeface="Arial" pitchFamily="34" charset="0"/>
              <a:buChar char="•"/>
            </a:pPr>
            <a:endParaRPr lang="en-US" sz="2400" dirty="0">
              <a:solidFill>
                <a:srgbClr val="4E743D"/>
              </a:solidFill>
            </a:endParaRPr>
          </a:p>
          <a:p>
            <a:pPr marL="342900" indent="-342900">
              <a:buFont typeface="Arial" pitchFamily="34" charset="0"/>
              <a:buChar char="•"/>
            </a:pPr>
            <a:r>
              <a:rPr lang="en-US" sz="2400" dirty="0" smtClean="0">
                <a:solidFill>
                  <a:srgbClr val="4E743D"/>
                </a:solidFill>
              </a:rPr>
              <a:t>Start a Plan that integrates </a:t>
            </a:r>
            <a:r>
              <a:rPr lang="en-US" sz="2400" dirty="0">
                <a:solidFill>
                  <a:srgbClr val="4E743D"/>
                </a:solidFill>
              </a:rPr>
              <a:t>communications over all channels throughout the year</a:t>
            </a:r>
            <a:r>
              <a:rPr lang="en-US" sz="2400" dirty="0" smtClean="0">
                <a:solidFill>
                  <a:srgbClr val="4E743D"/>
                </a:solidFill>
              </a:rPr>
              <a:t>.</a:t>
            </a:r>
            <a:endParaRPr lang="en-US" sz="2400" dirty="0">
              <a:solidFill>
                <a:srgbClr val="4E743D"/>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657244" cy="1590106"/>
          </a:xfrm>
          <a:prstGeom prst="rect">
            <a:avLst/>
          </a:prstGeom>
        </p:spPr>
      </p:pic>
    </p:spTree>
    <p:extLst>
      <p:ext uri="{BB962C8B-B14F-4D97-AF65-F5344CB8AC3E}">
        <p14:creationId xmlns:p14="http://schemas.microsoft.com/office/powerpoint/2010/main" val="29586139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
            <a:ext cx="56197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76200"/>
            <a:ext cx="6735690" cy="553998"/>
          </a:xfrm>
          <a:prstGeom prst="rect">
            <a:avLst/>
          </a:prstGeom>
        </p:spPr>
        <p:txBody>
          <a:bodyPr wrap="none">
            <a:spAutoFit/>
          </a:bodyPr>
          <a:lstStyle/>
          <a:p>
            <a:r>
              <a:rPr lang="en-US" sz="3000" dirty="0">
                <a:solidFill>
                  <a:srgbClr val="4E743D"/>
                </a:solidFill>
                <a:latin typeface="Helvetica 65 Medium" pitchFamily="34" charset="0"/>
                <a:ea typeface="+mj-ea"/>
                <a:cs typeface="+mj-cs"/>
              </a:rPr>
              <a:t># 4 Test &amp; Improve Your Landing Page</a:t>
            </a:r>
          </a:p>
        </p:txBody>
      </p:sp>
    </p:spTree>
    <p:extLst>
      <p:ext uri="{BB962C8B-B14F-4D97-AF65-F5344CB8AC3E}">
        <p14:creationId xmlns:p14="http://schemas.microsoft.com/office/powerpoint/2010/main" val="3807731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1630362"/>
          </a:xfrm>
        </p:spPr>
        <p:txBody>
          <a:bodyPr/>
          <a:lstStyle/>
          <a:p>
            <a:r>
              <a:rPr lang="en-US" dirty="0" smtClean="0"/>
              <a:t>Connect Appeal to Landing Page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52400"/>
            <a:ext cx="4762913" cy="573835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6387"/>
          <a:stretch/>
        </p:blipFill>
        <p:spPr>
          <a:xfrm>
            <a:off x="93000" y="1676400"/>
            <a:ext cx="4874088" cy="4362600"/>
          </a:xfrm>
          <a:prstGeom prst="rect">
            <a:avLst/>
          </a:prstGeom>
        </p:spPr>
      </p:pic>
      <p:grpSp>
        <p:nvGrpSpPr>
          <p:cNvPr id="7" name="Group 6"/>
          <p:cNvGrpSpPr/>
          <p:nvPr/>
        </p:nvGrpSpPr>
        <p:grpSpPr>
          <a:xfrm>
            <a:off x="106121" y="2362200"/>
            <a:ext cx="1875079" cy="2561084"/>
            <a:chOff x="76200" y="2362200"/>
            <a:chExt cx="1875079" cy="256108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362200"/>
              <a:ext cx="1875079" cy="2561084"/>
            </a:xfrm>
            <a:prstGeom prst="rect">
              <a:avLst/>
            </a:prstGeom>
          </p:spPr>
        </p:pic>
        <p:sp>
          <p:nvSpPr>
            <p:cNvPr id="6" name="Rounded Rectangle 5"/>
            <p:cNvSpPr/>
            <p:nvPr/>
          </p:nvSpPr>
          <p:spPr>
            <a:xfrm>
              <a:off x="838200" y="3594300"/>
              <a:ext cx="533400" cy="381000"/>
            </a:xfrm>
            <a:prstGeom prst="round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2"/>
                  </a:solidFill>
                  <a:latin typeface="Arial" pitchFamily="34" charset="0"/>
                  <a:cs typeface="Arial" pitchFamily="34" charset="0"/>
                </a:rPr>
                <a:t>Thank You!</a:t>
              </a:r>
              <a:endParaRPr lang="en-US" sz="800" dirty="0">
                <a:solidFill>
                  <a:schemeClr val="tx2"/>
                </a:solidFill>
                <a:latin typeface="Arial" pitchFamily="34" charset="0"/>
                <a:cs typeface="Arial" pitchFamily="34" charset="0"/>
              </a:endParaRPr>
            </a:p>
          </p:txBody>
        </p:sp>
      </p:grpSp>
    </p:spTree>
    <p:extLst>
      <p:ext uri="{BB962C8B-B14F-4D97-AF65-F5344CB8AC3E}">
        <p14:creationId xmlns:p14="http://schemas.microsoft.com/office/powerpoint/2010/main" val="26938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3438" y="1331416"/>
            <a:ext cx="4348162" cy="4154984"/>
          </a:xfrm>
          <a:prstGeom prst="rect">
            <a:avLst/>
          </a:prstGeom>
        </p:spPr>
        <p:txBody>
          <a:bodyPr wrap="square">
            <a:spAutoFit/>
          </a:bodyPr>
          <a:lstStyle/>
          <a:p>
            <a:r>
              <a:rPr lang="en-US" sz="2400" i="1" dirty="0" smtClean="0"/>
              <a:t>I </a:t>
            </a:r>
            <a:r>
              <a:rPr lang="en-US" sz="2400" i="1" dirty="0"/>
              <a:t>think there is MUCH more potential here . . . It is so easy to click and donate. </a:t>
            </a:r>
          </a:p>
          <a:p>
            <a:endParaRPr lang="en-US" sz="2400" i="1" dirty="0" smtClean="0"/>
          </a:p>
          <a:p>
            <a:r>
              <a:rPr lang="en-US" sz="2400" i="1" dirty="0" smtClean="0"/>
              <a:t>Our </a:t>
            </a:r>
            <a:r>
              <a:rPr lang="en-US" sz="2400" i="1" dirty="0"/>
              <a:t>donors are used </a:t>
            </a:r>
            <a:r>
              <a:rPr lang="en-US" sz="2400" i="1" dirty="0" smtClean="0"/>
              <a:t>to </a:t>
            </a:r>
            <a:r>
              <a:rPr lang="en-US" sz="2400" i="1" dirty="0"/>
              <a:t>mailing in their checks. Some are giving online like the younger ones. </a:t>
            </a:r>
            <a:endParaRPr lang="en-US" sz="2400" i="1" dirty="0" smtClean="0"/>
          </a:p>
          <a:p>
            <a:endParaRPr lang="en-US" sz="2400" i="1" dirty="0"/>
          </a:p>
          <a:p>
            <a:r>
              <a:rPr lang="en-US" sz="2400" i="1" dirty="0"/>
              <a:t>I think we could simplify the donation-collecting section of our </a:t>
            </a:r>
            <a:r>
              <a:rPr lang="en-US" sz="2400" i="1" dirty="0" smtClean="0"/>
              <a:t>website.</a:t>
            </a:r>
            <a:endParaRPr lang="en-US" sz="2400" i="1" dirty="0"/>
          </a:p>
        </p:txBody>
      </p:sp>
      <p:sp>
        <p:nvSpPr>
          <p:cNvPr id="3" name="TextBox 2"/>
          <p:cNvSpPr txBox="1"/>
          <p:nvPr/>
        </p:nvSpPr>
        <p:spPr>
          <a:xfrm>
            <a:off x="4572000" y="228600"/>
            <a:ext cx="4343400" cy="1015663"/>
          </a:xfrm>
          <a:prstGeom prst="rect">
            <a:avLst/>
          </a:prstGeom>
        </p:spPr>
        <p:txBody>
          <a:bodyPr/>
          <a:lstStyle>
            <a:defPPr>
              <a:defRPr lang="en-US"/>
            </a:defPPr>
            <a:lvl1pPr algn="r" eaLnBrk="1" hangingPunct="1">
              <a:defRPr sz="3000">
                <a:solidFill>
                  <a:srgbClr val="4E743D"/>
                </a:solidFill>
                <a:latin typeface="Helvetica 65 Medium"/>
                <a:ea typeface="+mj-ea"/>
                <a:cs typeface="+mj-cs"/>
              </a:defRPr>
            </a:lvl1pPr>
            <a:lvl2pPr eaLnBrk="0" hangingPunct="0">
              <a:defRPr sz="3000">
                <a:solidFill>
                  <a:srgbClr val="4E743D"/>
                </a:solidFill>
                <a:latin typeface="Helvetica 65 Medium"/>
              </a:defRPr>
            </a:lvl2pPr>
            <a:lvl3pPr eaLnBrk="0" hangingPunct="0">
              <a:defRPr sz="3000">
                <a:solidFill>
                  <a:srgbClr val="4E743D"/>
                </a:solidFill>
                <a:latin typeface="Helvetica 65 Medium"/>
              </a:defRPr>
            </a:lvl3pPr>
            <a:lvl4pPr eaLnBrk="0" hangingPunct="0">
              <a:defRPr sz="3000">
                <a:solidFill>
                  <a:srgbClr val="4E743D"/>
                </a:solidFill>
                <a:latin typeface="Helvetica 65 Medium"/>
              </a:defRPr>
            </a:lvl4pPr>
            <a:lvl5pPr eaLnBrk="0" hangingPunct="0">
              <a:defRPr sz="3000">
                <a:solidFill>
                  <a:srgbClr val="4E743D"/>
                </a:solidFill>
                <a:latin typeface="Helvetica 65 Medium"/>
              </a:defRPr>
            </a:lvl5pPr>
            <a:lvl6pPr marL="457200" fontAlgn="base">
              <a:spcBef>
                <a:spcPct val="0"/>
              </a:spcBef>
              <a:spcAft>
                <a:spcPct val="0"/>
              </a:spcAft>
              <a:defRPr sz="3000">
                <a:solidFill>
                  <a:srgbClr val="4E743D"/>
                </a:solidFill>
                <a:latin typeface="Helvetica 65 Medium"/>
              </a:defRPr>
            </a:lvl6pPr>
            <a:lvl7pPr marL="914400" fontAlgn="base">
              <a:spcBef>
                <a:spcPct val="0"/>
              </a:spcBef>
              <a:spcAft>
                <a:spcPct val="0"/>
              </a:spcAft>
              <a:defRPr sz="3000">
                <a:solidFill>
                  <a:srgbClr val="4E743D"/>
                </a:solidFill>
                <a:latin typeface="Helvetica 65 Medium"/>
              </a:defRPr>
            </a:lvl7pPr>
            <a:lvl8pPr marL="1371600" fontAlgn="base">
              <a:spcBef>
                <a:spcPct val="0"/>
              </a:spcBef>
              <a:spcAft>
                <a:spcPct val="0"/>
              </a:spcAft>
              <a:defRPr sz="3000">
                <a:solidFill>
                  <a:srgbClr val="4E743D"/>
                </a:solidFill>
                <a:latin typeface="Helvetica 65 Medium"/>
              </a:defRPr>
            </a:lvl8pPr>
            <a:lvl9pPr marL="1828800" fontAlgn="base">
              <a:spcBef>
                <a:spcPct val="0"/>
              </a:spcBef>
              <a:spcAft>
                <a:spcPct val="0"/>
              </a:spcAft>
              <a:defRPr sz="3000">
                <a:solidFill>
                  <a:srgbClr val="4E743D"/>
                </a:solidFill>
                <a:latin typeface="Helvetica 65 Medium"/>
              </a:defRPr>
            </a:lvl9pPr>
          </a:lstStyle>
          <a:p>
            <a:pPr algn="ctr"/>
            <a:r>
              <a:rPr lang="en-US" dirty="0"/>
              <a:t>July 2011 GIJP Survey of Development Pros</a:t>
            </a:r>
          </a:p>
        </p:txBody>
      </p:sp>
      <p:pic>
        <p:nvPicPr>
          <p:cNvPr id="5" name="Picture 2" descr="C:\Users\daniel_kirsch\AppData\Local\Microsoft\Windows\Temporary Internet Files\Content.Outlook\1N4IIMO6\Survey_Screen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6434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49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73729"/>
            <a:ext cx="3276599" cy="421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474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iel_kirsch\AppData\Local\Microsoft\Windows\Temporary Internet Files\Content.Outlook\1N4IIMO6\Herzl_Funds_Drop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337" y="300718"/>
            <a:ext cx="4915326" cy="625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10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a Couple of Fields…</a:t>
            </a:r>
            <a:endParaRPr lang="en-US" dirty="0"/>
          </a:p>
        </p:txBody>
      </p:sp>
      <p:sp>
        <p:nvSpPr>
          <p:cNvPr id="3" name="Content Placeholder 2"/>
          <p:cNvSpPr>
            <a:spLocks noGrp="1"/>
          </p:cNvSpPr>
          <p:nvPr>
            <p:ph idx="1"/>
          </p:nvPr>
        </p:nvSpPr>
        <p:spPr>
          <a:xfrm>
            <a:off x="457200" y="5105400"/>
            <a:ext cx="8229600" cy="1371600"/>
          </a:xfrm>
        </p:spPr>
        <p:txBody>
          <a:bodyPr/>
          <a:lstStyle/>
          <a:p>
            <a:r>
              <a:rPr lang="en-US" dirty="0" smtClean="0"/>
              <a:t>30% increase in the conversion rate (30% more people actually gave when they reached the donation page!)</a:t>
            </a:r>
            <a:endParaRPr lang="en-US" dirty="0"/>
          </a:p>
          <a:p>
            <a:pPr marL="0" indent="0">
              <a:buNone/>
            </a:pPr>
            <a:endParaRPr lang="en-US" sz="1400" dirty="0" smtClean="0"/>
          </a:p>
          <a:p>
            <a:pPr marL="0" indent="0">
              <a:buNone/>
            </a:pPr>
            <a:r>
              <a:rPr lang="en-US" sz="1100" dirty="0" smtClean="0"/>
              <a:t>Source: NTEN Blog</a:t>
            </a:r>
            <a:endParaRPr lang="en-US" sz="11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971799"/>
            <a:ext cx="2164268" cy="19737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971800"/>
            <a:ext cx="2164268" cy="19737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524000"/>
            <a:ext cx="2491956" cy="929721"/>
          </a:xfrm>
          <a:prstGeom prst="rect">
            <a:avLst/>
          </a:prstGeom>
        </p:spPr>
      </p:pic>
    </p:spTree>
    <p:extLst>
      <p:ext uri="{BB962C8B-B14F-4D97-AF65-F5344CB8AC3E}">
        <p14:creationId xmlns:p14="http://schemas.microsoft.com/office/powerpoint/2010/main" val="30313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aniel_kirsch\AppData\Local\Microsoft\Windows\Temporary Internet Files\Content.Outlook\1N4IIMO6\Which_Test_Won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864" y="0"/>
            <a:ext cx="43182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2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aniel_kirsch\AppData\Local\Microsoft\Windows\Temporary Internet Files\Content.Outlook\1N4IIMO6\Which_Test_Won_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 y="376925"/>
            <a:ext cx="9129552" cy="61041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245293">
            <a:off x="1317935" y="2441990"/>
            <a:ext cx="6658325" cy="144655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8800" b="1" cap="none" spc="0" dirty="0" smtClean="0">
                <a:ln/>
                <a:solidFill>
                  <a:srgbClr val="FF0000"/>
                </a:solidFill>
                <a:effectLst/>
              </a:rPr>
              <a:t>+ $1 Million</a:t>
            </a:r>
            <a:endParaRPr lang="en-US" sz="8800" b="1" cap="none" spc="0" dirty="0">
              <a:ln/>
              <a:solidFill>
                <a:srgbClr val="FF0000"/>
              </a:solidFill>
              <a:effectLst/>
            </a:endParaRPr>
          </a:p>
        </p:txBody>
      </p:sp>
    </p:spTree>
    <p:extLst>
      <p:ext uri="{BB962C8B-B14F-4D97-AF65-F5344CB8AC3E}">
        <p14:creationId xmlns:p14="http://schemas.microsoft.com/office/powerpoint/2010/main" val="123686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33800" y="228600"/>
            <a:ext cx="5105400" cy="6001643"/>
          </a:xfrm>
          <a:prstGeom prst="rect">
            <a:avLst/>
          </a:prstGeom>
        </p:spPr>
        <p:txBody>
          <a:bodyPr wrap="square">
            <a:spAutoFit/>
          </a:bodyPr>
          <a:lstStyle/>
          <a:p>
            <a:pPr marL="285750" indent="-285750">
              <a:buFont typeface="Arial" pitchFamily="34" charset="0"/>
              <a:buChar char="•"/>
            </a:pPr>
            <a:r>
              <a:rPr lang="en-US" sz="2400" dirty="0">
                <a:solidFill>
                  <a:srgbClr val="4E743D"/>
                </a:solidFill>
              </a:rPr>
              <a:t>Perform the 3 Second Test. </a:t>
            </a:r>
            <a:endParaRPr lang="en-US" sz="2400" dirty="0" smtClean="0">
              <a:solidFill>
                <a:srgbClr val="4E743D"/>
              </a:solidFill>
            </a:endParaRPr>
          </a:p>
          <a:p>
            <a:endParaRPr lang="en-US" sz="2400" dirty="0">
              <a:solidFill>
                <a:srgbClr val="4E743D"/>
              </a:solidFill>
            </a:endParaRPr>
          </a:p>
          <a:p>
            <a:pPr marL="285750" indent="-285750">
              <a:buFont typeface="Arial" pitchFamily="34" charset="0"/>
              <a:buChar char="•"/>
            </a:pPr>
            <a:r>
              <a:rPr lang="en-US" sz="2400" dirty="0" smtClean="0">
                <a:solidFill>
                  <a:srgbClr val="4E743D"/>
                </a:solidFill>
              </a:rPr>
              <a:t>Ask people to </a:t>
            </a:r>
            <a:r>
              <a:rPr lang="en-US" sz="2400" dirty="0">
                <a:solidFill>
                  <a:srgbClr val="4E743D"/>
                </a:solidFill>
              </a:rPr>
              <a:t>test your donation </a:t>
            </a:r>
            <a:r>
              <a:rPr lang="en-US" sz="2400" dirty="0" smtClean="0">
                <a:solidFill>
                  <a:srgbClr val="4E743D"/>
                </a:solidFill>
              </a:rPr>
              <a:t>page and giving form . Watch silently as they navigate. Ask for blunt feedback on the experience.</a:t>
            </a:r>
          </a:p>
          <a:p>
            <a:endParaRPr lang="en-US" sz="2400" dirty="0">
              <a:solidFill>
                <a:srgbClr val="4E743D"/>
              </a:solidFill>
            </a:endParaRPr>
          </a:p>
          <a:p>
            <a:pPr marL="285750" indent="-285750">
              <a:buFont typeface="Arial" pitchFamily="34" charset="0"/>
              <a:buChar char="•"/>
            </a:pPr>
            <a:r>
              <a:rPr lang="en-US" sz="2400" dirty="0">
                <a:solidFill>
                  <a:srgbClr val="4E743D"/>
                </a:solidFill>
              </a:rPr>
              <a:t>Check your donation form - are there </a:t>
            </a:r>
            <a:r>
              <a:rPr lang="en-US" sz="2400" dirty="0" smtClean="0">
                <a:solidFill>
                  <a:srgbClr val="4E743D"/>
                </a:solidFill>
              </a:rPr>
              <a:t>extraneous fields? Do you </a:t>
            </a:r>
            <a:r>
              <a:rPr lang="en-US" sz="2400" dirty="0">
                <a:solidFill>
                  <a:srgbClr val="4E743D"/>
                </a:solidFill>
              </a:rPr>
              <a:t>have brief engaging content and stories that connect to your other campaign communications</a:t>
            </a:r>
            <a:r>
              <a:rPr lang="en-US" sz="2400" dirty="0" smtClean="0">
                <a:solidFill>
                  <a:srgbClr val="4E743D"/>
                </a:solidFill>
              </a:rPr>
              <a:t>?</a:t>
            </a:r>
          </a:p>
          <a:p>
            <a:pPr marL="285750" indent="-285750">
              <a:buFont typeface="Arial" pitchFamily="34" charset="0"/>
              <a:buChar char="•"/>
            </a:pPr>
            <a:endParaRPr lang="en-US" sz="2400" dirty="0">
              <a:solidFill>
                <a:srgbClr val="4E743D"/>
              </a:solidFill>
            </a:endParaRPr>
          </a:p>
          <a:p>
            <a:pPr marL="285750" indent="-285750">
              <a:buFont typeface="Arial" pitchFamily="34" charset="0"/>
              <a:buChar char="•"/>
            </a:pPr>
            <a:r>
              <a:rPr lang="en-US" sz="2400" dirty="0" smtClean="0">
                <a:solidFill>
                  <a:srgbClr val="4E743D"/>
                </a:solidFill>
              </a:rPr>
              <a:t>Track stats on number of donation page visitors who don’t “convert” to donors?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657244" cy="1590106"/>
          </a:xfrm>
          <a:prstGeom prst="rect">
            <a:avLst/>
          </a:prstGeom>
        </p:spPr>
      </p:pic>
    </p:spTree>
    <p:extLst>
      <p:ext uri="{BB962C8B-B14F-4D97-AF65-F5344CB8AC3E}">
        <p14:creationId xmlns:p14="http://schemas.microsoft.com/office/powerpoint/2010/main" val="28215270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Wrap Up, Resources, Q &amp; A. . .</a:t>
            </a:r>
            <a:endParaRPr lang="en-US" dirty="0"/>
          </a:p>
        </p:txBody>
      </p:sp>
      <p:sp>
        <p:nvSpPr>
          <p:cNvPr id="8" name="Content Placeholder 7"/>
          <p:cNvSpPr>
            <a:spLocks noGrp="1"/>
          </p:cNvSpPr>
          <p:nvPr>
            <p:ph idx="1"/>
          </p:nvPr>
        </p:nvSpPr>
        <p:spPr/>
        <p:txBody>
          <a:bodyPr/>
          <a:lstStyle/>
          <a:p>
            <a:r>
              <a:rPr lang="en-US" dirty="0" smtClean="0"/>
              <a:t>Key Lessons</a:t>
            </a:r>
          </a:p>
          <a:p>
            <a:pPr lvl="1"/>
            <a:r>
              <a:rPr lang="en-US" dirty="0" smtClean="0"/>
              <a:t>It’s all about Your Donors not Your Needs.  Speak to their Needs, Wants, Expectations. </a:t>
            </a:r>
          </a:p>
          <a:p>
            <a:pPr lvl="1"/>
            <a:r>
              <a:rPr lang="en-US" dirty="0" smtClean="0"/>
              <a:t>How Will You Know?  Ask them = “ENGAGE”</a:t>
            </a:r>
          </a:p>
          <a:p>
            <a:pPr lvl="1"/>
            <a:r>
              <a:rPr lang="en-US" dirty="0" smtClean="0"/>
              <a:t>Be Campy – Use Camp Focused Stories Across Channels</a:t>
            </a:r>
          </a:p>
          <a:p>
            <a:pPr lvl="1"/>
            <a:r>
              <a:rPr lang="en-US" i="1" dirty="0" smtClean="0"/>
              <a:t>Test the Process &amp; Tools: Is </a:t>
            </a:r>
            <a:r>
              <a:rPr lang="en-US" i="1" dirty="0"/>
              <a:t>it easy? Is it consistent? Is it personal? Or is it fragmented and clumsy</a:t>
            </a:r>
            <a:r>
              <a:rPr lang="en-US" i="1" dirty="0" smtClean="0"/>
              <a:t>?</a:t>
            </a:r>
            <a:endParaRPr lang="en-US" dirty="0" smtClean="0"/>
          </a:p>
          <a:p>
            <a:pPr lvl="1"/>
            <a:r>
              <a:rPr lang="en-US" dirty="0" smtClean="0"/>
              <a:t>Love Your Data</a:t>
            </a:r>
          </a:p>
          <a:p>
            <a:pPr marL="457200" lvl="1" indent="0">
              <a:buNone/>
            </a:pPr>
            <a:endParaRPr lang="en-US" dirty="0" smtClean="0"/>
          </a:p>
          <a:p>
            <a:r>
              <a:rPr lang="en-US" dirty="0" smtClean="0"/>
              <a:t>Resource List will be available (along with this presentation) on the Webinar Archive Page: </a:t>
            </a:r>
            <a:r>
              <a:rPr lang="en-US" dirty="0" smtClean="0">
                <a:hlinkClick r:id="rId2"/>
              </a:rPr>
              <a:t>www.gijp.org/webinars</a:t>
            </a:r>
            <a:r>
              <a:rPr lang="en-US" dirty="0" smtClean="0"/>
              <a:t>. </a:t>
            </a:r>
          </a:p>
          <a:p>
            <a:endParaRPr lang="en-US" dirty="0"/>
          </a:p>
          <a:p>
            <a:r>
              <a:rPr lang="en-US" dirty="0" smtClean="0"/>
              <a:t>Questions?</a:t>
            </a:r>
          </a:p>
        </p:txBody>
      </p:sp>
    </p:spTree>
    <p:extLst>
      <p:ext uri="{BB962C8B-B14F-4D97-AF65-F5344CB8AC3E}">
        <p14:creationId xmlns:p14="http://schemas.microsoft.com/office/powerpoint/2010/main" val="8475576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653" y="1252443"/>
            <a:ext cx="8385041" cy="5270701"/>
          </a:xfrm>
          <a:prstGeom prst="rect">
            <a:avLst/>
          </a:prstGeom>
        </p:spPr>
      </p:pic>
      <p:sp>
        <p:nvSpPr>
          <p:cNvPr id="3" name="TextBox 2"/>
          <p:cNvSpPr txBox="1"/>
          <p:nvPr/>
        </p:nvSpPr>
        <p:spPr>
          <a:xfrm>
            <a:off x="0" y="0"/>
            <a:ext cx="9144000" cy="1323439"/>
          </a:xfrm>
          <a:prstGeom prst="rect">
            <a:avLst/>
          </a:prstGeom>
          <a:noFill/>
        </p:spPr>
        <p:txBody>
          <a:bodyPr wrap="square" rtlCol="0">
            <a:spAutoFit/>
          </a:bodyPr>
          <a:lstStyle/>
          <a:p>
            <a:pPr algn="ctr"/>
            <a:r>
              <a:rPr lang="en-US" sz="4000" b="1" dirty="0" smtClean="0">
                <a:solidFill>
                  <a:srgbClr val="000000"/>
                </a:solidFill>
              </a:rPr>
              <a:t>Has social media fundraising finally arrived? </a:t>
            </a:r>
            <a:endParaRPr lang="en-US" sz="4000" b="1" dirty="0">
              <a:solidFill>
                <a:srgbClr val="000000"/>
              </a:solidFill>
            </a:endParaRPr>
          </a:p>
        </p:txBody>
      </p:sp>
      <p:sp>
        <p:nvSpPr>
          <p:cNvPr id="8" name="TextBox 7"/>
          <p:cNvSpPr txBox="1"/>
          <p:nvPr/>
        </p:nvSpPr>
        <p:spPr>
          <a:xfrm>
            <a:off x="3322719" y="6523144"/>
            <a:ext cx="5821281" cy="307777"/>
          </a:xfrm>
          <a:prstGeom prst="rect">
            <a:avLst/>
          </a:prstGeom>
          <a:noFill/>
        </p:spPr>
        <p:txBody>
          <a:bodyPr wrap="square" rtlCol="0">
            <a:spAutoFit/>
          </a:bodyPr>
          <a:lstStyle/>
          <a:p>
            <a:pPr algn="r"/>
            <a:r>
              <a:rPr lang="en-US" sz="1400" dirty="0" smtClean="0"/>
              <a:t>http://www.flickr.com/photos/51352360@N00/4327438430/</a:t>
            </a:r>
          </a:p>
        </p:txBody>
      </p:sp>
      <p:sp>
        <p:nvSpPr>
          <p:cNvPr id="9" name="TextBox 8"/>
          <p:cNvSpPr txBox="1"/>
          <p:nvPr/>
        </p:nvSpPr>
        <p:spPr>
          <a:xfrm>
            <a:off x="574082" y="1658130"/>
            <a:ext cx="3326149" cy="584776"/>
          </a:xfrm>
          <a:prstGeom prst="rect">
            <a:avLst/>
          </a:prstGeom>
          <a:noFill/>
        </p:spPr>
        <p:txBody>
          <a:bodyPr wrap="square" rtlCol="0">
            <a:spAutoFit/>
          </a:bodyPr>
          <a:lstStyle/>
          <a:p>
            <a:r>
              <a:rPr lang="en-US" sz="3200" dirty="0" smtClean="0">
                <a:solidFill>
                  <a:srgbClr val="FFFFFF"/>
                </a:solidFill>
              </a:rPr>
              <a:t>Not…completely.</a:t>
            </a:r>
            <a:endParaRPr lang="en-US" sz="3200" dirty="0">
              <a:solidFill>
                <a:srgbClr val="FFFFFF"/>
              </a:solidFill>
            </a:endParaRPr>
          </a:p>
        </p:txBody>
      </p:sp>
      <p:sp>
        <p:nvSpPr>
          <p:cNvPr id="10" name="TextBox 9"/>
          <p:cNvSpPr txBox="1"/>
          <p:nvPr/>
        </p:nvSpPr>
        <p:spPr>
          <a:xfrm>
            <a:off x="574082" y="2663443"/>
            <a:ext cx="4233179" cy="584776"/>
          </a:xfrm>
          <a:prstGeom prst="rect">
            <a:avLst/>
          </a:prstGeom>
          <a:noFill/>
        </p:spPr>
        <p:txBody>
          <a:bodyPr wrap="square" rtlCol="0">
            <a:spAutoFit/>
          </a:bodyPr>
          <a:lstStyle/>
          <a:p>
            <a:r>
              <a:rPr lang="en-US" sz="3200" dirty="0" smtClean="0">
                <a:solidFill>
                  <a:srgbClr val="FFFFFF"/>
                </a:solidFill>
              </a:rPr>
              <a:t>But SOCIAL has arrived.</a:t>
            </a:r>
            <a:endParaRPr lang="en-US" sz="3200" dirty="0">
              <a:solidFill>
                <a:srgbClr val="FFFFFF"/>
              </a:solidFill>
            </a:endParaRPr>
          </a:p>
        </p:txBody>
      </p:sp>
      <p:sp>
        <p:nvSpPr>
          <p:cNvPr id="11" name="TextBox 10"/>
          <p:cNvSpPr txBox="1"/>
          <p:nvPr/>
        </p:nvSpPr>
        <p:spPr>
          <a:xfrm>
            <a:off x="574082" y="3573925"/>
            <a:ext cx="5094858" cy="584776"/>
          </a:xfrm>
          <a:prstGeom prst="rect">
            <a:avLst/>
          </a:prstGeom>
          <a:noFill/>
        </p:spPr>
        <p:txBody>
          <a:bodyPr wrap="square" rtlCol="0">
            <a:spAutoFit/>
          </a:bodyPr>
          <a:lstStyle/>
          <a:p>
            <a:r>
              <a:rPr lang="en-US" sz="3200" dirty="0" smtClean="0">
                <a:solidFill>
                  <a:srgbClr val="FFFFFF"/>
                </a:solidFill>
              </a:rPr>
              <a:t>ONLINE GIVING has arrived.</a:t>
            </a:r>
            <a:endParaRPr lang="en-US" sz="3200" dirty="0">
              <a:solidFill>
                <a:srgbClr val="FFFFFF"/>
              </a:solidFill>
            </a:endParaRPr>
          </a:p>
        </p:txBody>
      </p:sp>
      <p:sp>
        <p:nvSpPr>
          <p:cNvPr id="12" name="TextBox 11"/>
          <p:cNvSpPr txBox="1"/>
          <p:nvPr/>
        </p:nvSpPr>
        <p:spPr>
          <a:xfrm>
            <a:off x="574082" y="4907317"/>
            <a:ext cx="8141612" cy="584776"/>
          </a:xfrm>
          <a:prstGeom prst="rect">
            <a:avLst/>
          </a:prstGeom>
          <a:noFill/>
        </p:spPr>
        <p:txBody>
          <a:bodyPr wrap="square" rtlCol="0">
            <a:spAutoFit/>
          </a:bodyPr>
          <a:lstStyle/>
          <a:p>
            <a:r>
              <a:rPr lang="en-US" sz="3200" dirty="0" smtClean="0">
                <a:solidFill>
                  <a:srgbClr val="FFFFFF"/>
                </a:solidFill>
              </a:rPr>
              <a:t>And the key to all successful online fundraising…</a:t>
            </a:r>
            <a:endParaRPr lang="en-US" sz="3200" dirty="0">
              <a:solidFill>
                <a:srgbClr val="FFFFFF"/>
              </a:solidFill>
            </a:endParaRPr>
          </a:p>
        </p:txBody>
      </p:sp>
      <p:sp>
        <p:nvSpPr>
          <p:cNvPr id="13" name="TextBox 12"/>
          <p:cNvSpPr txBox="1"/>
          <p:nvPr/>
        </p:nvSpPr>
        <p:spPr>
          <a:xfrm>
            <a:off x="2043692" y="5784481"/>
            <a:ext cx="4233179" cy="584776"/>
          </a:xfrm>
          <a:prstGeom prst="rect">
            <a:avLst/>
          </a:prstGeom>
          <a:noFill/>
        </p:spPr>
        <p:txBody>
          <a:bodyPr wrap="square" rtlCol="0">
            <a:spAutoFit/>
          </a:bodyPr>
          <a:lstStyle/>
          <a:p>
            <a:pPr algn="ctr"/>
            <a:r>
              <a:rPr lang="en-US" sz="3200" dirty="0">
                <a:solidFill>
                  <a:srgbClr val="FFFFFF"/>
                </a:solidFill>
              </a:rPr>
              <a:t>i</a:t>
            </a:r>
            <a:r>
              <a:rPr lang="en-US" sz="3200" dirty="0" smtClean="0">
                <a:solidFill>
                  <a:srgbClr val="FFFFFF"/>
                </a:solidFill>
              </a:rPr>
              <a:t>s ENGAGEMENT</a:t>
            </a:r>
            <a:endParaRPr lang="en-US" sz="3200" dirty="0">
              <a:solidFill>
                <a:srgbClr val="FFFFFF"/>
              </a:solidFill>
            </a:endParaRPr>
          </a:p>
        </p:txBody>
      </p:sp>
    </p:spTree>
    <p:extLst>
      <p:ext uri="{BB962C8B-B14F-4D97-AF65-F5344CB8AC3E}">
        <p14:creationId xmlns:p14="http://schemas.microsoft.com/office/powerpoint/2010/main" val="12675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3439" y="1576149"/>
            <a:ext cx="4500562" cy="2862322"/>
          </a:xfrm>
          <a:prstGeom prst="rect">
            <a:avLst/>
          </a:prstGeom>
        </p:spPr>
        <p:txBody>
          <a:bodyPr wrap="square">
            <a:spAutoFit/>
          </a:bodyPr>
          <a:lstStyle/>
          <a:p>
            <a:r>
              <a:rPr lang="en-US" b="1" dirty="0" smtClean="0"/>
              <a:t>Number of Online Gifts Last Year</a:t>
            </a:r>
          </a:p>
          <a:p>
            <a:endParaRPr lang="en-US" b="1" dirty="0"/>
          </a:p>
          <a:p>
            <a:r>
              <a:rPr lang="en-US" b="1" dirty="0" smtClean="0"/>
              <a:t>0 – 10 			         51+</a:t>
            </a:r>
          </a:p>
          <a:p>
            <a:endParaRPr lang="en-US" b="1" dirty="0"/>
          </a:p>
          <a:p>
            <a:r>
              <a:rPr lang="en-US" b="1" dirty="0" smtClean="0"/>
              <a:t>Number Of Dollars Contributed Online</a:t>
            </a:r>
          </a:p>
          <a:p>
            <a:endParaRPr lang="en-US" b="1" dirty="0"/>
          </a:p>
          <a:p>
            <a:r>
              <a:rPr lang="en-US" b="1" dirty="0" smtClean="0"/>
              <a:t>0 - $500			         $10,000+</a:t>
            </a:r>
          </a:p>
          <a:p>
            <a:endParaRPr lang="en-US" b="1" dirty="0"/>
          </a:p>
          <a:p>
            <a:endParaRPr lang="en-US" b="1" dirty="0" smtClean="0"/>
          </a:p>
          <a:p>
            <a:endParaRPr lang="en-US" b="1" dirty="0"/>
          </a:p>
        </p:txBody>
      </p:sp>
      <p:pic>
        <p:nvPicPr>
          <p:cNvPr id="3074" name="Picture 2" descr="C:\Users\daniel_kirsch\AppData\Local\Microsoft\Windows\Temporary Internet Files\Content.Outlook\1N4IIMO6\Survey_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64343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0" y="228600"/>
            <a:ext cx="4343400" cy="1015663"/>
          </a:xfrm>
          <a:prstGeom prst="rect">
            <a:avLst/>
          </a:prstGeom>
        </p:spPr>
        <p:txBody>
          <a:bodyPr/>
          <a:lstStyle>
            <a:defPPr>
              <a:defRPr lang="en-US"/>
            </a:defPPr>
            <a:lvl1pPr algn="r" eaLnBrk="1" hangingPunct="1">
              <a:defRPr sz="3000">
                <a:solidFill>
                  <a:srgbClr val="4E743D"/>
                </a:solidFill>
                <a:latin typeface="Helvetica 65 Medium"/>
                <a:ea typeface="+mj-ea"/>
                <a:cs typeface="+mj-cs"/>
              </a:defRPr>
            </a:lvl1pPr>
            <a:lvl2pPr eaLnBrk="0" hangingPunct="0">
              <a:defRPr sz="3000">
                <a:solidFill>
                  <a:srgbClr val="4E743D"/>
                </a:solidFill>
                <a:latin typeface="Helvetica 65 Medium"/>
              </a:defRPr>
            </a:lvl2pPr>
            <a:lvl3pPr eaLnBrk="0" hangingPunct="0">
              <a:defRPr sz="3000">
                <a:solidFill>
                  <a:srgbClr val="4E743D"/>
                </a:solidFill>
                <a:latin typeface="Helvetica 65 Medium"/>
              </a:defRPr>
            </a:lvl3pPr>
            <a:lvl4pPr eaLnBrk="0" hangingPunct="0">
              <a:defRPr sz="3000">
                <a:solidFill>
                  <a:srgbClr val="4E743D"/>
                </a:solidFill>
                <a:latin typeface="Helvetica 65 Medium"/>
              </a:defRPr>
            </a:lvl4pPr>
            <a:lvl5pPr eaLnBrk="0" hangingPunct="0">
              <a:defRPr sz="3000">
                <a:solidFill>
                  <a:srgbClr val="4E743D"/>
                </a:solidFill>
                <a:latin typeface="Helvetica 65 Medium"/>
              </a:defRPr>
            </a:lvl5pPr>
            <a:lvl6pPr marL="457200" fontAlgn="base">
              <a:spcBef>
                <a:spcPct val="0"/>
              </a:spcBef>
              <a:spcAft>
                <a:spcPct val="0"/>
              </a:spcAft>
              <a:defRPr sz="3000">
                <a:solidFill>
                  <a:srgbClr val="4E743D"/>
                </a:solidFill>
                <a:latin typeface="Helvetica 65 Medium"/>
              </a:defRPr>
            </a:lvl6pPr>
            <a:lvl7pPr marL="914400" fontAlgn="base">
              <a:spcBef>
                <a:spcPct val="0"/>
              </a:spcBef>
              <a:spcAft>
                <a:spcPct val="0"/>
              </a:spcAft>
              <a:defRPr sz="3000">
                <a:solidFill>
                  <a:srgbClr val="4E743D"/>
                </a:solidFill>
                <a:latin typeface="Helvetica 65 Medium"/>
              </a:defRPr>
            </a:lvl7pPr>
            <a:lvl8pPr marL="1371600" fontAlgn="base">
              <a:spcBef>
                <a:spcPct val="0"/>
              </a:spcBef>
              <a:spcAft>
                <a:spcPct val="0"/>
              </a:spcAft>
              <a:defRPr sz="3000">
                <a:solidFill>
                  <a:srgbClr val="4E743D"/>
                </a:solidFill>
                <a:latin typeface="Helvetica 65 Medium"/>
              </a:defRPr>
            </a:lvl8pPr>
            <a:lvl9pPr marL="1828800" fontAlgn="base">
              <a:spcBef>
                <a:spcPct val="0"/>
              </a:spcBef>
              <a:spcAft>
                <a:spcPct val="0"/>
              </a:spcAft>
              <a:defRPr sz="3000">
                <a:solidFill>
                  <a:srgbClr val="4E743D"/>
                </a:solidFill>
                <a:latin typeface="Helvetica 65 Medium"/>
              </a:defRPr>
            </a:lvl9pPr>
          </a:lstStyle>
          <a:p>
            <a:pPr algn="ctr"/>
            <a:r>
              <a:rPr lang="en-US" dirty="0"/>
              <a:t>July 2011 GIJP Survey of Development Pros</a:t>
            </a:r>
          </a:p>
        </p:txBody>
      </p:sp>
      <p:sp>
        <p:nvSpPr>
          <p:cNvPr id="3" name="Right Arrow 2"/>
          <p:cNvSpPr/>
          <p:nvPr/>
        </p:nvSpPr>
        <p:spPr>
          <a:xfrm>
            <a:off x="5548800" y="2209800"/>
            <a:ext cx="2245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566500" y="3276600"/>
            <a:ext cx="23037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023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0108" y="4419600"/>
            <a:ext cx="6324600" cy="729430"/>
          </a:xfrm>
          <a:prstGeom prst="rect">
            <a:avLst/>
          </a:prstGeom>
        </p:spPr>
        <p:txBody>
          <a:bodyPr wrap="square">
            <a:spAutoFit/>
          </a:bodyPr>
          <a:lstStyle/>
          <a:p>
            <a:pPr>
              <a:lnSpc>
                <a:spcPct val="115000"/>
              </a:lnSpc>
              <a:spcAft>
                <a:spcPts val="1000"/>
              </a:spcAft>
            </a:pPr>
            <a:r>
              <a:rPr lang="en-US" b="1" kern="1800" dirty="0">
                <a:latin typeface="Times New Roman"/>
                <a:ea typeface="Times New Roman"/>
                <a:cs typeface="Times New Roman"/>
              </a:rPr>
              <a:t>Charities’ Fund Raising Barely Keeping Up </a:t>
            </a:r>
            <a:r>
              <a:rPr lang="en-US" b="1" kern="1800" dirty="0" smtClean="0">
                <a:latin typeface="Times New Roman"/>
                <a:ea typeface="Times New Roman"/>
                <a:cs typeface="Times New Roman"/>
              </a:rPr>
              <a:t>with </a:t>
            </a:r>
            <a:r>
              <a:rPr lang="en-US" b="1" kern="1800" dirty="0">
                <a:latin typeface="Times New Roman"/>
                <a:ea typeface="Times New Roman"/>
                <a:cs typeface="Times New Roman"/>
              </a:rPr>
              <a:t>Lost Donations</a:t>
            </a:r>
            <a:endParaRPr lang="en-US" sz="1000" dirty="0">
              <a:ea typeface="Calibri"/>
              <a:cs typeface="Times New Roman"/>
            </a:endParaRPr>
          </a:p>
        </p:txBody>
      </p:sp>
      <p:sp>
        <p:nvSpPr>
          <p:cNvPr id="5" name="Rectangle 4"/>
          <p:cNvSpPr/>
          <p:nvPr/>
        </p:nvSpPr>
        <p:spPr>
          <a:xfrm>
            <a:off x="3124200" y="2805296"/>
            <a:ext cx="5410200" cy="646331"/>
          </a:xfrm>
          <a:prstGeom prst="rect">
            <a:avLst/>
          </a:prstGeom>
        </p:spPr>
        <p:txBody>
          <a:bodyPr wrap="square">
            <a:spAutoFit/>
          </a:bodyPr>
          <a:lstStyle/>
          <a:p>
            <a:r>
              <a:rPr lang="en-US" b="1" dirty="0">
                <a:latin typeface="Times New Roman" pitchFamily="18" charset="0"/>
                <a:cs typeface="Times New Roman" pitchFamily="18" charset="0"/>
              </a:rPr>
              <a:t>Most Charities Still Do Not Raise Much Money Via Social Media</a:t>
            </a:r>
          </a:p>
        </p:txBody>
      </p:sp>
      <p:sp>
        <p:nvSpPr>
          <p:cNvPr id="6" name="Rectangle 5"/>
          <p:cNvSpPr/>
          <p:nvPr/>
        </p:nvSpPr>
        <p:spPr>
          <a:xfrm>
            <a:off x="447942" y="1836196"/>
            <a:ext cx="6477000" cy="369332"/>
          </a:xfrm>
          <a:prstGeom prst="rect">
            <a:avLst/>
          </a:prstGeom>
        </p:spPr>
        <p:txBody>
          <a:bodyPr wrap="square">
            <a:spAutoFit/>
          </a:bodyPr>
          <a:lstStyle/>
          <a:p>
            <a:r>
              <a:rPr lang="en-US" b="1" dirty="0">
                <a:latin typeface="Times New Roman" pitchFamily="18" charset="0"/>
                <a:cs typeface="Times New Roman" pitchFamily="18" charset="0"/>
              </a:rPr>
              <a:t>Two-Thirds of Donors Plan to Cut Back on Giving This Fall</a:t>
            </a:r>
          </a:p>
        </p:txBody>
      </p:sp>
      <p:sp>
        <p:nvSpPr>
          <p:cNvPr id="9" name="Rectangle 8"/>
          <p:cNvSpPr/>
          <p:nvPr/>
        </p:nvSpPr>
        <p:spPr>
          <a:xfrm>
            <a:off x="457200" y="2435964"/>
            <a:ext cx="3955147" cy="369332"/>
          </a:xfrm>
          <a:prstGeom prst="rect">
            <a:avLst/>
          </a:prstGeom>
        </p:spPr>
        <p:txBody>
          <a:bodyPr wrap="square">
            <a:spAutoFit/>
          </a:bodyPr>
          <a:lstStyle/>
          <a:p>
            <a:r>
              <a:rPr lang="en-US" b="1" dirty="0"/>
              <a:t>A Sharp Donation Drop at Big Charities</a:t>
            </a:r>
          </a:p>
        </p:txBody>
      </p:sp>
      <p:sp>
        <p:nvSpPr>
          <p:cNvPr id="11" name="Rectangle 10"/>
          <p:cNvSpPr/>
          <p:nvPr/>
        </p:nvSpPr>
        <p:spPr>
          <a:xfrm>
            <a:off x="4038600" y="3810000"/>
            <a:ext cx="4572000" cy="646331"/>
          </a:xfrm>
          <a:prstGeom prst="rect">
            <a:avLst/>
          </a:prstGeom>
        </p:spPr>
        <p:txBody>
          <a:bodyPr>
            <a:spAutoFit/>
          </a:bodyPr>
          <a:lstStyle/>
          <a:p>
            <a:r>
              <a:rPr lang="en-US" b="1" dirty="0">
                <a:solidFill>
                  <a:srgbClr val="00B050"/>
                </a:solidFill>
                <a:latin typeface="Times New Roman" pitchFamily="18" charset="0"/>
                <a:cs typeface="Times New Roman" pitchFamily="18" charset="0"/>
              </a:rPr>
              <a:t>Web-Savvy Supporters Help Make Online Giving an Expanding Bright Spot</a:t>
            </a:r>
          </a:p>
        </p:txBody>
      </p:sp>
      <p:sp>
        <p:nvSpPr>
          <p:cNvPr id="13" name="Rectangle 12"/>
          <p:cNvSpPr/>
          <p:nvPr/>
        </p:nvSpPr>
        <p:spPr>
          <a:xfrm>
            <a:off x="447942" y="304800"/>
            <a:ext cx="72763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3000" dirty="0">
                <a:solidFill>
                  <a:srgbClr val="4E743D"/>
                </a:solidFill>
                <a:latin typeface="Helvetica 65 Medium"/>
                <a:ea typeface="+mj-ea"/>
                <a:cs typeface="+mj-cs"/>
              </a:rPr>
              <a:t>What the world is telling us - HEADLINES</a:t>
            </a:r>
          </a:p>
        </p:txBody>
      </p:sp>
      <p:sp>
        <p:nvSpPr>
          <p:cNvPr id="14" name="Rectangle 13"/>
          <p:cNvSpPr/>
          <p:nvPr/>
        </p:nvSpPr>
        <p:spPr>
          <a:xfrm>
            <a:off x="1752600" y="5536250"/>
            <a:ext cx="4572000" cy="646331"/>
          </a:xfrm>
          <a:prstGeom prst="rect">
            <a:avLst/>
          </a:prstGeom>
        </p:spPr>
        <p:txBody>
          <a:bodyPr>
            <a:spAutoFit/>
          </a:bodyPr>
          <a:lstStyle/>
          <a:p>
            <a:r>
              <a:rPr lang="en-US" b="1" dirty="0">
                <a:solidFill>
                  <a:srgbClr val="00B050"/>
                </a:solidFill>
                <a:latin typeface="Times New Roman" pitchFamily="18" charset="0"/>
                <a:cs typeface="Times New Roman" pitchFamily="18" charset="0"/>
              </a:rPr>
              <a:t>Online Giving: Donors Are Younger, More Generous, and in a Hurry to Help</a:t>
            </a:r>
          </a:p>
        </p:txBody>
      </p:sp>
    </p:spTree>
    <p:extLst>
      <p:ext uri="{BB962C8B-B14F-4D97-AF65-F5344CB8AC3E}">
        <p14:creationId xmlns:p14="http://schemas.microsoft.com/office/powerpoint/2010/main" val="1805409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aniel_kirsch\AppData\Local\Microsoft\Windows\Temporary Internet Files\Content.Outlook\1N4IIMO6\Rocket_grow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 y="-10800"/>
            <a:ext cx="9149048" cy="68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07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Key Takeaways</a:t>
            </a:r>
            <a:endParaRPr lang="en-US" dirty="0"/>
          </a:p>
        </p:txBody>
      </p:sp>
      <p:sp>
        <p:nvSpPr>
          <p:cNvPr id="8" name="Content Placeholder 7"/>
          <p:cNvSpPr>
            <a:spLocks noGrp="1"/>
          </p:cNvSpPr>
          <p:nvPr>
            <p:ph idx="1"/>
          </p:nvPr>
        </p:nvSpPr>
        <p:spPr>
          <a:xfrm>
            <a:off x="457200" y="1981200"/>
            <a:ext cx="8229600" cy="4525963"/>
          </a:xfrm>
        </p:spPr>
        <p:txBody>
          <a:bodyPr/>
          <a:lstStyle/>
          <a:p>
            <a:pPr lvl="0"/>
            <a:r>
              <a:rPr lang="en-US" dirty="0" smtClean="0"/>
              <a:t>Why </a:t>
            </a:r>
            <a:r>
              <a:rPr lang="en-US" dirty="0"/>
              <a:t>online giving matters </a:t>
            </a:r>
          </a:p>
          <a:p>
            <a:pPr lvl="0"/>
            <a:r>
              <a:rPr lang="en-US" dirty="0" smtClean="0"/>
              <a:t>What </a:t>
            </a:r>
            <a:r>
              <a:rPr lang="en-US" dirty="0"/>
              <a:t>factors affect online </a:t>
            </a:r>
            <a:r>
              <a:rPr lang="en-US" dirty="0" smtClean="0"/>
              <a:t>giving</a:t>
            </a:r>
            <a:endParaRPr lang="en-US" dirty="0"/>
          </a:p>
          <a:p>
            <a:pPr lvl="0"/>
            <a:r>
              <a:rPr lang="en-US" dirty="0" smtClean="0"/>
              <a:t>Connections </a:t>
            </a:r>
            <a:r>
              <a:rPr lang="en-US" dirty="0"/>
              <a:t>between </a:t>
            </a:r>
            <a:r>
              <a:rPr lang="en-US" dirty="0" smtClean="0"/>
              <a:t>influences on </a:t>
            </a:r>
            <a:r>
              <a:rPr lang="en-US" dirty="0"/>
              <a:t>online giving and </a:t>
            </a:r>
            <a:r>
              <a:rPr lang="en-US" dirty="0" smtClean="0"/>
              <a:t>other </a:t>
            </a:r>
            <a:r>
              <a:rPr lang="en-US" dirty="0"/>
              <a:t>giving – e.g. donor centricity, focus on story, using high tech for high touch, </a:t>
            </a:r>
            <a:r>
              <a:rPr lang="en-US" dirty="0" smtClean="0"/>
              <a:t>engagement.</a:t>
            </a:r>
          </a:p>
          <a:p>
            <a:pPr lvl="0"/>
            <a:r>
              <a:rPr lang="en-US" dirty="0" smtClean="0"/>
              <a:t>Develop </a:t>
            </a:r>
            <a:r>
              <a:rPr lang="en-US" dirty="0"/>
              <a:t>and leverage great content – messaging, stories</a:t>
            </a:r>
            <a:r>
              <a:rPr lang="en-US" dirty="0" smtClean="0"/>
              <a:t>, themes, &amp; </a:t>
            </a:r>
            <a:r>
              <a:rPr lang="en-US" dirty="0"/>
              <a:t>images – without having to re-create the wheel</a:t>
            </a:r>
          </a:p>
          <a:p>
            <a:pPr lvl="0"/>
            <a:r>
              <a:rPr lang="en-US" dirty="0"/>
              <a:t>Understand how </a:t>
            </a:r>
            <a:r>
              <a:rPr lang="en-US" dirty="0" smtClean="0"/>
              <a:t>different communications channels can </a:t>
            </a:r>
            <a:r>
              <a:rPr lang="en-US" dirty="0"/>
              <a:t>support one another.</a:t>
            </a:r>
          </a:p>
          <a:p>
            <a:pPr lvl="0"/>
            <a:r>
              <a:rPr lang="en-US" dirty="0" smtClean="0"/>
              <a:t>Ideas </a:t>
            </a:r>
            <a:r>
              <a:rPr lang="en-US" dirty="0"/>
              <a:t>for things you can DO NOW to drive more traffic to your online giving site and improve the online giving experience for your donors when they land there. </a:t>
            </a:r>
            <a:endParaRPr lang="en-US"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0"/>
            <a:ext cx="3657600" cy="2743200"/>
          </a:xfrm>
          <a:prstGeom prst="rect">
            <a:avLst/>
          </a:prstGeom>
        </p:spPr>
      </p:pic>
    </p:spTree>
    <p:extLst>
      <p:ext uri="{BB962C8B-B14F-4D97-AF65-F5344CB8AC3E}">
        <p14:creationId xmlns:p14="http://schemas.microsoft.com/office/powerpoint/2010/main" val="2850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gf-pj\fdusers$\kevin_martone\My Pictures\Stock Photos\Stair_Pattern_vector.eps"/>
          <p:cNvPicPr>
            <a:picLocks noChangeAspect="1" noChangeArrowheads="1"/>
          </p:cNvPicPr>
          <p:nvPr/>
        </p:nvPicPr>
        <p:blipFill rotWithShape="1">
          <a:blip r:embed="rId2">
            <a:extLst>
              <a:ext uri="{28A0092B-C50C-407E-A947-70E740481C1C}">
                <a14:useLocalDpi xmlns:a14="http://schemas.microsoft.com/office/drawing/2010/main" val="0"/>
              </a:ext>
            </a:extLst>
          </a:blip>
          <a:srcRect t="57458" r="74772" b="11587"/>
          <a:stretch/>
        </p:blipFill>
        <p:spPr bwMode="auto">
          <a:xfrm>
            <a:off x="1676400" y="0"/>
            <a:ext cx="5589600" cy="68582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9800" y="4800600"/>
            <a:ext cx="8686800" cy="553998"/>
          </a:xfrm>
          <a:prstGeom prst="rect">
            <a:avLst/>
          </a:prstGeom>
        </p:spPr>
        <p:txBody>
          <a:bodyPr wrap="square">
            <a:spAutoFit/>
          </a:bodyPr>
          <a:lstStyle/>
          <a:p>
            <a:r>
              <a:rPr lang="en-US" sz="3000" dirty="0">
                <a:solidFill>
                  <a:srgbClr val="4E743D"/>
                </a:solidFill>
                <a:latin typeface="Helvetica 65 Medium"/>
                <a:ea typeface="+mj-ea"/>
                <a:cs typeface="+mj-cs"/>
              </a:rPr>
              <a:t> 4 </a:t>
            </a:r>
            <a:r>
              <a:rPr lang="en-US" sz="3000" dirty="0" smtClean="0">
                <a:solidFill>
                  <a:srgbClr val="4E743D"/>
                </a:solidFill>
                <a:latin typeface="Helvetica 65 Medium"/>
                <a:ea typeface="+mj-ea"/>
                <a:cs typeface="+mj-cs"/>
              </a:rPr>
              <a:t>Steps</a:t>
            </a:r>
            <a:endParaRPr lang="en-US" sz="3000" dirty="0">
              <a:solidFill>
                <a:srgbClr val="4E743D"/>
              </a:solidFill>
              <a:latin typeface="Helvetica 65 Medium"/>
              <a:ea typeface="+mj-ea"/>
              <a:cs typeface="+mj-cs"/>
            </a:endParaRPr>
          </a:p>
        </p:txBody>
      </p:sp>
      <p:sp>
        <p:nvSpPr>
          <p:cNvPr id="8" name="Rectangle 7"/>
          <p:cNvSpPr/>
          <p:nvPr/>
        </p:nvSpPr>
        <p:spPr>
          <a:xfrm>
            <a:off x="2922600" y="3810000"/>
            <a:ext cx="8686800" cy="553998"/>
          </a:xfrm>
          <a:prstGeom prst="rect">
            <a:avLst/>
          </a:prstGeom>
        </p:spPr>
        <p:txBody>
          <a:bodyPr wrap="square">
            <a:spAutoFit/>
          </a:bodyPr>
          <a:lstStyle/>
          <a:p>
            <a:r>
              <a:rPr lang="en-US" sz="3000" dirty="0" smtClean="0">
                <a:solidFill>
                  <a:srgbClr val="4E743D"/>
                </a:solidFill>
                <a:latin typeface="Helvetica 65 Medium"/>
                <a:ea typeface="+mj-ea"/>
                <a:cs typeface="+mj-cs"/>
              </a:rPr>
              <a:t>to Generate</a:t>
            </a:r>
            <a:endParaRPr lang="en-US" sz="3000" dirty="0">
              <a:solidFill>
                <a:srgbClr val="4E743D"/>
              </a:solidFill>
              <a:latin typeface="Helvetica 65 Medium"/>
              <a:ea typeface="+mj-ea"/>
              <a:cs typeface="+mj-cs"/>
            </a:endParaRPr>
          </a:p>
        </p:txBody>
      </p:sp>
      <p:sp>
        <p:nvSpPr>
          <p:cNvPr id="9" name="Rectangle 8"/>
          <p:cNvSpPr/>
          <p:nvPr/>
        </p:nvSpPr>
        <p:spPr>
          <a:xfrm>
            <a:off x="3582600" y="2743200"/>
            <a:ext cx="8686800" cy="553998"/>
          </a:xfrm>
          <a:prstGeom prst="rect">
            <a:avLst/>
          </a:prstGeom>
        </p:spPr>
        <p:txBody>
          <a:bodyPr wrap="square">
            <a:spAutoFit/>
          </a:bodyPr>
          <a:lstStyle/>
          <a:p>
            <a:r>
              <a:rPr lang="en-US" sz="3000" dirty="0" smtClean="0">
                <a:solidFill>
                  <a:srgbClr val="4E743D"/>
                </a:solidFill>
                <a:latin typeface="Helvetica 65 Medium"/>
                <a:ea typeface="+mj-ea"/>
                <a:cs typeface="+mj-cs"/>
              </a:rPr>
              <a:t>More Giving</a:t>
            </a:r>
            <a:endParaRPr lang="en-US" sz="3000" dirty="0">
              <a:solidFill>
                <a:srgbClr val="4E743D"/>
              </a:solidFill>
              <a:latin typeface="Helvetica 65 Medium"/>
              <a:ea typeface="+mj-ea"/>
              <a:cs typeface="+mj-cs"/>
            </a:endParaRPr>
          </a:p>
        </p:txBody>
      </p:sp>
      <p:sp>
        <p:nvSpPr>
          <p:cNvPr id="10" name="Rectangle 9"/>
          <p:cNvSpPr/>
          <p:nvPr/>
        </p:nvSpPr>
        <p:spPr>
          <a:xfrm>
            <a:off x="3962400" y="1600200"/>
            <a:ext cx="2286000" cy="553998"/>
          </a:xfrm>
          <a:prstGeom prst="rect">
            <a:avLst/>
          </a:prstGeom>
        </p:spPr>
        <p:txBody>
          <a:bodyPr wrap="square">
            <a:spAutoFit/>
          </a:bodyPr>
          <a:lstStyle/>
          <a:p>
            <a:r>
              <a:rPr lang="en-US" sz="3000" dirty="0" smtClean="0">
                <a:solidFill>
                  <a:srgbClr val="4E743D"/>
                </a:solidFill>
                <a:latin typeface="Helvetica 65 Medium"/>
                <a:ea typeface="+mj-ea"/>
                <a:cs typeface="+mj-cs"/>
              </a:rPr>
              <a:t> Online….</a:t>
            </a:r>
            <a:endParaRPr lang="en-US" sz="3000" dirty="0">
              <a:solidFill>
                <a:srgbClr val="4E743D"/>
              </a:solidFill>
              <a:latin typeface="Helvetica 65 Medium"/>
              <a:ea typeface="+mj-ea"/>
              <a:cs typeface="+mj-cs"/>
            </a:endParaRPr>
          </a:p>
        </p:txBody>
      </p:sp>
      <p:sp>
        <p:nvSpPr>
          <p:cNvPr id="11" name="Rectangle 10"/>
          <p:cNvSpPr/>
          <p:nvPr/>
        </p:nvSpPr>
        <p:spPr>
          <a:xfrm>
            <a:off x="7266000" y="1676400"/>
            <a:ext cx="1697400" cy="553998"/>
          </a:xfrm>
          <a:prstGeom prst="rect">
            <a:avLst/>
          </a:prstGeom>
        </p:spPr>
        <p:txBody>
          <a:bodyPr wrap="square">
            <a:spAutoFit/>
          </a:bodyPr>
          <a:lstStyle/>
          <a:p>
            <a:r>
              <a:rPr lang="en-US" sz="3000" dirty="0" smtClean="0">
                <a:solidFill>
                  <a:srgbClr val="4E743D"/>
                </a:solidFill>
                <a:latin typeface="Helvetica 65 Medium"/>
                <a:ea typeface="+mj-ea"/>
                <a:cs typeface="+mj-cs"/>
              </a:rPr>
              <a:t>and </a:t>
            </a:r>
            <a:r>
              <a:rPr lang="en-US" sz="3000" dirty="0">
                <a:solidFill>
                  <a:srgbClr val="4E743D"/>
                </a:solidFill>
                <a:latin typeface="Helvetica 65 Medium"/>
                <a:ea typeface="+mj-ea"/>
                <a:cs typeface="+mj-cs"/>
              </a:rPr>
              <a:t>Off</a:t>
            </a:r>
          </a:p>
        </p:txBody>
      </p:sp>
    </p:spTree>
    <p:extLst>
      <p:ext uri="{BB962C8B-B14F-4D97-AF65-F5344CB8AC3E}">
        <p14:creationId xmlns:p14="http://schemas.microsoft.com/office/powerpoint/2010/main" val="345056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1372</TotalTime>
  <Words>1300</Words>
  <Application>Microsoft Office PowerPoint</Application>
  <PresentationFormat>On-screen Show (4:3)</PresentationFormat>
  <Paragraphs>216</Paragraphs>
  <Slides>47</Slides>
  <Notes>13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Crossing Channels &amp;  Landing Pages</vt:lpstr>
      <vt:lpstr>Get Involved</vt:lpstr>
      <vt:lpstr>PowerPoint Presentation</vt:lpstr>
      <vt:lpstr>PowerPoint Presentation</vt:lpstr>
      <vt:lpstr>PowerPoint Presentation</vt:lpstr>
      <vt:lpstr>PowerPoint Presentation</vt:lpstr>
      <vt:lpstr>PowerPoint Presentation</vt:lpstr>
      <vt:lpstr>Key Takeaways</vt:lpstr>
      <vt:lpstr>PowerPoint Presentation</vt:lpstr>
      <vt:lpstr>PowerPoint Presentation</vt:lpstr>
      <vt:lpstr>PowerPoint Presentation</vt:lpstr>
      <vt:lpstr>PowerPoint Presentation</vt:lpstr>
      <vt:lpstr>PowerPoint Presentation</vt:lpstr>
      <vt:lpstr>Invite Feedback = Engage Donors  Appeal Letters E-Newsletter Website E-mail Social Media Thank Yous  </vt:lpstr>
      <vt:lpstr>Make it Personal</vt:lpstr>
      <vt:lpstr>PowerPoint Presentation</vt:lpstr>
      <vt:lpstr>Possible Segmentations</vt:lpstr>
      <vt:lpstr>PowerPoint Presentation</vt:lpstr>
      <vt:lpstr>Love Your Data</vt:lpstr>
      <vt:lpstr>PowerPoint Presentation</vt:lpstr>
      <vt:lpstr>PowerPoint Presentation</vt:lpstr>
      <vt:lpstr>A Simple, Powerful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Mail Reply with Online Giving Option </vt:lpstr>
      <vt:lpstr>PowerPoint Presentation</vt:lpstr>
      <vt:lpstr>PowerPoint Presentation</vt:lpstr>
      <vt:lpstr>Optimize Your Website for Online Giving</vt:lpstr>
      <vt:lpstr>Drive to Online Giving</vt:lpstr>
      <vt:lpstr>Allow Others to Share Your Message</vt:lpstr>
      <vt:lpstr>PowerPoint Presentation</vt:lpstr>
      <vt:lpstr>PowerPoint Presentation</vt:lpstr>
      <vt:lpstr>Connect Appeal to Landing Page</vt:lpstr>
      <vt:lpstr>PowerPoint Presentation</vt:lpstr>
      <vt:lpstr>PowerPoint Presentation</vt:lpstr>
      <vt:lpstr>Just a Couple of Fields…</vt:lpstr>
      <vt:lpstr>PowerPoint Presentation</vt:lpstr>
      <vt:lpstr>PowerPoint Presentation</vt:lpstr>
      <vt:lpstr>PowerPoint Presentation</vt:lpstr>
      <vt:lpstr>Wrap Up, Resources, Q &amp; A. .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Karolina Novitska</dc:creator>
  <cp:lastModifiedBy>Kevin Martone</cp:lastModifiedBy>
  <cp:revision>152</cp:revision>
  <cp:lastPrinted>2011-09-27T13:55:38Z</cp:lastPrinted>
  <dcterms:created xsi:type="dcterms:W3CDTF">2010-09-22T14:28:04Z</dcterms:created>
  <dcterms:modified xsi:type="dcterms:W3CDTF">2011-09-27T14:41:52Z</dcterms:modified>
</cp:coreProperties>
</file>