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1765" r:id="rId2"/>
    <p:sldId id="1766" r:id="rId3"/>
    <p:sldId id="558" r:id="rId4"/>
    <p:sldId id="1768" r:id="rId5"/>
    <p:sldId id="1767" r:id="rId6"/>
    <p:sldId id="1769" r:id="rId7"/>
    <p:sldId id="504" r:id="rId8"/>
    <p:sldId id="505" r:id="rId9"/>
    <p:sldId id="506" r:id="rId10"/>
    <p:sldId id="361" r:id="rId11"/>
    <p:sldId id="501" r:id="rId12"/>
    <p:sldId id="639" r:id="rId13"/>
    <p:sldId id="608" r:id="rId14"/>
    <p:sldId id="609" r:id="rId15"/>
    <p:sldId id="277" r:id="rId16"/>
    <p:sldId id="1762" r:id="rId17"/>
    <p:sldId id="1744" r:id="rId18"/>
    <p:sldId id="649" r:id="rId19"/>
    <p:sldId id="660" r:id="rId20"/>
    <p:sldId id="650" r:id="rId21"/>
    <p:sldId id="477" r:id="rId22"/>
    <p:sldId id="489" r:id="rId23"/>
    <p:sldId id="632" r:id="rId24"/>
    <p:sldId id="674" r:id="rId25"/>
    <p:sldId id="669" r:id="rId26"/>
    <p:sldId id="679" r:id="rId27"/>
    <p:sldId id="680" r:id="rId28"/>
    <p:sldId id="619" r:id="rId29"/>
    <p:sldId id="589" r:id="rId30"/>
    <p:sldId id="177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p:restoredTop sz="96327"/>
  </p:normalViewPr>
  <p:slideViewPr>
    <p:cSldViewPr snapToGrid="0" snapToObjects="1">
      <p:cViewPr varScale="1">
        <p:scale>
          <a:sx n="40" d="100"/>
          <a:sy n="40" d="100"/>
        </p:scale>
        <p:origin x="60"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hcc-fileprint\sys\Share\Marketing%20Team\PROJECTS\2021%20Specialty%20Webcasts\NBOA%20-%20Secondary%20Ed%20Tuition%20Reset%20Webcast\Copy%20of%20Excel%20Charts%20for%20pp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Users\llapovsky\Dropbox\BACKUPEMERGENCY\AAADocuments\NACUBO%20presentations\TDIS%20data%20base%201990%20-%202018.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Users\llapovsky\Dropbox\BACKUPEMERGENCY\AAADocuments\Power%20point%20presentations\Data%20for%20Slide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Users\llapovsky\Dropbox\BACKUPEMERGENCY\AAADocuments\NACUBO%20presentations\TDIS%20data%20base%201990%20-%202018.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t>% of Students on Financial Aid</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3820963351803252E-2"/>
          <c:y val="0.13184108804581246"/>
          <c:w val="0.89920372800622139"/>
          <c:h val="0.76672965879265087"/>
        </c:manualLayout>
      </c:layout>
      <c:lineChart>
        <c:grouping val="standard"/>
        <c:varyColors val="0"/>
        <c:ser>
          <c:idx val="1"/>
          <c:order val="0"/>
          <c:tx>
            <c:strRef>
              <c:f>'NAIS Financial Aid'!$B$1:$B$2</c:f>
              <c:strCache>
                <c:ptCount val="2"/>
                <c:pt idx="1">
                  <c:v>17.2%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08-524C-9640-FA25684F5442}"/>
                </c:ext>
              </c:extLst>
            </c:dLbl>
            <c:dLbl>
              <c:idx val="15"/>
              <c:layout>
                <c:manualLayout>
                  <c:x val="-1.1316741696017772E-16"/>
                  <c:y val="-1.51515151515151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508-524C-9640-FA25684F544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'NAIS Financial Aid'!$A$2:$A$17</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'NAIS Financial Aid'!$B$2:$B$17</c:f>
              <c:numCache>
                <c:formatCode>0.0%</c:formatCode>
                <c:ptCount val="16"/>
                <c:pt idx="0">
                  <c:v>0.17199999999999999</c:v>
                </c:pt>
                <c:pt idx="1">
                  <c:v>0.17399999999999999</c:v>
                </c:pt>
                <c:pt idx="2">
                  <c:v>0.183</c:v>
                </c:pt>
                <c:pt idx="3">
                  <c:v>0.18</c:v>
                </c:pt>
                <c:pt idx="4">
                  <c:v>0.19</c:v>
                </c:pt>
                <c:pt idx="5">
                  <c:v>0.216</c:v>
                </c:pt>
                <c:pt idx="6">
                  <c:v>0.22800000000000001</c:v>
                </c:pt>
                <c:pt idx="7">
                  <c:v>0.23</c:v>
                </c:pt>
                <c:pt idx="8">
                  <c:v>0.22900000000000001</c:v>
                </c:pt>
                <c:pt idx="9">
                  <c:v>0.23300000000000001</c:v>
                </c:pt>
                <c:pt idx="10">
                  <c:v>0.22500000000000001</c:v>
                </c:pt>
                <c:pt idx="11">
                  <c:v>0.24099999999999999</c:v>
                </c:pt>
                <c:pt idx="12">
                  <c:v>0.252</c:v>
                </c:pt>
                <c:pt idx="13">
                  <c:v>0.23699999999999999</c:v>
                </c:pt>
                <c:pt idx="14">
                  <c:v>0.251</c:v>
                </c:pt>
                <c:pt idx="15">
                  <c:v>0.254</c:v>
                </c:pt>
              </c:numCache>
            </c:numRef>
          </c:val>
          <c:smooth val="0"/>
          <c:extLst>
            <c:ext xmlns:c16="http://schemas.microsoft.com/office/drawing/2014/chart" uri="{C3380CC4-5D6E-409C-BE32-E72D297353CC}">
              <c16:uniqueId val="{00000000-00C2-4D18-937C-99DC8F955975}"/>
            </c:ext>
          </c:extLst>
        </c:ser>
        <c:dLbls>
          <c:showLegendKey val="0"/>
          <c:showVal val="0"/>
          <c:showCatName val="0"/>
          <c:showSerName val="0"/>
          <c:showPercent val="0"/>
          <c:showBubbleSize val="0"/>
        </c:dLbls>
        <c:marker val="1"/>
        <c:smooth val="0"/>
        <c:axId val="616931864"/>
        <c:axId val="616928584"/>
      </c:lineChart>
      <c:catAx>
        <c:axId val="616931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16928584"/>
        <c:crosses val="autoZero"/>
        <c:auto val="1"/>
        <c:lblAlgn val="ctr"/>
        <c:lblOffset val="100"/>
        <c:noMultiLvlLbl val="0"/>
      </c:catAx>
      <c:valAx>
        <c:axId val="616928584"/>
        <c:scaling>
          <c:orientation val="minMax"/>
          <c:min val="0.1500000000000000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16931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800" dirty="0">
                <a:solidFill>
                  <a:schemeClr val="tx1"/>
                </a:solidFill>
              </a:rPr>
              <a:t>10-Year Increase </a:t>
            </a:r>
          </a:p>
          <a:p>
            <a:pPr>
              <a:defRPr>
                <a:solidFill>
                  <a:schemeClr val="tx1"/>
                </a:solidFill>
              </a:defRPr>
            </a:pPr>
            <a:r>
              <a:rPr lang="en-US" sz="1800" dirty="0">
                <a:solidFill>
                  <a:schemeClr val="tx1"/>
                </a:solidFill>
              </a:rPr>
              <a:t>(2008-2018)</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'DayBoarding Data'!$B$1</c:f>
              <c:strCache>
                <c:ptCount val="1"/>
                <c:pt idx="0">
                  <c:v>10-Year Increase (2008-2018)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'DayBoarding Data'!$A$2:$A$5</c:f>
              <c:strCache>
                <c:ptCount val="4"/>
                <c:pt idx="0">
                  <c:v>Boarding School Tuition</c:v>
                </c:pt>
                <c:pt idx="1">
                  <c:v>Day School Tuition</c:v>
                </c:pt>
                <c:pt idx="2">
                  <c:v>CPI</c:v>
                </c:pt>
                <c:pt idx="3">
                  <c:v>Family Income</c:v>
                </c:pt>
              </c:strCache>
            </c:strRef>
          </c:cat>
          <c:val>
            <c:numRef>
              <c:f>'DayBoarding Data'!$B$2:$B$5</c:f>
              <c:numCache>
                <c:formatCode>0.0%</c:formatCode>
                <c:ptCount val="4"/>
                <c:pt idx="0">
                  <c:v>0.41799999999999998</c:v>
                </c:pt>
                <c:pt idx="1">
                  <c:v>0.40799999999999997</c:v>
                </c:pt>
                <c:pt idx="2">
                  <c:v>0.184</c:v>
                </c:pt>
                <c:pt idx="3">
                  <c:v>0.1</c:v>
                </c:pt>
              </c:numCache>
            </c:numRef>
          </c:val>
          <c:extLst>
            <c:ext xmlns:c16="http://schemas.microsoft.com/office/drawing/2014/chart" uri="{C3380CC4-5D6E-409C-BE32-E72D297353CC}">
              <c16:uniqueId val="{00000000-E441-4B8C-8015-3073700336B1}"/>
            </c:ext>
          </c:extLst>
        </c:ser>
        <c:dLbls>
          <c:showLegendKey val="0"/>
          <c:showVal val="0"/>
          <c:showCatName val="0"/>
          <c:showSerName val="0"/>
          <c:showPercent val="0"/>
          <c:showBubbleSize val="0"/>
        </c:dLbls>
        <c:gapWidth val="234"/>
        <c:overlap val="-27"/>
        <c:axId val="445949760"/>
        <c:axId val="445942216"/>
      </c:barChart>
      <c:catAx>
        <c:axId val="445949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45942216"/>
        <c:crosses val="autoZero"/>
        <c:auto val="1"/>
        <c:lblAlgn val="ctr"/>
        <c:lblOffset val="100"/>
        <c:noMultiLvlLbl val="0"/>
      </c:catAx>
      <c:valAx>
        <c:axId val="4459422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45949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Percent of First</a:t>
            </a:r>
            <a:r>
              <a:rPr lang="en-US" sz="2400" b="1" baseline="0" dirty="0"/>
              <a:t> T</a:t>
            </a:r>
            <a:r>
              <a:rPr lang="en-US" sz="2400" b="1" dirty="0"/>
              <a:t>ime Freshmen on Aid and Avg.</a:t>
            </a:r>
            <a:r>
              <a:rPr lang="en-US" sz="2400" b="1" baseline="0" dirty="0"/>
              <a:t> Inst. Grant as a % of Tuition and Fees: 1990 - 2018</a:t>
            </a:r>
            <a:endParaRPr lang="en-US" sz="2400" b="1" dirty="0"/>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Sheet1!$B$32</c:f>
              <c:strCache>
                <c:ptCount val="1"/>
                <c:pt idx="0">
                  <c:v>Percent of FTFT Freshmen on Aid</c:v>
                </c:pt>
              </c:strCache>
            </c:strRef>
          </c:tx>
          <c:spPr>
            <a:ln w="28575" cap="rnd">
              <a:solidFill>
                <a:schemeClr val="accent1"/>
              </a:solidFill>
              <a:round/>
            </a:ln>
            <a:effectLst/>
          </c:spPr>
          <c:marker>
            <c:symbol val="none"/>
          </c:marker>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1BD-BA41-A59D-722264720512}"/>
                </c:ext>
              </c:extLst>
            </c:dLbl>
            <c:dLbl>
              <c:idx val="28"/>
              <c:layout>
                <c:manualLayout>
                  <c:x val="-2.2547914317927248E-3"/>
                  <c:y val="6.4908722109533468E-2"/>
                </c:manualLayout>
              </c:layout>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9.2965050732807211E-2"/>
                      <c:h val="0.13829614604462476"/>
                    </c:manualLayout>
                  </c15:layout>
                </c:ext>
                <c:ext xmlns:c16="http://schemas.microsoft.com/office/drawing/2014/chart" uri="{C3380CC4-5D6E-409C-BE32-E72D297353CC}">
                  <c16:uniqueId val="{00000001-B1BD-BA41-A59D-72226472051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Sheet1!$A$33:$A$61</c:f>
              <c:numCache>
                <c:formatCode>General</c:formatCode>
                <c:ptCount val="2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numCache>
            </c:numRef>
          </c:cat>
          <c:val>
            <c:numRef>
              <c:f>Sheet1!$B$33:$B$61</c:f>
              <c:numCache>
                <c:formatCode>0.0%</c:formatCode>
                <c:ptCount val="29"/>
                <c:pt idx="0">
                  <c:v>0.62498657600892127</c:v>
                </c:pt>
                <c:pt idx="1">
                  <c:v>0.65441736600028777</c:v>
                </c:pt>
                <c:pt idx="2">
                  <c:v>0.67747597168843843</c:v>
                </c:pt>
                <c:pt idx="3">
                  <c:v>0.69729213627216158</c:v>
                </c:pt>
                <c:pt idx="4">
                  <c:v>0.71720732345063376</c:v>
                </c:pt>
                <c:pt idx="5">
                  <c:v>0.73706124346462731</c:v>
                </c:pt>
                <c:pt idx="6">
                  <c:v>0.75499985986035167</c:v>
                </c:pt>
                <c:pt idx="7">
                  <c:v>0.76509750999597881</c:v>
                </c:pt>
                <c:pt idx="8">
                  <c:v>0.77785003898550986</c:v>
                </c:pt>
                <c:pt idx="9">
                  <c:v>0.78911459100941983</c:v>
                </c:pt>
                <c:pt idx="10">
                  <c:v>0.78351377068839168</c:v>
                </c:pt>
                <c:pt idx="11">
                  <c:v>0.78571129058708178</c:v>
                </c:pt>
                <c:pt idx="12">
                  <c:v>0.80159161939807344</c:v>
                </c:pt>
                <c:pt idx="13">
                  <c:v>0.80430069931235404</c:v>
                </c:pt>
                <c:pt idx="14">
                  <c:v>0.80108841345987114</c:v>
                </c:pt>
                <c:pt idx="15">
                  <c:v>0.80400000000000005</c:v>
                </c:pt>
                <c:pt idx="16">
                  <c:v>0.80800000000000005</c:v>
                </c:pt>
                <c:pt idx="17">
                  <c:v>0.81699999999999995</c:v>
                </c:pt>
                <c:pt idx="18">
                  <c:v>0.82299999999999995</c:v>
                </c:pt>
                <c:pt idx="19">
                  <c:v>0.86899999999999999</c:v>
                </c:pt>
                <c:pt idx="20">
                  <c:v>0.85699999999999998</c:v>
                </c:pt>
                <c:pt idx="21">
                  <c:v>0.86699999999999999</c:v>
                </c:pt>
                <c:pt idx="22">
                  <c:v>0.877</c:v>
                </c:pt>
                <c:pt idx="23">
                  <c:v>0.88</c:v>
                </c:pt>
                <c:pt idx="24">
                  <c:v>0.88400000000000001</c:v>
                </c:pt>
                <c:pt idx="25">
                  <c:v>0.872</c:v>
                </c:pt>
                <c:pt idx="26">
                  <c:v>0.88200000000000001</c:v>
                </c:pt>
                <c:pt idx="27">
                  <c:v>0.89300000000000002</c:v>
                </c:pt>
                <c:pt idx="28">
                  <c:v>0.89800000000000002</c:v>
                </c:pt>
              </c:numCache>
            </c:numRef>
          </c:val>
          <c:smooth val="0"/>
          <c:extLst>
            <c:ext xmlns:c16="http://schemas.microsoft.com/office/drawing/2014/chart" uri="{C3380CC4-5D6E-409C-BE32-E72D297353CC}">
              <c16:uniqueId val="{00000002-B1BD-BA41-A59D-722264720512}"/>
            </c:ext>
          </c:extLst>
        </c:ser>
        <c:ser>
          <c:idx val="1"/>
          <c:order val="1"/>
          <c:tx>
            <c:strRef>
              <c:f>Sheet1!$C$32</c:f>
              <c:strCache>
                <c:ptCount val="1"/>
                <c:pt idx="0">
                  <c:v>Avg. Inst. Grant as % of Tuition and Fees</c:v>
                </c:pt>
              </c:strCache>
            </c:strRef>
          </c:tx>
          <c:spPr>
            <a:ln w="28575" cap="rnd">
              <a:solidFill>
                <a:schemeClr val="accent2"/>
              </a:solidFill>
              <a:round/>
            </a:ln>
            <a:effectLst/>
          </c:spPr>
          <c:marker>
            <c:symbol val="none"/>
          </c:marker>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BD-BA41-A59D-722264720512}"/>
                </c:ext>
              </c:extLst>
            </c:dLbl>
            <c:dLbl>
              <c:idx val="2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1BD-BA41-A59D-72226472051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Sheet1!$A$33:$A$61</c:f>
              <c:numCache>
                <c:formatCode>General</c:formatCode>
                <c:ptCount val="2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numCache>
            </c:numRef>
          </c:cat>
          <c:val>
            <c:numRef>
              <c:f>Sheet1!$C$33:$C$61</c:f>
              <c:numCache>
                <c:formatCode>0.0%</c:formatCode>
                <c:ptCount val="29"/>
                <c:pt idx="0">
                  <c:v>0.44099923700279259</c:v>
                </c:pt>
                <c:pt idx="1">
                  <c:v>0.45052701764841235</c:v>
                </c:pt>
                <c:pt idx="2">
                  <c:v>0.46938618810691607</c:v>
                </c:pt>
                <c:pt idx="3">
                  <c:v>0.46662668256454909</c:v>
                </c:pt>
                <c:pt idx="4">
                  <c:v>0.46544947045509621</c:v>
                </c:pt>
                <c:pt idx="5">
                  <c:v>0.4752772132083054</c:v>
                </c:pt>
                <c:pt idx="6">
                  <c:v>0.47706009606258737</c:v>
                </c:pt>
                <c:pt idx="7">
                  <c:v>0.48785175741276332</c:v>
                </c:pt>
                <c:pt idx="8">
                  <c:v>0.48907641053599055</c:v>
                </c:pt>
                <c:pt idx="9">
                  <c:v>0.48620926957393684</c:v>
                </c:pt>
                <c:pt idx="10">
                  <c:v>0.48651951385358927</c:v>
                </c:pt>
                <c:pt idx="11">
                  <c:v>0.49088855152099814</c:v>
                </c:pt>
                <c:pt idx="12">
                  <c:v>0.49719979347230309</c:v>
                </c:pt>
                <c:pt idx="13">
                  <c:v>0.50262592306599008</c:v>
                </c:pt>
                <c:pt idx="14">
                  <c:v>0.49392413561129311</c:v>
                </c:pt>
                <c:pt idx="15">
                  <c:v>0.49</c:v>
                </c:pt>
                <c:pt idx="16">
                  <c:v>0.49</c:v>
                </c:pt>
                <c:pt idx="17">
                  <c:v>0.49199999999999999</c:v>
                </c:pt>
                <c:pt idx="18">
                  <c:v>0.51400000000000001</c:v>
                </c:pt>
                <c:pt idx="19">
                  <c:v>0.48499999999999999</c:v>
                </c:pt>
                <c:pt idx="20">
                  <c:v>0.498</c:v>
                </c:pt>
                <c:pt idx="21">
                  <c:v>0.51700000000000002</c:v>
                </c:pt>
                <c:pt idx="22">
                  <c:v>0.52300000000000002</c:v>
                </c:pt>
                <c:pt idx="23">
                  <c:v>0.53100000000000003</c:v>
                </c:pt>
                <c:pt idx="24">
                  <c:v>0.53900000000000003</c:v>
                </c:pt>
                <c:pt idx="25">
                  <c:v>0.55400000000000005</c:v>
                </c:pt>
                <c:pt idx="26">
                  <c:v>0.55300000000000005</c:v>
                </c:pt>
                <c:pt idx="27">
                  <c:v>0.57199999999999995</c:v>
                </c:pt>
                <c:pt idx="28">
                  <c:v>0.58899999999999997</c:v>
                </c:pt>
              </c:numCache>
            </c:numRef>
          </c:val>
          <c:smooth val="0"/>
          <c:extLst>
            <c:ext xmlns:c16="http://schemas.microsoft.com/office/drawing/2014/chart" uri="{C3380CC4-5D6E-409C-BE32-E72D297353CC}">
              <c16:uniqueId val="{00000005-B1BD-BA41-A59D-722264720512}"/>
            </c:ext>
          </c:extLst>
        </c:ser>
        <c:dLbls>
          <c:showLegendKey val="0"/>
          <c:showVal val="0"/>
          <c:showCatName val="0"/>
          <c:showSerName val="0"/>
          <c:showPercent val="0"/>
          <c:showBubbleSize val="0"/>
        </c:dLbls>
        <c:smooth val="0"/>
        <c:axId val="1218531664"/>
        <c:axId val="1320933760"/>
      </c:lineChart>
      <c:catAx>
        <c:axId val="121853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320933760"/>
        <c:crosses val="autoZero"/>
        <c:auto val="1"/>
        <c:lblAlgn val="ctr"/>
        <c:lblOffset val="100"/>
        <c:noMultiLvlLbl val="0"/>
      </c:catAx>
      <c:valAx>
        <c:axId val="1320933760"/>
        <c:scaling>
          <c:orientation val="minMax"/>
          <c:max val="0.9"/>
          <c:min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18531664"/>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b="1" dirty="0"/>
              <a:t>Change in Tuition and Fees and Net Tuition and Fees Nationally at</a:t>
            </a:r>
            <a:r>
              <a:rPr lang="en-US" sz="2800" b="1" baseline="0" dirty="0"/>
              <a:t> Private Inst.</a:t>
            </a:r>
            <a:r>
              <a:rPr lang="en-US" sz="2800" b="1" dirty="0"/>
              <a:t>: 1998- 2018 </a:t>
            </a:r>
          </a:p>
          <a:p>
            <a:pPr>
              <a:defRPr/>
            </a:pPr>
            <a:r>
              <a:rPr lang="en-US" dirty="0"/>
              <a:t>(in 2018 dollars)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0147724084559984E-2"/>
          <c:y val="0.19270887704568815"/>
          <c:w val="0.91979967929661177"/>
          <c:h val="0.60538738823527716"/>
        </c:manualLayout>
      </c:layout>
      <c:lineChart>
        <c:grouping val="standard"/>
        <c:varyColors val="0"/>
        <c:ser>
          <c:idx val="0"/>
          <c:order val="0"/>
          <c:tx>
            <c:strRef>
              <c:f>'Trends data update'!$A$74</c:f>
              <c:strCache>
                <c:ptCount val="1"/>
                <c:pt idx="0">
                  <c:v>Tuition and Fees</c:v>
                </c:pt>
              </c:strCache>
            </c:strRef>
          </c:tx>
          <c:spPr>
            <a:ln w="28575" cap="rnd">
              <a:solidFill>
                <a:schemeClr val="accent1"/>
              </a:solidFill>
              <a:round/>
            </a:ln>
            <a:effectLst/>
          </c:spPr>
          <c:marker>
            <c:symbol val="none"/>
          </c:marker>
          <c:dLbls>
            <c:dLbl>
              <c:idx val="0"/>
              <c:layout>
                <c:manualLayout>
                  <c:x val="-3.3783783783783786E-3"/>
                  <c:y val="-3.3794162826420893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20152091254753"/>
                      <c:h val="0.17539170506912444"/>
                    </c:manualLayout>
                  </c15:layout>
                </c:ext>
                <c:ext xmlns:c16="http://schemas.microsoft.com/office/drawing/2014/chart" uri="{C3380CC4-5D6E-409C-BE32-E72D297353CC}">
                  <c16:uniqueId val="{00000000-5E98-EB4B-B94E-56E8182EF52F}"/>
                </c:ext>
              </c:extLst>
            </c:dLbl>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34-2547-8740-C90763DCEA73}"/>
                </c:ext>
              </c:extLst>
            </c:dLbl>
            <c:dLbl>
              <c:idx val="20"/>
              <c:layout>
                <c:manualLayout>
                  <c:x val="-6.7568232602682656E-3"/>
                  <c:y val="-3.3794162826420893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9.9201520912547525E-2"/>
                      <c:h val="0.11087557603686637"/>
                    </c:manualLayout>
                  </c15:layout>
                </c:ext>
                <c:ext xmlns:c16="http://schemas.microsoft.com/office/drawing/2014/chart" uri="{C3380CC4-5D6E-409C-BE32-E72D297353CC}">
                  <c16:uniqueId val="{00000001-5E98-EB4B-B94E-56E8182EF52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'Trends data update'!$B$73:$V$73</c:f>
              <c:strCache>
                <c:ptCount val="21"/>
                <c:pt idx="0">
                  <c:v>98-99</c:v>
                </c:pt>
                <c:pt idx="1">
                  <c:v>99-00</c:v>
                </c:pt>
                <c:pt idx="2">
                  <c:v>00-01</c:v>
                </c:pt>
                <c:pt idx="3">
                  <c:v>01-02</c:v>
                </c:pt>
                <c:pt idx="4">
                  <c:v>02-03</c:v>
                </c:pt>
                <c:pt idx="5">
                  <c:v>03-04</c:v>
                </c:pt>
                <c:pt idx="6">
                  <c:v>04-05</c:v>
                </c:pt>
                <c:pt idx="7">
                  <c:v>05-06</c:v>
                </c:pt>
                <c:pt idx="8">
                  <c:v>06-07</c:v>
                </c:pt>
                <c:pt idx="9">
                  <c:v>07-08</c:v>
                </c:pt>
                <c:pt idx="10">
                  <c:v>08-09</c:v>
                </c:pt>
                <c:pt idx="11">
                  <c:v>09-10</c:v>
                </c:pt>
                <c:pt idx="12">
                  <c:v>10-11</c:v>
                </c:pt>
                <c:pt idx="13">
                  <c:v>11-12</c:v>
                </c:pt>
                <c:pt idx="14">
                  <c:v>12-13</c:v>
                </c:pt>
                <c:pt idx="15">
                  <c:v>13-14</c:v>
                </c:pt>
                <c:pt idx="16">
                  <c:v>14-15</c:v>
                </c:pt>
                <c:pt idx="17">
                  <c:v>15-16</c:v>
                </c:pt>
                <c:pt idx="18">
                  <c:v>16-17</c:v>
                </c:pt>
                <c:pt idx="19">
                  <c:v>17-18</c:v>
                </c:pt>
                <c:pt idx="20">
                  <c:v>18-19 (est)</c:v>
                </c:pt>
              </c:strCache>
            </c:strRef>
          </c:cat>
          <c:val>
            <c:numRef>
              <c:f>'Trends data update'!$B$74:$V$74</c:f>
              <c:numCache>
                <c:formatCode>"$"#,##0</c:formatCode>
                <c:ptCount val="21"/>
                <c:pt idx="0">
                  <c:v>22710</c:v>
                </c:pt>
                <c:pt idx="1">
                  <c:v>23460</c:v>
                </c:pt>
                <c:pt idx="2">
                  <c:v>23440</c:v>
                </c:pt>
                <c:pt idx="3">
                  <c:v>24680</c:v>
                </c:pt>
                <c:pt idx="4">
                  <c:v>25270</c:v>
                </c:pt>
                <c:pt idx="5">
                  <c:v>25970</c:v>
                </c:pt>
                <c:pt idx="6">
                  <c:v>26680</c:v>
                </c:pt>
                <c:pt idx="7">
                  <c:v>27060</c:v>
                </c:pt>
                <c:pt idx="8">
                  <c:v>27630</c:v>
                </c:pt>
                <c:pt idx="9">
                  <c:v>28330</c:v>
                </c:pt>
                <c:pt idx="10">
                  <c:v>28440</c:v>
                </c:pt>
                <c:pt idx="11">
                  <c:v>30120</c:v>
                </c:pt>
                <c:pt idx="12">
                  <c:v>30940</c:v>
                </c:pt>
                <c:pt idx="13">
                  <c:v>31100</c:v>
                </c:pt>
                <c:pt idx="14">
                  <c:v>31890</c:v>
                </c:pt>
                <c:pt idx="15">
                  <c:v>32500</c:v>
                </c:pt>
                <c:pt idx="16">
                  <c:v>33090</c:v>
                </c:pt>
                <c:pt idx="17">
                  <c:v>34150</c:v>
                </c:pt>
                <c:pt idx="18">
                  <c:v>35080</c:v>
                </c:pt>
                <c:pt idx="19">
                  <c:v>35720</c:v>
                </c:pt>
                <c:pt idx="20">
                  <c:v>35830</c:v>
                </c:pt>
              </c:numCache>
            </c:numRef>
          </c:val>
          <c:smooth val="0"/>
          <c:extLst>
            <c:ext xmlns:c16="http://schemas.microsoft.com/office/drawing/2014/chart" uri="{C3380CC4-5D6E-409C-BE32-E72D297353CC}">
              <c16:uniqueId val="{00000002-5E98-EB4B-B94E-56E8182EF52F}"/>
            </c:ext>
          </c:extLst>
        </c:ser>
        <c:ser>
          <c:idx val="1"/>
          <c:order val="1"/>
          <c:tx>
            <c:strRef>
              <c:f>'Trends data update'!$A$75</c:f>
              <c:strCache>
                <c:ptCount val="1"/>
                <c:pt idx="0">
                  <c:v>Net Tuition and Fees</c:v>
                </c:pt>
              </c:strCache>
            </c:strRef>
          </c:tx>
          <c:spPr>
            <a:ln w="28575" cap="rnd">
              <a:solidFill>
                <a:schemeClr val="accent2"/>
              </a:solidFill>
              <a:round/>
            </a:ln>
            <a:effectLst/>
          </c:spPr>
          <c:marker>
            <c:symbol val="none"/>
          </c:marker>
          <c:dLbls>
            <c:dLbl>
              <c:idx val="0"/>
              <c:layout>
                <c:manualLayout>
                  <c:x val="6.6503511385401153E-8"/>
                  <c:y val="3.6866359447004497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9.9201520912547525E-2"/>
                      <c:h val="0.11701996927803382"/>
                    </c:manualLayout>
                  </c15:layout>
                </c:ext>
                <c:ext xmlns:c16="http://schemas.microsoft.com/office/drawing/2014/chart" uri="{C3380CC4-5D6E-409C-BE32-E72D297353CC}">
                  <c16:uniqueId val="{00000003-5E98-EB4B-B94E-56E8182EF52F}"/>
                </c:ext>
              </c:extLst>
            </c:dLbl>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34-2547-8740-C90763DCEA73}"/>
                </c:ext>
              </c:extLst>
            </c:dLbl>
            <c:dLbl>
              <c:idx val="20"/>
              <c:layout>
                <c:manualLayout>
                  <c:x val="0"/>
                  <c:y val="2.1505376344086023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9.7300380228136876E-2"/>
                      <c:h val="0.10165898617511522"/>
                    </c:manualLayout>
                  </c15:layout>
                </c:ext>
                <c:ext xmlns:c16="http://schemas.microsoft.com/office/drawing/2014/chart" uri="{C3380CC4-5D6E-409C-BE32-E72D297353CC}">
                  <c16:uniqueId val="{00000005-5E98-EB4B-B94E-56E8182EF52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'Trends data update'!$B$73:$V$73</c:f>
              <c:strCache>
                <c:ptCount val="21"/>
                <c:pt idx="0">
                  <c:v>98-99</c:v>
                </c:pt>
                <c:pt idx="1">
                  <c:v>99-00</c:v>
                </c:pt>
                <c:pt idx="2">
                  <c:v>00-01</c:v>
                </c:pt>
                <c:pt idx="3">
                  <c:v>01-02</c:v>
                </c:pt>
                <c:pt idx="4">
                  <c:v>02-03</c:v>
                </c:pt>
                <c:pt idx="5">
                  <c:v>03-04</c:v>
                </c:pt>
                <c:pt idx="6">
                  <c:v>04-05</c:v>
                </c:pt>
                <c:pt idx="7">
                  <c:v>05-06</c:v>
                </c:pt>
                <c:pt idx="8">
                  <c:v>06-07</c:v>
                </c:pt>
                <c:pt idx="9">
                  <c:v>07-08</c:v>
                </c:pt>
                <c:pt idx="10">
                  <c:v>08-09</c:v>
                </c:pt>
                <c:pt idx="11">
                  <c:v>09-10</c:v>
                </c:pt>
                <c:pt idx="12">
                  <c:v>10-11</c:v>
                </c:pt>
                <c:pt idx="13">
                  <c:v>11-12</c:v>
                </c:pt>
                <c:pt idx="14">
                  <c:v>12-13</c:v>
                </c:pt>
                <c:pt idx="15">
                  <c:v>13-14</c:v>
                </c:pt>
                <c:pt idx="16">
                  <c:v>14-15</c:v>
                </c:pt>
                <c:pt idx="17">
                  <c:v>15-16</c:v>
                </c:pt>
                <c:pt idx="18">
                  <c:v>16-17</c:v>
                </c:pt>
                <c:pt idx="19">
                  <c:v>17-18</c:v>
                </c:pt>
                <c:pt idx="20">
                  <c:v>18-19 (est)</c:v>
                </c:pt>
              </c:strCache>
            </c:strRef>
          </c:cat>
          <c:val>
            <c:numRef>
              <c:f>'Trends data update'!$B$75:$V$75</c:f>
              <c:numCache>
                <c:formatCode>"$"#,##0</c:formatCode>
                <c:ptCount val="21"/>
                <c:pt idx="0">
                  <c:v>12750</c:v>
                </c:pt>
                <c:pt idx="1">
                  <c:v>13180</c:v>
                </c:pt>
                <c:pt idx="2">
                  <c:v>13150</c:v>
                </c:pt>
                <c:pt idx="3">
                  <c:v>14320</c:v>
                </c:pt>
                <c:pt idx="4">
                  <c:v>14670</c:v>
                </c:pt>
                <c:pt idx="5">
                  <c:v>14830</c:v>
                </c:pt>
                <c:pt idx="6">
                  <c:v>15120</c:v>
                </c:pt>
                <c:pt idx="7">
                  <c:v>15130</c:v>
                </c:pt>
                <c:pt idx="8">
                  <c:v>15340</c:v>
                </c:pt>
                <c:pt idx="9">
                  <c:v>15510</c:v>
                </c:pt>
                <c:pt idx="10">
                  <c:v>14580</c:v>
                </c:pt>
                <c:pt idx="11">
                  <c:v>13710</c:v>
                </c:pt>
                <c:pt idx="12">
                  <c:v>13240</c:v>
                </c:pt>
                <c:pt idx="13">
                  <c:v>13190</c:v>
                </c:pt>
                <c:pt idx="14">
                  <c:v>13420</c:v>
                </c:pt>
                <c:pt idx="15">
                  <c:v>13380</c:v>
                </c:pt>
                <c:pt idx="16">
                  <c:v>13360</c:v>
                </c:pt>
                <c:pt idx="17">
                  <c:v>13820</c:v>
                </c:pt>
                <c:pt idx="18">
                  <c:v>14320</c:v>
                </c:pt>
                <c:pt idx="19">
                  <c:v>14500</c:v>
                </c:pt>
                <c:pt idx="20">
                  <c:v>14610</c:v>
                </c:pt>
              </c:numCache>
            </c:numRef>
          </c:val>
          <c:smooth val="0"/>
          <c:extLst>
            <c:ext xmlns:c16="http://schemas.microsoft.com/office/drawing/2014/chart" uri="{C3380CC4-5D6E-409C-BE32-E72D297353CC}">
              <c16:uniqueId val="{00000006-5E98-EB4B-B94E-56E8182EF52F}"/>
            </c:ext>
          </c:extLst>
        </c:ser>
        <c:dLbls>
          <c:showLegendKey val="0"/>
          <c:showVal val="0"/>
          <c:showCatName val="0"/>
          <c:showSerName val="0"/>
          <c:showPercent val="0"/>
          <c:showBubbleSize val="0"/>
        </c:dLbls>
        <c:smooth val="0"/>
        <c:axId val="1198445056"/>
        <c:axId val="1318958384"/>
      </c:lineChart>
      <c:catAx>
        <c:axId val="1198445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318958384"/>
        <c:crosses val="autoZero"/>
        <c:auto val="1"/>
        <c:lblAlgn val="ctr"/>
        <c:lblOffset val="100"/>
        <c:noMultiLvlLbl val="0"/>
      </c:catAx>
      <c:valAx>
        <c:axId val="131895838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198445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t>Tuition Discount Rates: First</a:t>
            </a:r>
            <a:r>
              <a:rPr lang="en-US" sz="2400" b="1" baseline="0" dirty="0"/>
              <a:t> </a:t>
            </a:r>
            <a:r>
              <a:rPr lang="en-US" sz="2400" b="1" dirty="0"/>
              <a:t>Time Freshmen and All Undergraduates: 1990 - 2018</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First time Freshmen</c:v>
                </c:pt>
              </c:strCache>
            </c:strRef>
          </c:tx>
          <c:spPr>
            <a:ln w="28575" cap="rnd">
              <a:solidFill>
                <a:schemeClr val="accent1"/>
              </a:solidFill>
              <a:round/>
            </a:ln>
            <a:effectLst/>
          </c:spPr>
          <c:marker>
            <c:symbol val="none"/>
          </c:marker>
          <c:dLbls>
            <c:dLbl>
              <c:idx val="0"/>
              <c:layout>
                <c:manualLayout>
                  <c:x val="-2.2805017103762839E-2"/>
                  <c:y val="-7.9422382671480204E-2"/>
                </c:manualLayout>
              </c:layou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16B2-A047-8DD2-1A3B63695FBD}"/>
                </c:ext>
              </c:extLst>
            </c:dLbl>
            <c:dLbl>
              <c:idx val="28"/>
              <c:layout>
                <c:manualLayout>
                  <c:x val="-4.5610034207527331E-3"/>
                  <c:y val="-2.8880866425992781E-2"/>
                </c:manualLayout>
              </c:layou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16B2-A047-8DD2-1A3B63695FBD}"/>
                </c:ext>
              </c:extLst>
            </c:dLbl>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eparator>, </c:separator>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Sheet1!$A$2:$A$30</c:f>
              <c:numCache>
                <c:formatCode>General</c:formatCode>
                <c:ptCount val="2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numCache>
            </c:numRef>
          </c:cat>
          <c:val>
            <c:numRef>
              <c:f>Sheet1!$B$2:$B$30</c:f>
              <c:numCache>
                <c:formatCode>0.0%</c:formatCode>
                <c:ptCount val="29"/>
                <c:pt idx="0">
                  <c:v>0.2650947448834326</c:v>
                </c:pt>
                <c:pt idx="1">
                  <c:v>0.28487313713181173</c:v>
                </c:pt>
                <c:pt idx="2">
                  <c:v>0.30901573076030042</c:v>
                </c:pt>
                <c:pt idx="3">
                  <c:v>0.31588816566889966</c:v>
                </c:pt>
                <c:pt idx="4">
                  <c:v>0.32514103359297469</c:v>
                </c:pt>
                <c:pt idx="5">
                  <c:v>0.34150450798939225</c:v>
                </c:pt>
                <c:pt idx="6">
                  <c:v>0.35220675635456405</c:v>
                </c:pt>
                <c:pt idx="7">
                  <c:v>0.36306872313669403</c:v>
                </c:pt>
                <c:pt idx="8">
                  <c:v>0.37282418956727076</c:v>
                </c:pt>
                <c:pt idx="9">
                  <c:v>0.37563011273385466</c:v>
                </c:pt>
                <c:pt idx="10">
                  <c:v>0.37215481957232033</c:v>
                </c:pt>
                <c:pt idx="11">
                  <c:v>0.37771761989899544</c:v>
                </c:pt>
                <c:pt idx="12">
                  <c:v>0.3883769419633239</c:v>
                </c:pt>
                <c:pt idx="13">
                  <c:v>0.39243050734968182</c:v>
                </c:pt>
                <c:pt idx="14">
                  <c:v>0.38100000000000001</c:v>
                </c:pt>
                <c:pt idx="15">
                  <c:v>0.38</c:v>
                </c:pt>
                <c:pt idx="16">
                  <c:v>0.38600000000000001</c:v>
                </c:pt>
                <c:pt idx="17">
                  <c:v>0.39100000000000001</c:v>
                </c:pt>
                <c:pt idx="18">
                  <c:v>0.39900000000000002</c:v>
                </c:pt>
                <c:pt idx="19">
                  <c:v>0.41599999999999998</c:v>
                </c:pt>
                <c:pt idx="20">
                  <c:v>0.42</c:v>
                </c:pt>
                <c:pt idx="21">
                  <c:v>0.443</c:v>
                </c:pt>
                <c:pt idx="22">
                  <c:v>0.44800000000000001</c:v>
                </c:pt>
                <c:pt idx="23">
                  <c:v>0.46400000000000002</c:v>
                </c:pt>
                <c:pt idx="24">
                  <c:v>0.47099999999999997</c:v>
                </c:pt>
                <c:pt idx="25">
                  <c:v>0.48</c:v>
                </c:pt>
                <c:pt idx="26">
                  <c:v>0.48199999999999998</c:v>
                </c:pt>
                <c:pt idx="27">
                  <c:v>0.505</c:v>
                </c:pt>
                <c:pt idx="28">
                  <c:v>0.52200000000000002</c:v>
                </c:pt>
              </c:numCache>
            </c:numRef>
          </c:val>
          <c:smooth val="0"/>
          <c:extLst>
            <c:ext xmlns:c16="http://schemas.microsoft.com/office/drawing/2014/chart" uri="{C3380CC4-5D6E-409C-BE32-E72D297353CC}">
              <c16:uniqueId val="{00000002-16B2-A047-8DD2-1A3B63695FBD}"/>
            </c:ext>
          </c:extLst>
        </c:ser>
        <c:ser>
          <c:idx val="1"/>
          <c:order val="1"/>
          <c:tx>
            <c:strRef>
              <c:f>Sheet1!$C$1</c:f>
              <c:strCache>
                <c:ptCount val="1"/>
                <c:pt idx="0">
                  <c:v>All Undergraduates</c:v>
                </c:pt>
              </c:strCache>
            </c:strRef>
          </c:tx>
          <c:spPr>
            <a:ln w="28575" cap="rnd">
              <a:solidFill>
                <a:schemeClr val="accent2"/>
              </a:solidFill>
              <a:round/>
            </a:ln>
            <a:effectLst/>
          </c:spPr>
          <c:marker>
            <c:symbol val="none"/>
          </c:marker>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6B2-A047-8DD2-1A3B63695FBD}"/>
                </c:ext>
              </c:extLst>
            </c:dLbl>
            <c:dLbl>
              <c:idx val="28"/>
              <c:spPr>
                <a:noFill/>
                <a:ln>
                  <a:noFill/>
                </a:ln>
                <a:effectLst/>
              </c:spPr>
              <c:txPr>
                <a:bodyPr rot="0" spcFirstLastPara="1" vertOverflow="ellipsis" vert="horz" wrap="square" lIns="38100" tIns="19050" rIns="38100" bIns="19050" anchor="ctr" anchorCtr="1">
                  <a:noAutofit/>
                </a:bodyPr>
                <a:lstStyle/>
                <a:p>
                  <a:pPr>
                    <a:defRPr sz="2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7.5202157634707431E-2"/>
                      <c:h val="0.1782262842144732"/>
                    </c:manualLayout>
                  </c15:layout>
                </c:ext>
                <c:ext xmlns:c16="http://schemas.microsoft.com/office/drawing/2014/chart" uri="{C3380CC4-5D6E-409C-BE32-E72D297353CC}">
                  <c16:uniqueId val="{00000004-16B2-A047-8DD2-1A3B63695FBD}"/>
                </c:ext>
              </c:extLst>
            </c:dLbl>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Sheet1!$A$2:$A$30</c:f>
              <c:numCache>
                <c:formatCode>General</c:formatCode>
                <c:ptCount val="2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numCache>
            </c:numRef>
          </c:cat>
          <c:val>
            <c:numRef>
              <c:f>Sheet1!$C$2:$C$30</c:f>
              <c:numCache>
                <c:formatCode>0.0%</c:formatCode>
                <c:ptCount val="29"/>
                <c:pt idx="0">
                  <c:v>0.22889489859121886</c:v>
                </c:pt>
                <c:pt idx="1">
                  <c:v>0.24539628492878243</c:v>
                </c:pt>
                <c:pt idx="2">
                  <c:v>0.26448221832199825</c:v>
                </c:pt>
                <c:pt idx="3">
                  <c:v>0.27888257321225501</c:v>
                </c:pt>
                <c:pt idx="4">
                  <c:v>0.28872098851706962</c:v>
                </c:pt>
                <c:pt idx="5">
                  <c:v>0.30554898104195849</c:v>
                </c:pt>
                <c:pt idx="6">
                  <c:v>0.31359533881253593</c:v>
                </c:pt>
                <c:pt idx="7">
                  <c:v>0.32984058923237497</c:v>
                </c:pt>
                <c:pt idx="8">
                  <c:v>0.33399731192517873</c:v>
                </c:pt>
                <c:pt idx="9">
                  <c:v>0.34017942521403777</c:v>
                </c:pt>
                <c:pt idx="10">
                  <c:v>0.34301639347941343</c:v>
                </c:pt>
                <c:pt idx="11">
                  <c:v>0.34788027106166886</c:v>
                </c:pt>
                <c:pt idx="12">
                  <c:v>0.3513027460787162</c:v>
                </c:pt>
                <c:pt idx="13">
                  <c:v>0.35625045008174339</c:v>
                </c:pt>
                <c:pt idx="14">
                  <c:v>0.34300000000000003</c:v>
                </c:pt>
                <c:pt idx="15">
                  <c:v>0.34300000000000003</c:v>
                </c:pt>
                <c:pt idx="16">
                  <c:v>0.35099999999999998</c:v>
                </c:pt>
                <c:pt idx="17">
                  <c:v>0.34699999999999998</c:v>
                </c:pt>
                <c:pt idx="18">
                  <c:v>0.36899999999999999</c:v>
                </c:pt>
                <c:pt idx="19">
                  <c:v>0.36099999999999999</c:v>
                </c:pt>
                <c:pt idx="20">
                  <c:v>0.36399999999999999</c:v>
                </c:pt>
                <c:pt idx="21">
                  <c:v>0.38600000000000001</c:v>
                </c:pt>
                <c:pt idx="22">
                  <c:v>0.40200000000000002</c:v>
                </c:pt>
                <c:pt idx="23">
                  <c:v>0.39800000000000002</c:v>
                </c:pt>
                <c:pt idx="24">
                  <c:v>0.41299999999999998</c:v>
                </c:pt>
                <c:pt idx="25">
                  <c:v>0.43</c:v>
                </c:pt>
                <c:pt idx="26">
                  <c:v>0.432</c:v>
                </c:pt>
                <c:pt idx="27">
                  <c:v>0.44600000000000001</c:v>
                </c:pt>
                <c:pt idx="28">
                  <c:v>0.46300000000000002</c:v>
                </c:pt>
              </c:numCache>
            </c:numRef>
          </c:val>
          <c:smooth val="0"/>
          <c:extLst>
            <c:ext xmlns:c16="http://schemas.microsoft.com/office/drawing/2014/chart" uri="{C3380CC4-5D6E-409C-BE32-E72D297353CC}">
              <c16:uniqueId val="{00000005-16B2-A047-8DD2-1A3B63695FBD}"/>
            </c:ext>
          </c:extLst>
        </c:ser>
        <c:dLbls>
          <c:showLegendKey val="0"/>
          <c:showVal val="0"/>
          <c:showCatName val="0"/>
          <c:showSerName val="0"/>
          <c:showPercent val="0"/>
          <c:showBubbleSize val="0"/>
        </c:dLbls>
        <c:smooth val="0"/>
        <c:axId val="1318974112"/>
        <c:axId val="1300884912"/>
      </c:lineChart>
      <c:catAx>
        <c:axId val="131897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300884912"/>
        <c:crosses val="autoZero"/>
        <c:auto val="1"/>
        <c:lblAlgn val="ctr"/>
        <c:lblOffset val="100"/>
        <c:noMultiLvlLbl val="0"/>
      </c:catAx>
      <c:valAx>
        <c:axId val="1300884912"/>
        <c:scaling>
          <c:orientation val="minMax"/>
          <c:max val="0.60000000000000009"/>
          <c:min val="0.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318974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0.6765</cdr:x>
      <cdr:y>0.23246</cdr:y>
    </cdr:from>
    <cdr:to>
      <cdr:x>0.71877</cdr:x>
      <cdr:y>0.6082</cdr:y>
    </cdr:to>
    <cdr:sp macro="" textlink="">
      <cdr:nvSpPr>
        <cdr:cNvPr id="3" name="Right Brace 2">
          <a:extLst xmlns:a="http://schemas.openxmlformats.org/drawingml/2006/main">
            <a:ext uri="{FF2B5EF4-FFF2-40B4-BE49-F238E27FC236}">
              <a16:creationId xmlns:a16="http://schemas.microsoft.com/office/drawing/2014/main" id="{31DFD229-EE9B-444A-B6B4-67EE4A230749}"/>
            </a:ext>
          </a:extLst>
        </cdr:cNvPr>
        <cdr:cNvSpPr/>
      </cdr:nvSpPr>
      <cdr:spPr>
        <a:xfrm xmlns:a="http://schemas.openxmlformats.org/drawingml/2006/main">
          <a:off x="6372795" y="1185672"/>
          <a:ext cx="398157" cy="1916521"/>
        </a:xfrm>
        <a:prstGeom xmlns:a="http://schemas.openxmlformats.org/drawingml/2006/main" prst="rightBrac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b="1" dirty="0"/>
        </a:p>
      </cdr:txBody>
    </cdr:sp>
  </cdr:relSizeAnchor>
  <cdr:relSizeAnchor xmlns:cdr="http://schemas.openxmlformats.org/drawingml/2006/chartDrawing">
    <cdr:from>
      <cdr:x>0.45179</cdr:x>
      <cdr:y>0.22977</cdr:y>
    </cdr:from>
    <cdr:to>
      <cdr:x>0.6765</cdr:x>
      <cdr:y>0.23246</cdr:y>
    </cdr:to>
    <cdr:cxnSp macro="">
      <cdr:nvCxnSpPr>
        <cdr:cNvPr id="4" name="Straight Connector 3">
          <a:extLst xmlns:a="http://schemas.openxmlformats.org/drawingml/2006/main">
            <a:ext uri="{FF2B5EF4-FFF2-40B4-BE49-F238E27FC236}">
              <a16:creationId xmlns:a16="http://schemas.microsoft.com/office/drawing/2014/main" id="{742808C9-2306-461E-B804-3AA1FE37D883}"/>
            </a:ext>
          </a:extLst>
        </cdr:cNvPr>
        <cdr:cNvCxnSpPr>
          <a:stCxn xmlns:a="http://schemas.openxmlformats.org/drawingml/2006/main" id="3" idx="0"/>
        </cdr:cNvCxnSpPr>
      </cdr:nvCxnSpPr>
      <cdr:spPr>
        <a:xfrm xmlns:a="http://schemas.openxmlformats.org/drawingml/2006/main" flipH="1" flipV="1">
          <a:off x="3718051" y="927949"/>
          <a:ext cx="1849273" cy="10864"/>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0.01754</cdr:x>
      <cdr:y>0.95446</cdr:y>
    </cdr:from>
    <cdr:to>
      <cdr:x>0.31063</cdr:x>
      <cdr:y>1</cdr:y>
    </cdr:to>
    <cdr:sp macro="" textlink="">
      <cdr:nvSpPr>
        <cdr:cNvPr id="2" name="TextBox 1">
          <a:extLst xmlns:a="http://schemas.openxmlformats.org/drawingml/2006/main">
            <a:ext uri="{FF2B5EF4-FFF2-40B4-BE49-F238E27FC236}">
              <a16:creationId xmlns:a16="http://schemas.microsoft.com/office/drawing/2014/main" id="{42A0BC3B-5EB9-EA4A-9715-398A6BB83F14}"/>
            </a:ext>
          </a:extLst>
        </cdr:cNvPr>
        <cdr:cNvSpPr txBox="1"/>
      </cdr:nvSpPr>
      <cdr:spPr>
        <a:xfrm xmlns:a="http://schemas.openxmlformats.org/drawingml/2006/main">
          <a:off x="107950" y="3327400"/>
          <a:ext cx="1803400" cy="158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0.03612</cdr:x>
      <cdr:y>0.93929</cdr:y>
    </cdr:from>
    <cdr:to>
      <cdr:x>0.18473</cdr:x>
      <cdr:y>1</cdr:y>
    </cdr:to>
    <cdr:sp macro="" textlink="">
      <cdr:nvSpPr>
        <cdr:cNvPr id="3" name="TextBox 2">
          <a:extLst xmlns:a="http://schemas.openxmlformats.org/drawingml/2006/main">
            <a:ext uri="{FF2B5EF4-FFF2-40B4-BE49-F238E27FC236}">
              <a16:creationId xmlns:a16="http://schemas.microsoft.com/office/drawing/2014/main" id="{10A7D619-975C-344C-B3C1-9E1E96D77D12}"/>
            </a:ext>
          </a:extLst>
        </cdr:cNvPr>
        <cdr:cNvSpPr txBox="1"/>
      </cdr:nvSpPr>
      <cdr:spPr>
        <a:xfrm xmlns:a="http://schemas.openxmlformats.org/drawingml/2006/main">
          <a:off x="222250" y="3340100"/>
          <a:ext cx="914400" cy="2159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0.17881</cdr:x>
      <cdr:y>0.27881</cdr:y>
    </cdr:from>
    <cdr:to>
      <cdr:x>0.30043</cdr:x>
      <cdr:y>0.5</cdr:y>
    </cdr:to>
    <cdr:sp macro="" textlink="">
      <cdr:nvSpPr>
        <cdr:cNvPr id="2" name="TextBox 1">
          <a:extLst xmlns:a="http://schemas.openxmlformats.org/drawingml/2006/main">
            <a:ext uri="{FF2B5EF4-FFF2-40B4-BE49-F238E27FC236}">
              <a16:creationId xmlns:a16="http://schemas.microsoft.com/office/drawing/2014/main" id="{8FDF6897-A6CF-3746-977A-0DA6ED8704A2}"/>
            </a:ext>
          </a:extLst>
        </cdr:cNvPr>
        <cdr:cNvSpPr txBox="1"/>
      </cdr:nvSpPr>
      <cdr:spPr>
        <a:xfrm xmlns:a="http://schemas.openxmlformats.org/drawingml/2006/main">
          <a:off x="1811964" y="1546380"/>
          <a:ext cx="1232418" cy="1226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2000" b="1" dirty="0">
            <a:solidFill>
              <a:srgbClr val="FF0000"/>
            </a:solidFill>
          </a:endParaRPr>
        </a:p>
      </cdr:txBody>
    </cdr:sp>
  </cdr:relSizeAnchor>
  <cdr:relSizeAnchor xmlns:cdr="http://schemas.openxmlformats.org/drawingml/2006/chartDrawing">
    <cdr:from>
      <cdr:x>0.48284</cdr:x>
      <cdr:y>0.37923</cdr:y>
    </cdr:from>
    <cdr:to>
      <cdr:x>0.64353</cdr:x>
      <cdr:y>0.61185</cdr:y>
    </cdr:to>
    <cdr:sp macro="" textlink="">
      <cdr:nvSpPr>
        <cdr:cNvPr id="3" name="TextBox 2">
          <a:extLst xmlns:a="http://schemas.openxmlformats.org/drawingml/2006/main">
            <a:ext uri="{FF2B5EF4-FFF2-40B4-BE49-F238E27FC236}">
              <a16:creationId xmlns:a16="http://schemas.microsoft.com/office/drawing/2014/main" id="{03AAFD76-23F4-3D42-9A20-AF4DB69015A5}"/>
            </a:ext>
          </a:extLst>
        </cdr:cNvPr>
        <cdr:cNvSpPr txBox="1"/>
      </cdr:nvSpPr>
      <cdr:spPr>
        <a:xfrm xmlns:a="http://schemas.openxmlformats.org/drawingml/2006/main">
          <a:off x="4892750" y="2103346"/>
          <a:ext cx="1628383" cy="12901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2000" b="1" dirty="0">
            <a:solidFill>
              <a:srgbClr val="FF0000"/>
            </a:solidFill>
          </a:endParaRPr>
        </a:p>
      </cdr:txBody>
    </cdr:sp>
  </cdr:relSizeAnchor>
  <cdr:relSizeAnchor xmlns:cdr="http://schemas.openxmlformats.org/drawingml/2006/chartDrawing">
    <cdr:from>
      <cdr:x>0.55453</cdr:x>
      <cdr:y>0.69089</cdr:y>
    </cdr:from>
    <cdr:to>
      <cdr:x>0.64477</cdr:x>
      <cdr:y>0.85576</cdr:y>
    </cdr:to>
    <cdr:sp macro="" textlink="">
      <cdr:nvSpPr>
        <cdr:cNvPr id="4" name="TextBox 3">
          <a:extLst xmlns:a="http://schemas.openxmlformats.org/drawingml/2006/main">
            <a:ext uri="{FF2B5EF4-FFF2-40B4-BE49-F238E27FC236}">
              <a16:creationId xmlns:a16="http://schemas.microsoft.com/office/drawing/2014/main" id="{A61B2216-53AE-C149-9DDA-DCC8E013C710}"/>
            </a:ext>
          </a:extLst>
        </cdr:cNvPr>
        <cdr:cNvSpPr txBox="1"/>
      </cdr:nvSpPr>
      <cdr:spPr>
        <a:xfrm xmlns:a="http://schemas.openxmlformats.org/drawingml/2006/main">
          <a:off x="5619259" y="38319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0.48531</cdr:x>
      <cdr:y>0.69767</cdr:y>
    </cdr:from>
    <cdr:to>
      <cdr:x>0.59862</cdr:x>
      <cdr:y>0.86253</cdr:y>
    </cdr:to>
    <cdr:sp macro="" textlink="">
      <cdr:nvSpPr>
        <cdr:cNvPr id="5" name="TextBox 4">
          <a:extLst xmlns:a="http://schemas.openxmlformats.org/drawingml/2006/main">
            <a:ext uri="{FF2B5EF4-FFF2-40B4-BE49-F238E27FC236}">
              <a16:creationId xmlns:a16="http://schemas.microsoft.com/office/drawing/2014/main" id="{B35F6324-3203-9040-B353-A27D0BED4484}"/>
            </a:ext>
          </a:extLst>
        </cdr:cNvPr>
        <cdr:cNvSpPr txBox="1"/>
      </cdr:nvSpPr>
      <cdr:spPr>
        <a:xfrm xmlns:a="http://schemas.openxmlformats.org/drawingml/2006/main">
          <a:off x="4917802" y="3869516"/>
          <a:ext cx="1148219"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2000" b="1" dirty="0">
            <a:solidFill>
              <a:srgbClr val="FF0000"/>
            </a:solidFill>
          </a:endParaRPr>
        </a:p>
      </cdr:txBody>
    </cdr:sp>
  </cdr:relSizeAnchor>
  <cdr:relSizeAnchor xmlns:cdr="http://schemas.openxmlformats.org/drawingml/2006/chartDrawing">
    <cdr:from>
      <cdr:x>0.49236</cdr:x>
      <cdr:y>0.39371</cdr:y>
    </cdr:from>
    <cdr:to>
      <cdr:x>0.73169</cdr:x>
      <cdr:y>0.55858</cdr:y>
    </cdr:to>
    <cdr:sp macro="" textlink="">
      <cdr:nvSpPr>
        <cdr:cNvPr id="6" name="TextBox 5">
          <a:extLst xmlns:a="http://schemas.openxmlformats.org/drawingml/2006/main">
            <a:ext uri="{FF2B5EF4-FFF2-40B4-BE49-F238E27FC236}">
              <a16:creationId xmlns:a16="http://schemas.microsoft.com/office/drawing/2014/main" id="{86C16751-F5E9-6647-BA26-03D9FFE6B967}"/>
            </a:ext>
          </a:extLst>
        </cdr:cNvPr>
        <cdr:cNvSpPr txBox="1"/>
      </cdr:nvSpPr>
      <cdr:spPr>
        <a:xfrm xmlns:a="http://schemas.openxmlformats.org/drawingml/2006/main">
          <a:off x="4989282" y="2183676"/>
          <a:ext cx="2425148"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solidFill>
                <a:srgbClr val="FF0000"/>
              </a:solidFill>
            </a:rPr>
            <a:t>Net tuition has stayed flat over the last 10 years </a:t>
          </a:r>
        </a:p>
        <a:p xmlns:a="http://schemas.openxmlformats.org/drawingml/2006/main">
          <a:r>
            <a:rPr lang="en-US" sz="1800" b="1" dirty="0">
              <a:solidFill>
                <a:srgbClr val="FF0000"/>
              </a:solidFill>
            </a:rPr>
            <a:t>While tuition has increased in real dollars 24%</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6A90C-96FE-0345-97E2-65C1ECFF3110}" type="datetimeFigureOut">
              <a:rPr lang="en-US" smtClean="0"/>
              <a:t>3/2/2021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D4AF85-5347-5F49-A4F7-CD4FD307A685}" type="slidenum">
              <a:rPr lang="en-US" smtClean="0"/>
              <a:t>‹#›</a:t>
            </a:fld>
            <a:endParaRPr lang="en-US"/>
          </a:p>
        </p:txBody>
      </p:sp>
    </p:spTree>
    <p:extLst>
      <p:ext uri="{BB962C8B-B14F-4D97-AF65-F5344CB8AC3E}">
        <p14:creationId xmlns:p14="http://schemas.microsoft.com/office/powerpoint/2010/main" val="17432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8525" eaLnBrk="0" hangingPunct="0">
              <a:defRPr sz="3200">
                <a:solidFill>
                  <a:schemeClr val="tx1"/>
                </a:solidFill>
                <a:latin typeface="Univers LT Std 45 Light" pitchFamily="34" charset="0"/>
                <a:ea typeface="ＭＳ Ｐゴシック" pitchFamily="64" charset="-128"/>
              </a:defRPr>
            </a:lvl1pPr>
            <a:lvl2pPr marL="742950" indent="-285750" defTabSz="898525" eaLnBrk="0" hangingPunct="0">
              <a:defRPr sz="3200">
                <a:solidFill>
                  <a:schemeClr val="tx1"/>
                </a:solidFill>
                <a:latin typeface="Univers LT Std 45 Light" pitchFamily="34" charset="0"/>
                <a:ea typeface="ＭＳ Ｐゴシック" pitchFamily="64" charset="-128"/>
              </a:defRPr>
            </a:lvl2pPr>
            <a:lvl3pPr marL="1143000" indent="-228600" defTabSz="898525" eaLnBrk="0" hangingPunct="0">
              <a:defRPr sz="3200">
                <a:solidFill>
                  <a:schemeClr val="tx1"/>
                </a:solidFill>
                <a:latin typeface="Univers LT Std 45 Light" pitchFamily="34" charset="0"/>
                <a:ea typeface="ＭＳ Ｐゴシック" pitchFamily="64" charset="-128"/>
              </a:defRPr>
            </a:lvl3pPr>
            <a:lvl4pPr marL="1600200" indent="-228600" defTabSz="898525" eaLnBrk="0" hangingPunct="0">
              <a:defRPr sz="3200">
                <a:solidFill>
                  <a:schemeClr val="tx1"/>
                </a:solidFill>
                <a:latin typeface="Univers LT Std 45 Light" pitchFamily="34" charset="0"/>
                <a:ea typeface="ＭＳ Ｐゴシック" pitchFamily="64" charset="-128"/>
              </a:defRPr>
            </a:lvl4pPr>
            <a:lvl5pPr marL="2057400" indent="-228600" defTabSz="898525" eaLnBrk="0" hangingPunct="0">
              <a:defRPr sz="3200">
                <a:solidFill>
                  <a:schemeClr val="tx1"/>
                </a:solidFill>
                <a:latin typeface="Univers LT Std 45 Light" pitchFamily="34" charset="0"/>
                <a:ea typeface="ＭＳ Ｐゴシック" pitchFamily="64" charset="-128"/>
              </a:defRPr>
            </a:lvl5pPr>
            <a:lvl6pPr marL="2514600" indent="-228600" defTabSz="898525"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6pPr>
            <a:lvl7pPr marL="2971800" indent="-228600" defTabSz="898525"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7pPr>
            <a:lvl8pPr marL="3429000" indent="-228600" defTabSz="898525"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8pPr>
            <a:lvl9pPr marL="3886200" indent="-228600" defTabSz="898525"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9pPr>
          </a:lstStyle>
          <a:p>
            <a:fld id="{AF30779D-90FD-4F1B-965D-F79108F05193}" type="slidenum">
              <a:rPr lang="en-US" sz="1200">
                <a:solidFill>
                  <a:prstClr val="black"/>
                </a:solidFill>
                <a:latin typeface="Times" pitchFamily="18" charset="0"/>
              </a:rPr>
              <a:pPr/>
              <a:t>7</a:t>
            </a:fld>
            <a:endParaRPr lang="en-US" sz="1200">
              <a:solidFill>
                <a:prstClr val="black"/>
              </a:solidFill>
              <a:latin typeface="Times"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800">
              <a:latin typeface="Serifa Std 45 Light" pitchFamily="18" charset="0"/>
              <a:ea typeface="ＭＳ Ｐゴシック" pitchFamily="64" charset="-128"/>
            </a:endParaRPr>
          </a:p>
          <a:p>
            <a:pPr eaLnBrk="1" hangingPunct="1">
              <a:lnSpc>
                <a:spcPct val="80000"/>
              </a:lnSpc>
            </a:pPr>
            <a:r>
              <a:rPr lang="en-US" sz="1000">
                <a:latin typeface="Tahoma" charset="0"/>
                <a:ea typeface="ＭＳ Ｐゴシック" pitchFamily="64" charset="-128"/>
              </a:rPr>
              <a:t>Suppliers that price discriminate charge each consumer a price as close as possible to </a:t>
            </a:r>
            <a:r>
              <a:rPr lang="en-US" sz="1000" b="1">
                <a:latin typeface="Tahoma" charset="0"/>
                <a:ea typeface="ＭＳ Ｐゴシック" pitchFamily="64" charset="-128"/>
              </a:rPr>
              <a:t>individual willingness to pay</a:t>
            </a:r>
            <a:r>
              <a:rPr lang="en-US" sz="1000">
                <a:latin typeface="Tahoma" charset="0"/>
                <a:ea typeface="ＭＳ Ｐゴシック" pitchFamily="64" charset="-128"/>
              </a:rPr>
              <a:t>. </a:t>
            </a:r>
          </a:p>
          <a:p>
            <a:pPr eaLnBrk="1" hangingPunct="1">
              <a:lnSpc>
                <a:spcPct val="80000"/>
              </a:lnSpc>
            </a:pPr>
            <a:endParaRPr lang="en-US" sz="1000">
              <a:latin typeface="Tahoma" charset="0"/>
              <a:ea typeface="ＭＳ Ｐゴシック" pitchFamily="64" charset="-128"/>
            </a:endParaRPr>
          </a:p>
          <a:p>
            <a:pPr eaLnBrk="1" hangingPunct="1">
              <a:lnSpc>
                <a:spcPct val="80000"/>
              </a:lnSpc>
            </a:pPr>
            <a:r>
              <a:rPr lang="en-US" sz="1000">
                <a:latin typeface="Tahoma" charset="0"/>
                <a:ea typeface="ＭＳ Ｐゴシック" pitchFamily="64" charset="-128"/>
              </a:rPr>
              <a:t>The distance between the full price and the net price is the price discount or grant amount. </a:t>
            </a:r>
          </a:p>
          <a:p>
            <a:pPr eaLnBrk="1" hangingPunct="1">
              <a:lnSpc>
                <a:spcPct val="80000"/>
              </a:lnSpc>
            </a:pPr>
            <a:endParaRPr lang="en-US" sz="1000">
              <a:latin typeface="Tahoma" charset="0"/>
              <a:ea typeface="ＭＳ Ｐゴシック" pitchFamily="64" charset="-128"/>
            </a:endParaRPr>
          </a:p>
          <a:p>
            <a:pPr eaLnBrk="1" hangingPunct="1">
              <a:lnSpc>
                <a:spcPct val="80000"/>
              </a:lnSpc>
            </a:pPr>
            <a:r>
              <a:rPr lang="en-US" sz="1000">
                <a:latin typeface="Tahoma" charset="0"/>
                <a:ea typeface="ＭＳ Ｐゴシック" pitchFamily="64" charset="-128"/>
              </a:rPr>
              <a:t>The distance between the quantity of full pay students and the quantity of all students is the number of students receiving grant aid. </a:t>
            </a:r>
          </a:p>
          <a:p>
            <a:pPr eaLnBrk="1" hangingPunct="1">
              <a:lnSpc>
                <a:spcPct val="80000"/>
              </a:lnSpc>
            </a:pPr>
            <a:endParaRPr lang="en-US" sz="1000">
              <a:latin typeface="Tahoma" charset="0"/>
              <a:ea typeface="ＭＳ Ｐゴシック" pitchFamily="64" charset="-128"/>
            </a:endParaRPr>
          </a:p>
          <a:p>
            <a:pPr eaLnBrk="1" hangingPunct="1">
              <a:lnSpc>
                <a:spcPct val="80000"/>
              </a:lnSpc>
            </a:pPr>
            <a:r>
              <a:rPr lang="en-US" sz="1000">
                <a:latin typeface="Tahoma" charset="0"/>
                <a:ea typeface="ＭＳ Ｐゴシック" pitchFamily="64" charset="-128"/>
              </a:rPr>
              <a:t>Think of each point along the demand curve as corresponding to one student, each able and willing to pay a different price to enroll. The institution gives a different institutional grant to each student - larger grants to those who are farther down the demand curve, able and willing to pay lower prices on their own. They keep moving down the demand curve until it doesn't pay to enroll any more students because they don't even pay enough to cover the marginal cost of the extra student on campus.  In the real world, students come with some external grant if they are penniless, so there may or may not be a lower limit, depending on excess capacity.</a:t>
            </a:r>
          </a:p>
          <a:p>
            <a:pPr eaLnBrk="1" hangingPunct="1">
              <a:lnSpc>
                <a:spcPct val="80000"/>
              </a:lnSpc>
            </a:pPr>
            <a:r>
              <a:rPr lang="en-US" sz="1000">
                <a:latin typeface="Tahoma" charset="0"/>
                <a:ea typeface="ＭＳ Ｐゴシック" pitchFamily="64" charset="-128"/>
              </a:rPr>
              <a:t> </a:t>
            </a:r>
          </a:p>
          <a:p>
            <a:pPr eaLnBrk="1" hangingPunct="1">
              <a:lnSpc>
                <a:spcPct val="80000"/>
              </a:lnSpc>
            </a:pPr>
            <a:r>
              <a:rPr lang="en-US" sz="1000">
                <a:latin typeface="Tahoma" charset="0"/>
                <a:ea typeface="ＭＳ Ｐゴシック" pitchFamily="64" charset="-128"/>
              </a:rPr>
              <a:t>Institutional aid increases the pool of people who can afford to come to your institution, because more of them can afford to enroll at the reduced net price. </a:t>
            </a:r>
          </a:p>
          <a:p>
            <a:pPr eaLnBrk="1" hangingPunct="1">
              <a:lnSpc>
                <a:spcPct val="80000"/>
              </a:lnSpc>
            </a:pPr>
            <a:endParaRPr lang="en-US" sz="1000">
              <a:latin typeface="Tahoma" charset="0"/>
              <a:ea typeface="ＭＳ Ｐゴシック" pitchFamily="64" charset="-128"/>
            </a:endParaRPr>
          </a:p>
          <a:p>
            <a:pPr eaLnBrk="1" hangingPunct="1">
              <a:lnSpc>
                <a:spcPct val="80000"/>
              </a:lnSpc>
            </a:pPr>
            <a:r>
              <a:rPr lang="en-US" sz="1000">
                <a:latin typeface="Tahoma" charset="0"/>
                <a:ea typeface="ＭＳ Ｐゴシック" pitchFamily="64" charset="-128"/>
              </a:rPr>
              <a:t>However, in most cases, institutional aid does not result in an overall shift in the demand curve for higher education. If all those students enrolled with lower net prices, then the institutions get more revenue. Total revenue is the area under the demand curve up to the last enrolled student. Without the aid, but with the same sticker price, revenue would just be the rectangle going out as far as the number of full pay students. </a:t>
            </a:r>
          </a:p>
          <a:p>
            <a:pPr eaLnBrk="1" hangingPunct="1">
              <a:lnSpc>
                <a:spcPct val="80000"/>
              </a:lnSpc>
            </a:pPr>
            <a:endParaRPr lang="en-US" sz="1000">
              <a:latin typeface="Tahoma" charset="0"/>
              <a:ea typeface="ＭＳ Ｐゴシック" pitchFamily="64" charset="-128"/>
            </a:endParaRPr>
          </a:p>
        </p:txBody>
      </p:sp>
    </p:spTree>
    <p:extLst>
      <p:ext uri="{BB962C8B-B14F-4D97-AF65-F5344CB8AC3E}">
        <p14:creationId xmlns:p14="http://schemas.microsoft.com/office/powerpoint/2010/main" val="3907972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709ED5-ABB3-4881-93C8-F07C8F14C1FA}" type="slidenum">
              <a:rPr lang="en-US" smtClean="0"/>
              <a:pPr>
                <a:defRPr/>
              </a:pPr>
              <a:t>15</a:t>
            </a:fld>
            <a:endParaRPr lang="en-US"/>
          </a:p>
        </p:txBody>
      </p:sp>
    </p:spTree>
    <p:extLst>
      <p:ext uri="{BB962C8B-B14F-4D97-AF65-F5344CB8AC3E}">
        <p14:creationId xmlns:p14="http://schemas.microsoft.com/office/powerpoint/2010/main" val="4281123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a:extLst>
              <a:ext uri="{FF2B5EF4-FFF2-40B4-BE49-F238E27FC236}">
                <a16:creationId xmlns:a16="http://schemas.microsoft.com/office/drawing/2014/main" id="{F07D2DFE-432B-F245-90E3-7CF35DC362B6}"/>
              </a:ext>
            </a:extLst>
          </p:cNvPr>
          <p:cNvSpPr>
            <a:spLocks noGrp="1" noRot="1" noChangeAspect="1" noChangeArrowheads="1" noTextEdit="1"/>
          </p:cNvSpPr>
          <p:nvPr>
            <p:ph type="sldImg"/>
          </p:nvPr>
        </p:nvSpPr>
        <p:spPr bwMode="auto">
          <a:xfrm>
            <a:off x="344488" y="695325"/>
            <a:ext cx="6173787" cy="3473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2259" name="Rectangle 3">
            <a:extLst>
              <a:ext uri="{FF2B5EF4-FFF2-40B4-BE49-F238E27FC236}">
                <a16:creationId xmlns:a16="http://schemas.microsoft.com/office/drawing/2014/main" id="{72E41ABB-AF47-0E4A-8C4A-D2A975778D02}"/>
              </a:ext>
            </a:extLst>
          </p:cNvPr>
          <p:cNvSpPr>
            <a:spLocks noGrp="1" noChangeArrowheads="1"/>
          </p:cNvSpPr>
          <p:nvPr>
            <p:ph type="body" idx="1"/>
          </p:nvPr>
        </p:nvSpPr>
        <p:spPr bwMode="auto">
          <a:xfrm>
            <a:off x="914400" y="4400550"/>
            <a:ext cx="5032375" cy="40941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144" tIns="46073" rIns="92144" bIns="46073"/>
          <a:lstStyle/>
          <a:p>
            <a:endParaRPr lang="en-US" altLang="en-US"/>
          </a:p>
        </p:txBody>
      </p:sp>
    </p:spTree>
    <p:extLst>
      <p:ext uri="{BB962C8B-B14F-4D97-AF65-F5344CB8AC3E}">
        <p14:creationId xmlns:p14="http://schemas.microsoft.com/office/powerpoint/2010/main" val="271787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E67EF-7780-2F49-A70D-2C91662594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E03949-990D-0B45-9B27-C0C98B4D2A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4741CE-AAEF-1548-8E50-0615C994B09C}"/>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5" name="Footer Placeholder 4">
            <a:extLst>
              <a:ext uri="{FF2B5EF4-FFF2-40B4-BE49-F238E27FC236}">
                <a16:creationId xmlns:a16="http://schemas.microsoft.com/office/drawing/2014/main" id="{453AB139-3939-754C-B191-38572551F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C36D7-8386-834E-A0FC-2C720539658E}"/>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76681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35A8F-F068-1847-A8DC-B45F02A226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688C11-6F48-8649-A677-239F0A479A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22A16-A7D0-8E40-9B76-2F975118C3CD}"/>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5" name="Footer Placeholder 4">
            <a:extLst>
              <a:ext uri="{FF2B5EF4-FFF2-40B4-BE49-F238E27FC236}">
                <a16:creationId xmlns:a16="http://schemas.microsoft.com/office/drawing/2014/main" id="{185BF743-66FB-AF40-8DEF-3051EF404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D184F-CCDB-844A-A89D-E7A9FD087F76}"/>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160642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E5969D-7C79-664A-AFB7-3E4F6681B1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42B73F-6F2D-744A-AD7D-5E0F45C85B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2B02C-BC50-F94B-969B-3DEEE6EDA750}"/>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5" name="Footer Placeholder 4">
            <a:extLst>
              <a:ext uri="{FF2B5EF4-FFF2-40B4-BE49-F238E27FC236}">
                <a16:creationId xmlns:a16="http://schemas.microsoft.com/office/drawing/2014/main" id="{F390B091-95B3-1246-B7C3-7240769F0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B2DBB-69DD-5846-BC7E-8F5BCFDD3D3F}"/>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281169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anchor="t">
            <a:normAutofit/>
          </a:bodyPr>
          <a:lstStyle>
            <a:lvl1pPr algn="ctr">
              <a:defRPr sz="2400"/>
            </a:lvl1pPr>
          </a:lstStyle>
          <a:p>
            <a:r>
              <a:rPr lang="en-US" dirty="0"/>
              <a:t>Click to edit Master title style</a:t>
            </a:r>
          </a:p>
        </p:txBody>
      </p:sp>
      <p:sp>
        <p:nvSpPr>
          <p:cNvPr id="3" name="Content Placeholder 2"/>
          <p:cNvSpPr>
            <a:spLocks noGrp="1"/>
          </p:cNvSpPr>
          <p:nvPr>
            <p:ph idx="1"/>
          </p:nvPr>
        </p:nvSpPr>
        <p:spPr>
          <a:xfrm>
            <a:off x="609600" y="1600201"/>
            <a:ext cx="10972800" cy="4419442"/>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0"/>
          </p:nvPr>
        </p:nvSpPr>
        <p:spPr>
          <a:xfrm>
            <a:off x="609600" y="6019643"/>
            <a:ext cx="10972800" cy="347820"/>
          </a:xfrm>
        </p:spPr>
        <p:txBody>
          <a:bodyPr anchor="b">
            <a:noAutofit/>
          </a:bodyPr>
          <a:lstStyle>
            <a:lvl1pPr algn="l">
              <a:buNone/>
              <a:defRPr sz="900"/>
            </a:lvl1pPr>
            <a:lvl2pPr algn="l">
              <a:buNone/>
              <a:defRPr sz="900"/>
            </a:lvl2pPr>
            <a:lvl3pPr algn="l">
              <a:buNone/>
              <a:defRPr sz="900"/>
            </a:lvl3pPr>
            <a:lvl4pPr algn="l">
              <a:buNone/>
              <a:defRPr sz="900"/>
            </a:lvl4pPr>
            <a:lvl5pPr algn="l">
              <a:buNone/>
              <a:defRPr sz="900"/>
            </a:lvl5pPr>
          </a:lstStyle>
          <a:p>
            <a:pPr lvl="0"/>
            <a:r>
              <a:rPr lang="en-US" dirty="0"/>
              <a:t>Click to edit Master text styles</a:t>
            </a:r>
          </a:p>
        </p:txBody>
      </p:sp>
    </p:spTree>
    <p:extLst>
      <p:ext uri="{BB962C8B-B14F-4D97-AF65-F5344CB8AC3E}">
        <p14:creationId xmlns:p14="http://schemas.microsoft.com/office/powerpoint/2010/main" val="1725146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4" name="Content Placeholder 3"/>
          <p:cNvSpPr>
            <a:spLocks noGrp="1"/>
          </p:cNvSpPr>
          <p:nvPr>
            <p:ph sz="half" idx="2"/>
          </p:nvPr>
        </p:nvSpPr>
        <p:spPr>
          <a:xfrm>
            <a:off x="609600" y="1524000"/>
            <a:ext cx="10972800"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914400" y="6492876"/>
            <a:ext cx="2844800" cy="365125"/>
          </a:xfrm>
        </p:spPr>
        <p:txBody>
          <a:bodyPr/>
          <a:lstStyle>
            <a:lvl1pPr>
              <a:defRPr/>
            </a:lvl1pPr>
          </a:lstStyle>
          <a:p>
            <a:r>
              <a:rPr lang="en-US" dirty="0"/>
              <a:t>Twitter Handle</a:t>
            </a:r>
          </a:p>
        </p:txBody>
      </p:sp>
      <p:sp>
        <p:nvSpPr>
          <p:cNvPr id="6" name="Rectangle 5">
            <a:extLst>
              <a:ext uri="{FF2B5EF4-FFF2-40B4-BE49-F238E27FC236}">
                <a16:creationId xmlns:a16="http://schemas.microsoft.com/office/drawing/2014/main" id="{2C3CCFA8-862D-482B-B6C5-A0020E57BD32}"/>
              </a:ext>
            </a:extLst>
          </p:cNvPr>
          <p:cNvSpPr/>
          <p:nvPr userDrawn="1"/>
        </p:nvSpPr>
        <p:spPr>
          <a:xfrm rot="21045959">
            <a:off x="40409" y="6566206"/>
            <a:ext cx="851627" cy="333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258827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omparison">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4" name="Content Placeholder 3"/>
          <p:cNvSpPr>
            <a:spLocks noGrp="1"/>
          </p:cNvSpPr>
          <p:nvPr>
            <p:ph sz="half" idx="2"/>
          </p:nvPr>
        </p:nvSpPr>
        <p:spPr>
          <a:xfrm>
            <a:off x="609600" y="1524000"/>
            <a:ext cx="10972800"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914400" y="6492876"/>
            <a:ext cx="2844800" cy="365125"/>
          </a:xfrm>
        </p:spPr>
        <p:txBody>
          <a:bodyPr/>
          <a:lstStyle>
            <a:lvl1pPr>
              <a:defRPr/>
            </a:lvl1pPr>
          </a:lstStyle>
          <a:p>
            <a:r>
              <a:rPr lang="en-US" dirty="0"/>
              <a:t>Twitter Handle</a:t>
            </a:r>
          </a:p>
        </p:txBody>
      </p:sp>
      <p:sp>
        <p:nvSpPr>
          <p:cNvPr id="6" name="Rectangle 5">
            <a:extLst>
              <a:ext uri="{FF2B5EF4-FFF2-40B4-BE49-F238E27FC236}">
                <a16:creationId xmlns:a16="http://schemas.microsoft.com/office/drawing/2014/main" id="{2C3CCFA8-862D-482B-B6C5-A0020E57BD32}"/>
              </a:ext>
            </a:extLst>
          </p:cNvPr>
          <p:cNvSpPr/>
          <p:nvPr userDrawn="1"/>
        </p:nvSpPr>
        <p:spPr>
          <a:xfrm rot="21045959">
            <a:off x="40409" y="6566206"/>
            <a:ext cx="851627" cy="333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70054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3759200" y="1828800"/>
            <a:ext cx="7924800" cy="4114800"/>
          </a:xfrm>
          <a:prstGeom prst="rect">
            <a:avLst/>
          </a:prstGeom>
        </p:spPr>
        <p:txBody>
          <a:bodyPr/>
          <a:lstStyle>
            <a:lvl1pPr>
              <a:defRPr sz="2200" baseline="0">
                <a:latin typeface="Trebuchet MS" pitchFamily="34" charset="0"/>
                <a:cs typeface="Arial" pitchFamily="34" charset="0"/>
              </a:defRPr>
            </a:lvl1pPr>
            <a:lvl2pPr>
              <a:defRPr sz="2200">
                <a:latin typeface="Trebuchet MS" pitchFamily="34" charset="0"/>
                <a:cs typeface="Arial" pitchFamily="34" charset="0"/>
              </a:defRPr>
            </a:lvl2pPr>
            <a:lvl3pPr>
              <a:defRPr sz="2200">
                <a:latin typeface="Trebuchet MS" pitchFamily="34" charset="0"/>
                <a:cs typeface="Arial" pitchFamily="34" charset="0"/>
              </a:defRPr>
            </a:lvl3pPr>
          </a:lstStyle>
          <a:p>
            <a:pPr lvl="0"/>
            <a:r>
              <a:rPr lang="en-US" dirty="0"/>
              <a:t>Insert bulleted text (at least 22 </a:t>
            </a:r>
            <a:r>
              <a:rPr lang="en-US" dirty="0" err="1"/>
              <a:t>pt</a:t>
            </a:r>
            <a:r>
              <a:rPr lang="en-US" dirty="0"/>
              <a:t>)</a:t>
            </a:r>
          </a:p>
          <a:p>
            <a:pPr lvl="1"/>
            <a:r>
              <a:rPr lang="en-US" dirty="0"/>
              <a:t>Second level</a:t>
            </a:r>
          </a:p>
          <a:p>
            <a:pPr lvl="2"/>
            <a:r>
              <a:rPr lang="en-US" dirty="0"/>
              <a:t>Third level</a:t>
            </a:r>
          </a:p>
        </p:txBody>
      </p:sp>
      <p:sp>
        <p:nvSpPr>
          <p:cNvPr id="12" name="Content Placeholder 11"/>
          <p:cNvSpPr>
            <a:spLocks noGrp="1"/>
          </p:cNvSpPr>
          <p:nvPr>
            <p:ph sz="quarter" idx="11" hasCustomPrompt="1"/>
          </p:nvPr>
        </p:nvSpPr>
        <p:spPr>
          <a:xfrm>
            <a:off x="711200" y="304800"/>
            <a:ext cx="5384800" cy="1752600"/>
          </a:xfrm>
          <a:prstGeom prst="rect">
            <a:avLst/>
          </a:prstGeom>
        </p:spPr>
        <p:txBody>
          <a:bodyPr/>
          <a:lstStyle>
            <a:lvl1pPr marL="0" indent="0">
              <a:buFontTx/>
              <a:buNone/>
              <a:defRPr sz="2800" b="1" baseline="0">
                <a:latin typeface="Trebuchet MS" pitchFamily="34" charset="0"/>
                <a:cs typeface="Arial" pitchFamily="34" charset="0"/>
              </a:defRPr>
            </a:lvl1pPr>
          </a:lstStyle>
          <a:p>
            <a:pPr lvl="0"/>
            <a:r>
              <a:rPr lang="en-US" dirty="0"/>
              <a:t>INSERT HEADLINE IN ALL CAPS (28 PT)</a:t>
            </a:r>
          </a:p>
        </p:txBody>
      </p:sp>
    </p:spTree>
    <p:extLst>
      <p:ext uri="{BB962C8B-B14F-4D97-AF65-F5344CB8AC3E}">
        <p14:creationId xmlns:p14="http://schemas.microsoft.com/office/powerpoint/2010/main" val="176974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4D892-1DBB-4F48-85CC-216389EA24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C64ACC-83D6-CB4A-8601-0F2F7C6E62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44A31D-B9A0-C641-B4B9-2528000FD7AE}"/>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5" name="Footer Placeholder 4">
            <a:extLst>
              <a:ext uri="{FF2B5EF4-FFF2-40B4-BE49-F238E27FC236}">
                <a16:creationId xmlns:a16="http://schemas.microsoft.com/office/drawing/2014/main" id="{B23DD575-E2D6-5248-9080-96CFE5B03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441F01-A5EE-0645-A02B-0EAA50C92553}"/>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220749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A9F97-DE0F-4644-8E7E-822ECC4A06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F6AF74-1D78-7B4F-8163-CC554D8F8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C56331-8DBD-7B4C-8439-ED9B302CEA47}"/>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5" name="Footer Placeholder 4">
            <a:extLst>
              <a:ext uri="{FF2B5EF4-FFF2-40B4-BE49-F238E27FC236}">
                <a16:creationId xmlns:a16="http://schemas.microsoft.com/office/drawing/2014/main" id="{0458F9DA-938B-214A-B349-5C2A191FF8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C2CC2-7AEB-3D4B-832F-909D97D883EE}"/>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3905248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BFAB4-04AA-1B4E-BE02-2E5739F7E2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9A1E9B-BE2C-474B-8CD8-8DF593BC14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99C1DF-5378-F240-A232-ECB67BBA41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6E99CD-383C-B049-9001-5F41A8979000}"/>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6" name="Footer Placeholder 5">
            <a:extLst>
              <a:ext uri="{FF2B5EF4-FFF2-40B4-BE49-F238E27FC236}">
                <a16:creationId xmlns:a16="http://schemas.microsoft.com/office/drawing/2014/main" id="{E89B9475-7886-9D45-AF05-C9A2888017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CE0261-4E3F-2845-8CA0-15183D760D03}"/>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87400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9507-CBB1-F243-8FE4-12801C74DC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39A1EC-F2FF-004A-8E58-11615F7C34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4746A2-8CCE-7545-8020-5529A455D9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04993E-C559-2348-869C-52E692DC9B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E57C15-C1F1-1E45-A01C-07FC5F52C7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B39D94-3E40-274E-8C88-55789AF11165}"/>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8" name="Footer Placeholder 7">
            <a:extLst>
              <a:ext uri="{FF2B5EF4-FFF2-40B4-BE49-F238E27FC236}">
                <a16:creationId xmlns:a16="http://schemas.microsoft.com/office/drawing/2014/main" id="{225B997D-9154-EB4A-9496-E72D76A95B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D105CA-6B37-FD4F-97A9-F132B76FC85A}"/>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422583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7B68C-2FD3-4F42-893F-C9891C3716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55F88D-2AAB-B341-ACD6-A2910FEDC515}"/>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4" name="Footer Placeholder 3">
            <a:extLst>
              <a:ext uri="{FF2B5EF4-FFF2-40B4-BE49-F238E27FC236}">
                <a16:creationId xmlns:a16="http://schemas.microsoft.com/office/drawing/2014/main" id="{B5AD0077-4CC0-E94C-B2B0-4BCCEEEF8A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E4CA6A-FB08-6E48-B00F-19DBA50B2EB3}"/>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60944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80AC64-CED3-7041-B127-A996E9EEF4C2}"/>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3" name="Footer Placeholder 2">
            <a:extLst>
              <a:ext uri="{FF2B5EF4-FFF2-40B4-BE49-F238E27FC236}">
                <a16:creationId xmlns:a16="http://schemas.microsoft.com/office/drawing/2014/main" id="{9B999226-F5D6-204B-91FD-86B985B52E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6812DC-516E-F54A-AD6C-E91B536CFB55}"/>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11014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26923-95D9-3249-9AAA-AE897CA46B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06EEFC-EF02-3346-BC1F-95EE38EA02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26FE61-A1A3-BD48-9564-F98A49A3F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C6D050-43FF-4743-B852-C2D93AB60933}"/>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6" name="Footer Placeholder 5">
            <a:extLst>
              <a:ext uri="{FF2B5EF4-FFF2-40B4-BE49-F238E27FC236}">
                <a16:creationId xmlns:a16="http://schemas.microsoft.com/office/drawing/2014/main" id="{3EF4B753-2083-3940-A2C1-CA1A1FEBE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BE97CF-CD32-1C4A-81BE-8FDEB7BA2182}"/>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178328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8053A-08C9-9549-976D-42944CE26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13307D-F808-0E43-95CB-9CC3265469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C792A3-C272-B34E-B3D7-F1E1E33274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4BC4CC-1E8E-5B44-8879-80F3292B5F34}"/>
              </a:ext>
            </a:extLst>
          </p:cNvPr>
          <p:cNvSpPr>
            <a:spLocks noGrp="1"/>
          </p:cNvSpPr>
          <p:nvPr>
            <p:ph type="dt" sz="half" idx="10"/>
          </p:nvPr>
        </p:nvSpPr>
        <p:spPr/>
        <p:txBody>
          <a:bodyPr/>
          <a:lstStyle/>
          <a:p>
            <a:fld id="{1CE6185F-464D-2449-9D26-0129BC602332}" type="datetimeFigureOut">
              <a:rPr lang="en-US" smtClean="0"/>
              <a:t>3/2/2021</a:t>
            </a:fld>
            <a:endParaRPr lang="en-US"/>
          </a:p>
        </p:txBody>
      </p:sp>
      <p:sp>
        <p:nvSpPr>
          <p:cNvPr id="6" name="Footer Placeholder 5">
            <a:extLst>
              <a:ext uri="{FF2B5EF4-FFF2-40B4-BE49-F238E27FC236}">
                <a16:creationId xmlns:a16="http://schemas.microsoft.com/office/drawing/2014/main" id="{CB5C7B6E-C12D-A44A-8EB8-B33CBA6103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42AA3-5DDA-8C49-8992-03C7D74508C7}"/>
              </a:ext>
            </a:extLst>
          </p:cNvPr>
          <p:cNvSpPr>
            <a:spLocks noGrp="1"/>
          </p:cNvSpPr>
          <p:nvPr>
            <p:ph type="sldNum" sz="quarter" idx="12"/>
          </p:nvPr>
        </p:nvSpPr>
        <p:spPr/>
        <p:txBody>
          <a:bodyPr/>
          <a:lstStyle/>
          <a:p>
            <a:fld id="{9E253254-7D4E-FB40-8900-16179F978A4D}" type="slidenum">
              <a:rPr lang="en-US" smtClean="0"/>
              <a:t>‹#›</a:t>
            </a:fld>
            <a:endParaRPr lang="en-US"/>
          </a:p>
        </p:txBody>
      </p:sp>
    </p:spTree>
    <p:extLst>
      <p:ext uri="{BB962C8B-B14F-4D97-AF65-F5344CB8AC3E}">
        <p14:creationId xmlns:p14="http://schemas.microsoft.com/office/powerpoint/2010/main" val="261867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ADF28D-55D4-0D41-825A-49C9EED605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68564D-BB1F-004D-9814-5228BF357D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32F55-0532-D94D-80B3-B8209F5355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6185F-464D-2449-9D26-0129BC602332}" type="datetimeFigureOut">
              <a:rPr lang="en-US" smtClean="0"/>
              <a:t>3/2/2021</a:t>
            </a:fld>
            <a:endParaRPr lang="en-US"/>
          </a:p>
        </p:txBody>
      </p:sp>
      <p:sp>
        <p:nvSpPr>
          <p:cNvPr id="5" name="Footer Placeholder 4">
            <a:extLst>
              <a:ext uri="{FF2B5EF4-FFF2-40B4-BE49-F238E27FC236}">
                <a16:creationId xmlns:a16="http://schemas.microsoft.com/office/drawing/2014/main" id="{7752CE69-FB08-D345-A3BC-672098710D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3F4B55-6C20-EA49-98AC-798CD6EE4E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53254-7D4E-FB40-8900-16179F978A4D}" type="slidenum">
              <a:rPr lang="en-US" smtClean="0"/>
              <a:t>‹#›</a:t>
            </a:fld>
            <a:endParaRPr lang="en-US"/>
          </a:p>
        </p:txBody>
      </p:sp>
    </p:spTree>
    <p:extLst>
      <p:ext uri="{BB962C8B-B14F-4D97-AF65-F5344CB8AC3E}">
        <p14:creationId xmlns:p14="http://schemas.microsoft.com/office/powerpoint/2010/main" val="457630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552ED-7F26-3148-B92A-6CADCD546030}"/>
              </a:ext>
            </a:extLst>
          </p:cNvPr>
          <p:cNvSpPr>
            <a:spLocks noGrp="1"/>
          </p:cNvSpPr>
          <p:nvPr>
            <p:ph type="ctrTitle"/>
          </p:nvPr>
        </p:nvSpPr>
        <p:spPr/>
        <p:txBody>
          <a:bodyPr/>
          <a:lstStyle/>
          <a:p>
            <a:r>
              <a:rPr lang="en-US" dirty="0"/>
              <a:t>Pricing and Discounting</a:t>
            </a:r>
          </a:p>
        </p:txBody>
      </p:sp>
      <p:sp>
        <p:nvSpPr>
          <p:cNvPr id="3" name="Subtitle 2">
            <a:extLst>
              <a:ext uri="{FF2B5EF4-FFF2-40B4-BE49-F238E27FC236}">
                <a16:creationId xmlns:a16="http://schemas.microsoft.com/office/drawing/2014/main" id="{613625C8-DDF3-9144-A893-7AC56472BFA9}"/>
              </a:ext>
            </a:extLst>
          </p:cNvPr>
          <p:cNvSpPr>
            <a:spLocks noGrp="1"/>
          </p:cNvSpPr>
          <p:nvPr>
            <p:ph type="subTitle" idx="1"/>
          </p:nvPr>
        </p:nvSpPr>
        <p:spPr/>
        <p:txBody>
          <a:bodyPr/>
          <a:lstStyle/>
          <a:p>
            <a:r>
              <a:rPr lang="en-US" dirty="0"/>
              <a:t>Presentation by Lucie Lapovsky</a:t>
            </a:r>
          </a:p>
          <a:p>
            <a:r>
              <a:rPr lang="en-US" dirty="0"/>
              <a:t>March 2, 2021</a:t>
            </a:r>
          </a:p>
        </p:txBody>
      </p:sp>
    </p:spTree>
    <p:extLst>
      <p:ext uri="{BB962C8B-B14F-4D97-AF65-F5344CB8AC3E}">
        <p14:creationId xmlns:p14="http://schemas.microsoft.com/office/powerpoint/2010/main" val="1191957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lstStyle/>
          <a:p>
            <a:pPr algn="ctr"/>
            <a:r>
              <a:rPr lang="en-US" dirty="0"/>
              <a:t>Tools for Enrollment Management</a:t>
            </a:r>
          </a:p>
        </p:txBody>
      </p:sp>
      <p:sp>
        <p:nvSpPr>
          <p:cNvPr id="3" name="Content Placeholder 2"/>
          <p:cNvSpPr>
            <a:spLocks noGrp="1"/>
          </p:cNvSpPr>
          <p:nvPr>
            <p:ph sz="quarter" idx="1"/>
          </p:nvPr>
        </p:nvSpPr>
        <p:spPr/>
        <p:txBody>
          <a:bodyPr>
            <a:normAutofit/>
          </a:bodyPr>
          <a:lstStyle/>
          <a:p>
            <a:r>
              <a:rPr lang="en-US" dirty="0"/>
              <a:t>Setting the sticker price </a:t>
            </a:r>
          </a:p>
          <a:p>
            <a:r>
              <a:rPr lang="en-US" dirty="0"/>
              <a:t>Allocating incentives</a:t>
            </a:r>
          </a:p>
          <a:p>
            <a:r>
              <a:rPr lang="en-US" dirty="0"/>
              <a:t>Program initiatives – increasing the attractiveness of the camp</a:t>
            </a:r>
          </a:p>
          <a:p>
            <a:pPr lvl="1"/>
            <a:r>
              <a:rPr lang="en-US" dirty="0"/>
              <a:t>Additional sports</a:t>
            </a:r>
          </a:p>
          <a:p>
            <a:pPr lvl="1"/>
            <a:r>
              <a:rPr lang="en-US" dirty="0"/>
              <a:t>Adding enrichment programs</a:t>
            </a:r>
          </a:p>
          <a:p>
            <a:pPr lvl="1"/>
            <a:r>
              <a:rPr lang="en-US" dirty="0"/>
              <a:t>Enhancing facilities, etc.</a:t>
            </a:r>
          </a:p>
          <a:p>
            <a:pPr lvl="1"/>
            <a:r>
              <a:rPr lang="en-US" dirty="0"/>
              <a:t>Changing session times</a:t>
            </a:r>
          </a:p>
          <a:p>
            <a:endParaRPr lang="en-US" dirty="0"/>
          </a:p>
        </p:txBody>
      </p:sp>
    </p:spTree>
    <p:extLst>
      <p:ext uri="{BB962C8B-B14F-4D97-AF65-F5344CB8AC3E}">
        <p14:creationId xmlns:p14="http://schemas.microsoft.com/office/powerpoint/2010/main" val="208578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Pricing Strategies</a:t>
            </a:r>
          </a:p>
        </p:txBody>
      </p:sp>
      <p:sp>
        <p:nvSpPr>
          <p:cNvPr id="3" name="Content Placeholder 2"/>
          <p:cNvSpPr>
            <a:spLocks noGrp="1"/>
          </p:cNvSpPr>
          <p:nvPr>
            <p:ph sz="quarter" idx="1"/>
          </p:nvPr>
        </p:nvSpPr>
        <p:spPr/>
        <p:txBody>
          <a:bodyPr/>
          <a:lstStyle/>
          <a:p>
            <a:r>
              <a:rPr lang="en-US" dirty="0"/>
              <a:t>Low price/low aid – few incentives</a:t>
            </a:r>
          </a:p>
          <a:p>
            <a:r>
              <a:rPr lang="en-US" dirty="0"/>
              <a:t>High price/high aid – lots of incentives/discounts</a:t>
            </a:r>
          </a:p>
          <a:p>
            <a:pPr marL="0" indent="0">
              <a:buNone/>
            </a:pPr>
            <a:endParaRPr lang="en-US" dirty="0"/>
          </a:p>
        </p:txBody>
      </p:sp>
    </p:spTree>
    <p:extLst>
      <p:ext uri="{BB962C8B-B14F-4D97-AF65-F5344CB8AC3E}">
        <p14:creationId xmlns:p14="http://schemas.microsoft.com/office/powerpoint/2010/main" val="2860846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Motivation for Lowering Price</a:t>
            </a:r>
          </a:p>
        </p:txBody>
      </p:sp>
      <p:sp>
        <p:nvSpPr>
          <p:cNvPr id="4" name="Content Placeholder 3"/>
          <p:cNvSpPr>
            <a:spLocks noGrp="1"/>
          </p:cNvSpPr>
          <p:nvPr>
            <p:ph sz="quarter" idx="1"/>
          </p:nvPr>
        </p:nvSpPr>
        <p:spPr/>
        <p:txBody>
          <a:bodyPr>
            <a:normAutofit/>
          </a:bodyPr>
          <a:lstStyle/>
          <a:p>
            <a:r>
              <a:rPr lang="en-US" dirty="0"/>
              <a:t>To grow and diversify the </a:t>
            </a:r>
            <a:r>
              <a:rPr lang="en-US" b="1" dirty="0"/>
              <a:t>inquiries</a:t>
            </a:r>
          </a:p>
          <a:p>
            <a:r>
              <a:rPr lang="en-US" dirty="0"/>
              <a:t>To grow net camper revenue</a:t>
            </a:r>
          </a:p>
          <a:p>
            <a:r>
              <a:rPr lang="en-US" dirty="0"/>
              <a:t>Sticker Shock</a:t>
            </a:r>
          </a:p>
          <a:p>
            <a:r>
              <a:rPr lang="en-US" dirty="0"/>
              <a:t>Complexities of explaining net price/discounts</a:t>
            </a:r>
          </a:p>
          <a:p>
            <a:r>
              <a:rPr lang="en-US" dirty="0"/>
              <a:t>Desire to be more transparent in pricing</a:t>
            </a:r>
          </a:p>
          <a:p>
            <a:r>
              <a:rPr lang="en-US" dirty="0"/>
              <a:t>Other</a:t>
            </a:r>
          </a:p>
          <a:p>
            <a:endParaRPr lang="en-US" dirty="0"/>
          </a:p>
        </p:txBody>
      </p:sp>
      <p:sp>
        <p:nvSpPr>
          <p:cNvPr id="6" name="Slide Number Placeholder 5">
            <a:extLst>
              <a:ext uri="{FF2B5EF4-FFF2-40B4-BE49-F238E27FC236}">
                <a16:creationId xmlns:a16="http://schemas.microsoft.com/office/drawing/2014/main" id="{BAA5F72B-7631-184E-88DB-4D5B3EFCEDF4}"/>
              </a:ext>
            </a:extLst>
          </p:cNvPr>
          <p:cNvSpPr>
            <a:spLocks noGrp="1"/>
          </p:cNvSpPr>
          <p:nvPr>
            <p:ph type="sldNum" sz="quarter" idx="12"/>
          </p:nvPr>
        </p:nvSpPr>
        <p:spPr/>
        <p:txBody>
          <a:bodyPr/>
          <a:lstStyle/>
          <a:p>
            <a:fld id="{A875D887-92C5-DE42-9535-CCEEC8E0E898}" type="slidenum">
              <a:rPr lang="en-US" smtClean="0"/>
              <a:t>12</a:t>
            </a:fld>
            <a:endParaRPr lang="en-US"/>
          </a:p>
        </p:txBody>
      </p:sp>
    </p:spTree>
    <p:extLst>
      <p:ext uri="{BB962C8B-B14F-4D97-AF65-F5344CB8AC3E}">
        <p14:creationId xmlns:p14="http://schemas.microsoft.com/office/powerpoint/2010/main" val="377560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When to Consider a Price Reset</a:t>
            </a:r>
          </a:p>
        </p:txBody>
      </p:sp>
      <p:sp>
        <p:nvSpPr>
          <p:cNvPr id="3" name="Content Placeholder 2"/>
          <p:cNvSpPr>
            <a:spLocks noGrp="1"/>
          </p:cNvSpPr>
          <p:nvPr>
            <p:ph idx="1"/>
          </p:nvPr>
        </p:nvSpPr>
        <p:spPr>
          <a:xfrm>
            <a:off x="609600" y="1358153"/>
            <a:ext cx="10972800" cy="4661490"/>
          </a:xfrm>
        </p:spPr>
        <p:txBody>
          <a:bodyPr>
            <a:normAutofit lnSpcReduction="10000"/>
          </a:bodyPr>
          <a:lstStyle/>
          <a:p>
            <a:r>
              <a:rPr lang="en-US" dirty="0"/>
              <a:t>Inquiries have been declining</a:t>
            </a:r>
          </a:p>
          <a:p>
            <a:r>
              <a:rPr lang="en-US" dirty="0"/>
              <a:t>Enrollment has been declining</a:t>
            </a:r>
          </a:p>
          <a:p>
            <a:r>
              <a:rPr lang="en-US" dirty="0"/>
              <a:t>Net revenue per camper is not increasing</a:t>
            </a:r>
          </a:p>
          <a:p>
            <a:r>
              <a:rPr lang="en-US" dirty="0"/>
              <a:t>There is excess capacity</a:t>
            </a:r>
          </a:p>
          <a:p>
            <a:r>
              <a:rPr lang="en-US" dirty="0"/>
              <a:t>Almost all campers receive aid/discounts</a:t>
            </a:r>
          </a:p>
          <a:p>
            <a:r>
              <a:rPr lang="en-US" dirty="0"/>
              <a:t>Desire to grow enrollment</a:t>
            </a:r>
          </a:p>
          <a:p>
            <a:pPr lvl="1"/>
            <a:r>
              <a:rPr lang="en-US" dirty="0"/>
              <a:t>Increase in new campers and/or</a:t>
            </a:r>
          </a:p>
          <a:p>
            <a:pPr lvl="1"/>
            <a:r>
              <a:rPr lang="en-US" dirty="0"/>
              <a:t>Improved Retention</a:t>
            </a:r>
          </a:p>
          <a:p>
            <a:r>
              <a:rPr lang="en-US" dirty="0"/>
              <a:t>Discount Rate is above 50%</a:t>
            </a:r>
          </a:p>
          <a:p>
            <a:r>
              <a:rPr lang="en-US" dirty="0"/>
              <a:t>Many/Most competitors have lower published prices</a:t>
            </a:r>
          </a:p>
        </p:txBody>
      </p:sp>
      <p:sp>
        <p:nvSpPr>
          <p:cNvPr id="4" name="Text Placeholder 3"/>
          <p:cNvSpPr>
            <a:spLocks noGrp="1"/>
          </p:cNvSpPr>
          <p:nvPr>
            <p:ph type="body" sz="quarter" idx="10"/>
          </p:nvPr>
        </p:nvSpPr>
        <p:spPr/>
        <p:txBody>
          <a:bodyPr/>
          <a:lstStyle/>
          <a:p>
            <a:endParaRPr lang="en-US" dirty="0"/>
          </a:p>
        </p:txBody>
      </p:sp>
      <p:sp>
        <p:nvSpPr>
          <p:cNvPr id="5" name="TextBox 4">
            <a:extLst>
              <a:ext uri="{FF2B5EF4-FFF2-40B4-BE49-F238E27FC236}">
                <a16:creationId xmlns:a16="http://schemas.microsoft.com/office/drawing/2014/main" id="{43A44371-4888-1B41-8C9E-B8EBC461A141}"/>
              </a:ext>
            </a:extLst>
          </p:cNvPr>
          <p:cNvSpPr txBox="1"/>
          <p:nvPr/>
        </p:nvSpPr>
        <p:spPr>
          <a:xfrm>
            <a:off x="11582400" y="6367463"/>
            <a:ext cx="418704" cy="369332"/>
          </a:xfrm>
          <a:prstGeom prst="rect">
            <a:avLst/>
          </a:prstGeom>
          <a:noFill/>
        </p:spPr>
        <p:txBody>
          <a:bodyPr wrap="none" rtlCol="0">
            <a:spAutoFit/>
          </a:bodyPr>
          <a:lstStyle/>
          <a:p>
            <a:r>
              <a:rPr lang="en-US" dirty="0"/>
              <a:t>21</a:t>
            </a:r>
          </a:p>
        </p:txBody>
      </p:sp>
    </p:spTree>
    <p:extLst>
      <p:ext uri="{BB962C8B-B14F-4D97-AF65-F5344CB8AC3E}">
        <p14:creationId xmlns:p14="http://schemas.microsoft.com/office/powerpoint/2010/main" val="1949033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Goals for a Price Reset</a:t>
            </a:r>
          </a:p>
        </p:txBody>
      </p:sp>
      <p:sp>
        <p:nvSpPr>
          <p:cNvPr id="3" name="Content Placeholder 2"/>
          <p:cNvSpPr>
            <a:spLocks noGrp="1"/>
          </p:cNvSpPr>
          <p:nvPr>
            <p:ph idx="1"/>
          </p:nvPr>
        </p:nvSpPr>
        <p:spPr/>
        <p:txBody>
          <a:bodyPr/>
          <a:lstStyle/>
          <a:p>
            <a:r>
              <a:rPr lang="en-US" dirty="0"/>
              <a:t>Increase total net revenue</a:t>
            </a:r>
          </a:p>
          <a:p>
            <a:r>
              <a:rPr lang="en-US" dirty="0"/>
              <a:t>Maintain or increase net revenue per camper at least within a few years of the reset</a:t>
            </a:r>
          </a:p>
          <a:p>
            <a:r>
              <a:rPr lang="en-US" dirty="0"/>
              <a:t>Increase/change the inquiry pool/those looking at the camp</a:t>
            </a:r>
          </a:p>
          <a:p>
            <a:r>
              <a:rPr lang="en-US" dirty="0"/>
              <a:t>Increase enrollment</a:t>
            </a:r>
          </a:p>
          <a:p>
            <a:r>
              <a:rPr lang="en-US" dirty="0"/>
              <a:t>Other goals</a:t>
            </a:r>
          </a:p>
          <a:p>
            <a:pPr marL="0" indent="0">
              <a:buNone/>
            </a:pPr>
            <a:endParaRPr lang="en-US" dirty="0"/>
          </a:p>
        </p:txBody>
      </p:sp>
      <p:sp>
        <p:nvSpPr>
          <p:cNvPr id="4" name="Text Placeholder 3"/>
          <p:cNvSpPr>
            <a:spLocks noGrp="1"/>
          </p:cNvSpPr>
          <p:nvPr>
            <p:ph type="body" sz="quarter" idx="10"/>
          </p:nvPr>
        </p:nvSpPr>
        <p:spPr/>
        <p:txBody>
          <a:bodyPr/>
          <a:lstStyle/>
          <a:p>
            <a:endParaRPr lang="en-US" dirty="0"/>
          </a:p>
        </p:txBody>
      </p:sp>
      <p:sp>
        <p:nvSpPr>
          <p:cNvPr id="5" name="TextBox 4">
            <a:extLst>
              <a:ext uri="{FF2B5EF4-FFF2-40B4-BE49-F238E27FC236}">
                <a16:creationId xmlns:a16="http://schemas.microsoft.com/office/drawing/2014/main" id="{8EBA134E-CA14-AD49-8B52-9331BE876DDE}"/>
              </a:ext>
            </a:extLst>
          </p:cNvPr>
          <p:cNvSpPr txBox="1"/>
          <p:nvPr/>
        </p:nvSpPr>
        <p:spPr>
          <a:xfrm>
            <a:off x="11582400" y="6570133"/>
            <a:ext cx="418704" cy="369332"/>
          </a:xfrm>
          <a:prstGeom prst="rect">
            <a:avLst/>
          </a:prstGeom>
          <a:noFill/>
        </p:spPr>
        <p:txBody>
          <a:bodyPr wrap="none" rtlCol="0">
            <a:spAutoFit/>
          </a:bodyPr>
          <a:lstStyle/>
          <a:p>
            <a:r>
              <a:rPr lang="en-US" dirty="0"/>
              <a:t>22</a:t>
            </a:r>
          </a:p>
        </p:txBody>
      </p:sp>
    </p:spTree>
    <p:extLst>
      <p:ext uri="{BB962C8B-B14F-4D97-AF65-F5344CB8AC3E}">
        <p14:creationId xmlns:p14="http://schemas.microsoft.com/office/powerpoint/2010/main" val="3143973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D18FE8-A507-F041-8294-9B7D187E6AC8}"/>
              </a:ext>
            </a:extLst>
          </p:cNvPr>
          <p:cNvPicPr>
            <a:picLocks noChangeAspect="1"/>
          </p:cNvPicPr>
          <p:nvPr/>
        </p:nvPicPr>
        <p:blipFill rotWithShape="1">
          <a:blip r:embed="rId3">
            <a:extLst>
              <a:ext uri="{28A0092B-C50C-407E-A947-70E740481C1C}">
                <a14:useLocalDpi xmlns:a14="http://schemas.microsoft.com/office/drawing/2010/main" val="0"/>
              </a:ext>
            </a:extLst>
          </a:blip>
          <a:srcRect t="18889" b="18889"/>
          <a:stretch/>
        </p:blipFill>
        <p:spPr>
          <a:xfrm>
            <a:off x="232122" y="609600"/>
            <a:ext cx="11727756" cy="5638800"/>
          </a:xfrm>
          <a:prstGeom prst="rect">
            <a:avLst/>
          </a:prstGeom>
        </p:spPr>
      </p:pic>
    </p:spTree>
    <p:extLst>
      <p:ext uri="{BB962C8B-B14F-4D97-AF65-F5344CB8AC3E}">
        <p14:creationId xmlns:p14="http://schemas.microsoft.com/office/powerpoint/2010/main" val="132784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BAF1B8F-98F0-4774-84AD-95D65C385E31}"/>
              </a:ext>
            </a:extLst>
          </p:cNvPr>
          <p:cNvSpPr>
            <a:spLocks noGrp="1"/>
          </p:cNvSpPr>
          <p:nvPr>
            <p:ph type="title"/>
          </p:nvPr>
        </p:nvSpPr>
        <p:spPr/>
        <p:txBody>
          <a:bodyPr>
            <a:normAutofit/>
          </a:bodyPr>
          <a:lstStyle/>
          <a:p>
            <a:r>
              <a:rPr lang="en-US" dirty="0"/>
              <a:t>The Percentage of Students on Financial Aid Has Been Climbing at K-12 schools</a:t>
            </a:r>
          </a:p>
        </p:txBody>
      </p:sp>
      <p:graphicFrame>
        <p:nvGraphicFramePr>
          <p:cNvPr id="5" name="Content Placeholder 4">
            <a:extLst>
              <a:ext uri="{FF2B5EF4-FFF2-40B4-BE49-F238E27FC236}">
                <a16:creationId xmlns:a16="http://schemas.microsoft.com/office/drawing/2014/main" id="{9E500847-6953-43EC-9CBA-5B226E8726B2}"/>
              </a:ext>
            </a:extLst>
          </p:cNvPr>
          <p:cNvGraphicFramePr>
            <a:graphicFrameLocks noGrp="1"/>
          </p:cNvGraphicFramePr>
          <p:nvPr>
            <p:ph sz="half" idx="2"/>
            <p:extLst>
              <p:ext uri="{D42A27DB-BD31-4B8C-83A1-F6EECF244321}">
                <p14:modId xmlns:p14="http://schemas.microsoft.com/office/powerpoint/2010/main" val="578464766"/>
              </p:ext>
            </p:extLst>
          </p:nvPr>
        </p:nvGraphicFramePr>
        <p:xfrm>
          <a:off x="1981200" y="1524000"/>
          <a:ext cx="8229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1">
            <a:extLst>
              <a:ext uri="{FF2B5EF4-FFF2-40B4-BE49-F238E27FC236}">
                <a16:creationId xmlns:a16="http://schemas.microsoft.com/office/drawing/2014/main" id="{5089A347-FDE6-4287-885D-F24186BA1EA2}"/>
              </a:ext>
            </a:extLst>
          </p:cNvPr>
          <p:cNvSpPr>
            <a:spLocks noGrp="1"/>
          </p:cNvSpPr>
          <p:nvPr>
            <p:ph type="body" sz="quarter" idx="4294967295"/>
          </p:nvPr>
        </p:nvSpPr>
        <p:spPr>
          <a:xfrm>
            <a:off x="1524000" y="5918201"/>
            <a:ext cx="8686800" cy="485775"/>
          </a:xfrm>
        </p:spPr>
        <p:txBody>
          <a:bodyPr>
            <a:normAutofit/>
          </a:bodyPr>
          <a:lstStyle/>
          <a:p>
            <a:pPr marL="0" indent="0" algn="r">
              <a:buNone/>
            </a:pPr>
            <a:r>
              <a:rPr lang="en-US" sz="1400" dirty="0">
                <a:solidFill>
                  <a:schemeClr val="tx1">
                    <a:lumMod val="50000"/>
                    <a:lumOff val="50000"/>
                  </a:schemeClr>
                </a:solidFill>
              </a:rPr>
              <a:t>Source: NAIS. Hirtle Callaghan.</a:t>
            </a:r>
          </a:p>
        </p:txBody>
      </p:sp>
    </p:spTree>
    <p:extLst>
      <p:ext uri="{BB962C8B-B14F-4D97-AF65-F5344CB8AC3E}">
        <p14:creationId xmlns:p14="http://schemas.microsoft.com/office/powerpoint/2010/main" val="2055621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94241C-16DB-4FDA-9933-939B42A28839}"/>
              </a:ext>
            </a:extLst>
          </p:cNvPr>
          <p:cNvSpPr>
            <a:spLocks noGrp="1"/>
          </p:cNvSpPr>
          <p:nvPr>
            <p:ph type="title"/>
          </p:nvPr>
        </p:nvSpPr>
        <p:spPr>
          <a:xfrm>
            <a:off x="838200" y="365125"/>
            <a:ext cx="10515600" cy="1325563"/>
          </a:xfrm>
        </p:spPr>
        <p:txBody>
          <a:bodyPr>
            <a:normAutofit/>
          </a:bodyPr>
          <a:lstStyle/>
          <a:p>
            <a:r>
              <a:rPr lang="en-US" dirty="0"/>
              <a:t>Independent School Tuition Increases Have Vastly Outpaced Inflation</a:t>
            </a:r>
          </a:p>
        </p:txBody>
      </p:sp>
      <p:graphicFrame>
        <p:nvGraphicFramePr>
          <p:cNvPr id="5" name="Content Placeholder 4">
            <a:extLst>
              <a:ext uri="{FF2B5EF4-FFF2-40B4-BE49-F238E27FC236}">
                <a16:creationId xmlns:a16="http://schemas.microsoft.com/office/drawing/2014/main" id="{7BC5E53C-2DB5-4A5B-B502-90D625400076}"/>
              </a:ext>
            </a:extLst>
          </p:cNvPr>
          <p:cNvGraphicFramePr>
            <a:graphicFrameLocks noGrp="1"/>
          </p:cNvGraphicFramePr>
          <p:nvPr>
            <p:ph sz="half" idx="2"/>
            <p:extLst>
              <p:ext uri="{D42A27DB-BD31-4B8C-83A1-F6EECF244321}">
                <p14:modId xmlns:p14="http://schemas.microsoft.com/office/powerpoint/2010/main" val="3264419241"/>
              </p:ext>
            </p:extLst>
          </p:nvPr>
        </p:nvGraphicFramePr>
        <p:xfrm>
          <a:off x="609600" y="1524000"/>
          <a:ext cx="109728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1">
            <a:extLst>
              <a:ext uri="{FF2B5EF4-FFF2-40B4-BE49-F238E27FC236}">
                <a16:creationId xmlns:a16="http://schemas.microsoft.com/office/drawing/2014/main" id="{F4679910-6D3D-4BD1-8F5C-3B3D052480BF}"/>
              </a:ext>
            </a:extLst>
          </p:cNvPr>
          <p:cNvSpPr>
            <a:spLocks noGrp="1"/>
          </p:cNvSpPr>
          <p:nvPr>
            <p:ph type="body" sz="quarter" idx="4294967295"/>
          </p:nvPr>
        </p:nvSpPr>
        <p:spPr>
          <a:xfrm>
            <a:off x="0" y="5676900"/>
            <a:ext cx="8312150" cy="485775"/>
          </a:xfrm>
        </p:spPr>
        <p:txBody>
          <a:bodyPr>
            <a:normAutofit/>
          </a:bodyPr>
          <a:lstStyle/>
          <a:p>
            <a:pPr marL="0" indent="0" algn="r">
              <a:buNone/>
            </a:pPr>
            <a:r>
              <a:rPr lang="en-US" sz="1400" dirty="0">
                <a:solidFill>
                  <a:schemeClr val="tx1">
                    <a:lumMod val="50000"/>
                    <a:lumOff val="50000"/>
                  </a:schemeClr>
                </a:solidFill>
              </a:rPr>
              <a:t>Source: NAIS, Bureau of Statistics. Hirtle Callaghan. 2008-2018.</a:t>
            </a:r>
          </a:p>
        </p:txBody>
      </p:sp>
      <p:sp>
        <p:nvSpPr>
          <p:cNvPr id="6" name="TextBox 5">
            <a:extLst>
              <a:ext uri="{FF2B5EF4-FFF2-40B4-BE49-F238E27FC236}">
                <a16:creationId xmlns:a16="http://schemas.microsoft.com/office/drawing/2014/main" id="{0E3985E7-7343-420D-B18B-C2C059134D8E}"/>
              </a:ext>
            </a:extLst>
          </p:cNvPr>
          <p:cNvSpPr txBox="1"/>
          <p:nvPr/>
        </p:nvSpPr>
        <p:spPr>
          <a:xfrm>
            <a:off x="8010971" y="2796979"/>
            <a:ext cx="2412295" cy="907171"/>
          </a:xfrm>
          <a:prstGeom prst="rect">
            <a:avLst/>
          </a:prstGeom>
          <a:solidFill>
            <a:srgbClr val="FFFFFF">
              <a:alpha val="69804"/>
            </a:srgbClr>
          </a:solidFill>
        </p:spPr>
        <p:txBody>
          <a:bodyPr wrap="square" rtlCol="0">
            <a:spAutoFit/>
          </a:bodyPr>
          <a:lstStyle/>
          <a:p>
            <a:r>
              <a:rPr lang="en-US" sz="1765" dirty="0">
                <a:solidFill>
                  <a:schemeClr val="accent2"/>
                </a:solidFill>
              </a:rPr>
              <a:t>Growing gap between what people can afford and tuition rates</a:t>
            </a:r>
          </a:p>
        </p:txBody>
      </p:sp>
    </p:spTree>
    <p:extLst>
      <p:ext uri="{BB962C8B-B14F-4D97-AF65-F5344CB8AC3E}">
        <p14:creationId xmlns:p14="http://schemas.microsoft.com/office/powerpoint/2010/main" val="1416995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EA613ABF-9852-174E-9AFB-DC7DD6713CBB}"/>
              </a:ext>
            </a:extLst>
          </p:cNvPr>
          <p:cNvGraphicFramePr>
            <a:graphicFrameLocks/>
          </p:cNvGraphicFramePr>
          <p:nvPr/>
        </p:nvGraphicFramePr>
        <p:xfrm>
          <a:off x="847165" y="645459"/>
          <a:ext cx="9426388" cy="541916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9E23DFB1-B037-2144-974E-11678FFDECF4}"/>
              </a:ext>
            </a:extLst>
          </p:cNvPr>
          <p:cNvSpPr txBox="1"/>
          <p:nvPr/>
        </p:nvSpPr>
        <p:spPr>
          <a:xfrm>
            <a:off x="1035424" y="6427694"/>
            <a:ext cx="5060576" cy="369332"/>
          </a:xfrm>
          <a:prstGeom prst="rect">
            <a:avLst/>
          </a:prstGeom>
          <a:noFill/>
        </p:spPr>
        <p:txBody>
          <a:bodyPr wrap="square" rtlCol="0">
            <a:spAutoFit/>
          </a:bodyPr>
          <a:lstStyle/>
          <a:p>
            <a:r>
              <a:rPr lang="en-US" dirty="0"/>
              <a:t>Source: NACUBO Tuition Discounting Surveys</a:t>
            </a:r>
          </a:p>
        </p:txBody>
      </p:sp>
      <p:sp>
        <p:nvSpPr>
          <p:cNvPr id="6" name="Slide Number Placeholder 5">
            <a:extLst>
              <a:ext uri="{FF2B5EF4-FFF2-40B4-BE49-F238E27FC236}">
                <a16:creationId xmlns:a16="http://schemas.microsoft.com/office/drawing/2014/main" id="{679B8194-A6C0-AF4B-8CF1-704FFBA715E0}"/>
              </a:ext>
            </a:extLst>
          </p:cNvPr>
          <p:cNvSpPr>
            <a:spLocks noGrp="1"/>
          </p:cNvSpPr>
          <p:nvPr>
            <p:ph type="sldNum" sz="quarter" idx="12"/>
          </p:nvPr>
        </p:nvSpPr>
        <p:spPr/>
        <p:txBody>
          <a:bodyPr/>
          <a:lstStyle/>
          <a:p>
            <a:fld id="{A875D887-92C5-DE42-9535-CCEEC8E0E898}" type="slidenum">
              <a:rPr lang="en-US" smtClean="0"/>
              <a:t>18</a:t>
            </a:fld>
            <a:endParaRPr lang="en-US"/>
          </a:p>
        </p:txBody>
      </p:sp>
      <p:sp>
        <p:nvSpPr>
          <p:cNvPr id="4" name="TextBox 3">
            <a:extLst>
              <a:ext uri="{FF2B5EF4-FFF2-40B4-BE49-F238E27FC236}">
                <a16:creationId xmlns:a16="http://schemas.microsoft.com/office/drawing/2014/main" id="{ECA56ED2-1269-C54B-B271-1E969258B9C0}"/>
              </a:ext>
            </a:extLst>
          </p:cNvPr>
          <p:cNvSpPr txBox="1"/>
          <p:nvPr/>
        </p:nvSpPr>
        <p:spPr>
          <a:xfrm>
            <a:off x="4158642" y="2818356"/>
            <a:ext cx="8125382" cy="830997"/>
          </a:xfrm>
          <a:prstGeom prst="rect">
            <a:avLst/>
          </a:prstGeom>
          <a:noFill/>
        </p:spPr>
        <p:txBody>
          <a:bodyPr wrap="square" rtlCol="0">
            <a:spAutoFit/>
          </a:bodyPr>
          <a:lstStyle/>
          <a:p>
            <a:r>
              <a:rPr lang="en-US" sz="2400" b="1" dirty="0">
                <a:solidFill>
                  <a:srgbClr val="FF0000"/>
                </a:solidFill>
              </a:rPr>
              <a:t>More than 1/3 of all private colleges</a:t>
            </a:r>
          </a:p>
          <a:p>
            <a:r>
              <a:rPr lang="en-US" sz="2400" b="1" dirty="0">
                <a:solidFill>
                  <a:srgbClr val="FF0000"/>
                </a:solidFill>
              </a:rPr>
              <a:t>provide financial aid to all of their students</a:t>
            </a:r>
          </a:p>
        </p:txBody>
      </p:sp>
    </p:spTree>
    <p:extLst>
      <p:ext uri="{BB962C8B-B14F-4D97-AF65-F5344CB8AC3E}">
        <p14:creationId xmlns:p14="http://schemas.microsoft.com/office/powerpoint/2010/main" val="1104204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DD6BD6A-0911-F34C-8C34-DA835E92818C}"/>
              </a:ext>
            </a:extLst>
          </p:cNvPr>
          <p:cNvGraphicFramePr>
            <a:graphicFrameLocks/>
          </p:cNvGraphicFramePr>
          <p:nvPr>
            <p:extLst>
              <p:ext uri="{D42A27DB-BD31-4B8C-83A1-F6EECF244321}">
                <p14:modId xmlns:p14="http://schemas.microsoft.com/office/powerpoint/2010/main" val="2597526892"/>
              </p:ext>
            </p:extLst>
          </p:nvPr>
        </p:nvGraphicFramePr>
        <p:xfrm>
          <a:off x="944379" y="539646"/>
          <a:ext cx="10133351" cy="554636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41D3C30-B6D0-AE47-B6C7-F7C7A8D7180D}"/>
              </a:ext>
            </a:extLst>
          </p:cNvPr>
          <p:cNvSpPr txBox="1"/>
          <p:nvPr/>
        </p:nvSpPr>
        <p:spPr>
          <a:xfrm>
            <a:off x="1064302" y="6445770"/>
            <a:ext cx="4392118" cy="369332"/>
          </a:xfrm>
          <a:prstGeom prst="rect">
            <a:avLst/>
          </a:prstGeom>
          <a:noFill/>
        </p:spPr>
        <p:txBody>
          <a:bodyPr wrap="square" rtlCol="0">
            <a:spAutoFit/>
          </a:bodyPr>
          <a:lstStyle/>
          <a:p>
            <a:r>
              <a:rPr lang="en-US" dirty="0"/>
              <a:t>Source: Trends in College Pricing: 2018</a:t>
            </a:r>
          </a:p>
        </p:txBody>
      </p:sp>
      <p:sp>
        <p:nvSpPr>
          <p:cNvPr id="6" name="Slide Number Placeholder 5">
            <a:extLst>
              <a:ext uri="{FF2B5EF4-FFF2-40B4-BE49-F238E27FC236}">
                <a16:creationId xmlns:a16="http://schemas.microsoft.com/office/drawing/2014/main" id="{7AC473B5-2943-9349-9717-1F16D7283E97}"/>
              </a:ext>
            </a:extLst>
          </p:cNvPr>
          <p:cNvSpPr>
            <a:spLocks noGrp="1"/>
          </p:cNvSpPr>
          <p:nvPr>
            <p:ph type="sldNum" sz="quarter" idx="12"/>
          </p:nvPr>
        </p:nvSpPr>
        <p:spPr/>
        <p:txBody>
          <a:bodyPr/>
          <a:lstStyle/>
          <a:p>
            <a:fld id="{A875D887-92C5-DE42-9535-CCEEC8E0E898}" type="slidenum">
              <a:rPr lang="en-US" smtClean="0"/>
              <a:t>19</a:t>
            </a:fld>
            <a:endParaRPr lang="en-US"/>
          </a:p>
        </p:txBody>
      </p:sp>
    </p:spTree>
    <p:extLst>
      <p:ext uri="{BB962C8B-B14F-4D97-AF65-F5344CB8AC3E}">
        <p14:creationId xmlns:p14="http://schemas.microsoft.com/office/powerpoint/2010/main" val="2178330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E142E-2E17-4248-9A4A-E911911C02BE}"/>
              </a:ext>
            </a:extLst>
          </p:cNvPr>
          <p:cNvSpPr>
            <a:spLocks noGrp="1"/>
          </p:cNvSpPr>
          <p:nvPr>
            <p:ph type="title"/>
          </p:nvPr>
        </p:nvSpPr>
        <p:spPr/>
        <p:txBody>
          <a:bodyPr>
            <a:normAutofit/>
          </a:bodyPr>
          <a:lstStyle/>
          <a:p>
            <a:r>
              <a:rPr lang="en-US" sz="4000" b="1" dirty="0"/>
              <a:t>Pricing and Discounting – Camps, Colleges, K-12</a:t>
            </a:r>
          </a:p>
        </p:txBody>
      </p:sp>
      <p:sp>
        <p:nvSpPr>
          <p:cNvPr id="3" name="Content Placeholder 2">
            <a:extLst>
              <a:ext uri="{FF2B5EF4-FFF2-40B4-BE49-F238E27FC236}">
                <a16:creationId xmlns:a16="http://schemas.microsoft.com/office/drawing/2014/main" id="{B17C35F4-CA1B-6046-9863-3F8A80A03AD3}"/>
              </a:ext>
            </a:extLst>
          </p:cNvPr>
          <p:cNvSpPr>
            <a:spLocks noGrp="1"/>
          </p:cNvSpPr>
          <p:nvPr>
            <p:ph idx="1"/>
          </p:nvPr>
        </p:nvSpPr>
        <p:spPr/>
        <p:txBody>
          <a:bodyPr/>
          <a:lstStyle/>
          <a:p>
            <a:r>
              <a:rPr lang="en-US" dirty="0"/>
              <a:t>What are the goals?</a:t>
            </a:r>
          </a:p>
          <a:p>
            <a:r>
              <a:rPr lang="en-US" dirty="0"/>
              <a:t>What do pricing vs discounting strategies accomplish?</a:t>
            </a:r>
          </a:p>
          <a:p>
            <a:r>
              <a:rPr lang="en-US" dirty="0"/>
              <a:t>What is the situation in each sector?</a:t>
            </a:r>
          </a:p>
          <a:p>
            <a:r>
              <a:rPr lang="en-US" dirty="0"/>
              <a:t>What are the tools that they each have?</a:t>
            </a:r>
          </a:p>
        </p:txBody>
      </p:sp>
    </p:spTree>
    <p:extLst>
      <p:ext uri="{BB962C8B-B14F-4D97-AF65-F5344CB8AC3E}">
        <p14:creationId xmlns:p14="http://schemas.microsoft.com/office/powerpoint/2010/main" val="1340910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01C4F3E-2005-1F4D-B39A-1D669340C660}"/>
              </a:ext>
            </a:extLst>
          </p:cNvPr>
          <p:cNvGraphicFramePr>
            <a:graphicFrameLocks/>
          </p:cNvGraphicFramePr>
          <p:nvPr/>
        </p:nvGraphicFramePr>
        <p:xfrm>
          <a:off x="1185333" y="609600"/>
          <a:ext cx="103632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1A55CC0D-5E0D-5D4D-A391-8B79CF0D3916}"/>
              </a:ext>
            </a:extLst>
          </p:cNvPr>
          <p:cNvSpPr txBox="1"/>
          <p:nvPr/>
        </p:nvSpPr>
        <p:spPr>
          <a:xfrm>
            <a:off x="699246" y="6373906"/>
            <a:ext cx="5396753" cy="369332"/>
          </a:xfrm>
          <a:prstGeom prst="rect">
            <a:avLst/>
          </a:prstGeom>
          <a:noFill/>
        </p:spPr>
        <p:txBody>
          <a:bodyPr wrap="square" rtlCol="0">
            <a:spAutoFit/>
          </a:bodyPr>
          <a:lstStyle/>
          <a:p>
            <a:r>
              <a:rPr lang="en-US" dirty="0"/>
              <a:t>Source: NACUBO Tuition Discounting Surveys</a:t>
            </a:r>
          </a:p>
        </p:txBody>
      </p:sp>
      <p:sp>
        <p:nvSpPr>
          <p:cNvPr id="5" name="TextBox 4">
            <a:extLst>
              <a:ext uri="{FF2B5EF4-FFF2-40B4-BE49-F238E27FC236}">
                <a16:creationId xmlns:a16="http://schemas.microsoft.com/office/drawing/2014/main" id="{02615E88-B942-E14B-B733-873411AC8BA5}"/>
              </a:ext>
            </a:extLst>
          </p:cNvPr>
          <p:cNvSpPr txBox="1"/>
          <p:nvPr/>
        </p:nvSpPr>
        <p:spPr>
          <a:xfrm>
            <a:off x="2065867" y="1608668"/>
            <a:ext cx="9250953" cy="954107"/>
          </a:xfrm>
          <a:prstGeom prst="rect">
            <a:avLst/>
          </a:prstGeom>
          <a:noFill/>
        </p:spPr>
        <p:txBody>
          <a:bodyPr wrap="square" rtlCol="0">
            <a:spAutoFit/>
          </a:bodyPr>
          <a:lstStyle/>
          <a:p>
            <a:r>
              <a:rPr lang="en-US" sz="2800" b="1" dirty="0">
                <a:solidFill>
                  <a:srgbClr val="FF0000"/>
                </a:solidFill>
              </a:rPr>
              <a:t>The average freshman discount rate is </a:t>
            </a:r>
          </a:p>
          <a:p>
            <a:r>
              <a:rPr lang="en-US" sz="2800" b="1" dirty="0">
                <a:solidFill>
                  <a:srgbClr val="FF0000"/>
                </a:solidFill>
              </a:rPr>
              <a:t>&gt; than half the published price	</a:t>
            </a:r>
          </a:p>
        </p:txBody>
      </p:sp>
      <p:sp>
        <p:nvSpPr>
          <p:cNvPr id="7" name="Slide Number Placeholder 6">
            <a:extLst>
              <a:ext uri="{FF2B5EF4-FFF2-40B4-BE49-F238E27FC236}">
                <a16:creationId xmlns:a16="http://schemas.microsoft.com/office/drawing/2014/main" id="{F42A8752-957E-174E-B84C-1DE799BC588A}"/>
              </a:ext>
            </a:extLst>
          </p:cNvPr>
          <p:cNvSpPr>
            <a:spLocks noGrp="1"/>
          </p:cNvSpPr>
          <p:nvPr>
            <p:ph type="sldNum" sz="quarter" idx="12"/>
          </p:nvPr>
        </p:nvSpPr>
        <p:spPr/>
        <p:txBody>
          <a:bodyPr/>
          <a:lstStyle/>
          <a:p>
            <a:fld id="{A875D887-92C5-DE42-9535-CCEEC8E0E898}" type="slidenum">
              <a:rPr lang="en-US" smtClean="0"/>
              <a:t>20</a:t>
            </a:fld>
            <a:endParaRPr lang="en-US"/>
          </a:p>
        </p:txBody>
      </p:sp>
    </p:spTree>
    <p:extLst>
      <p:ext uri="{BB962C8B-B14F-4D97-AF65-F5344CB8AC3E}">
        <p14:creationId xmlns:p14="http://schemas.microsoft.com/office/powerpoint/2010/main" val="1270250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id="{B0E4BD15-2D30-824A-801C-0739DD46CF28}"/>
              </a:ext>
            </a:extLst>
          </p:cNvPr>
          <p:cNvSpPr>
            <a:spLocks noChangeArrowheads="1"/>
          </p:cNvSpPr>
          <p:nvPr/>
        </p:nvSpPr>
        <p:spPr bwMode="auto">
          <a:xfrm>
            <a:off x="1812926" y="365126"/>
            <a:ext cx="8550275" cy="1324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r>
              <a:rPr lang="en-US" altLang="en-US" sz="4000" i="1" dirty="0">
                <a:solidFill>
                  <a:srgbClr val="CC3300"/>
                </a:solidFill>
              </a:rPr>
              <a:t>Assessment Of Applicant Pool</a:t>
            </a:r>
          </a:p>
          <a:p>
            <a:pPr algn="ctr"/>
            <a:r>
              <a:rPr lang="en-US" altLang="en-US" sz="4000" i="1" dirty="0">
                <a:solidFill>
                  <a:srgbClr val="CC3300"/>
                </a:solidFill>
              </a:rPr>
              <a:t>And Enrollment Results </a:t>
            </a:r>
            <a:r>
              <a:rPr lang="en-US" altLang="en-US" sz="2000" i="1" dirty="0">
                <a:solidFill>
                  <a:srgbClr val="CC3300"/>
                </a:solidFill>
              </a:rPr>
              <a:t>(Assume $10,000 Price)</a:t>
            </a:r>
          </a:p>
        </p:txBody>
      </p:sp>
      <p:sp>
        <p:nvSpPr>
          <p:cNvPr id="351235" name="Rectangle 3">
            <a:extLst>
              <a:ext uri="{FF2B5EF4-FFF2-40B4-BE49-F238E27FC236}">
                <a16:creationId xmlns:a16="http://schemas.microsoft.com/office/drawing/2014/main" id="{80B7A2D4-ADE7-FB4E-AE4F-955719CD5A75}"/>
              </a:ext>
            </a:extLst>
          </p:cNvPr>
          <p:cNvSpPr>
            <a:spLocks noChangeArrowheads="1"/>
          </p:cNvSpPr>
          <p:nvPr/>
        </p:nvSpPr>
        <p:spPr bwMode="auto">
          <a:xfrm>
            <a:off x="2425701" y="1951038"/>
            <a:ext cx="7732090" cy="4524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r>
              <a:rPr lang="en-US" altLang="en-US" sz="3200" dirty="0">
                <a:solidFill>
                  <a:srgbClr val="000099"/>
                </a:solidFill>
              </a:rPr>
              <a:t>			</a:t>
            </a:r>
            <a:r>
              <a:rPr lang="en-US" altLang="en-US" sz="3200" u="sng" dirty="0">
                <a:solidFill>
                  <a:srgbClr val="000099"/>
                </a:solidFill>
              </a:rPr>
              <a:t>Your Camp          Peers</a:t>
            </a:r>
            <a:endParaRPr lang="en-US" altLang="en-US" sz="3200" dirty="0">
              <a:solidFill>
                <a:srgbClr val="000099"/>
              </a:solidFill>
            </a:endParaRPr>
          </a:p>
          <a:p>
            <a:r>
              <a:rPr lang="en-US" altLang="en-US" sz="3200" dirty="0">
                <a:solidFill>
                  <a:srgbClr val="000099"/>
                </a:solidFill>
              </a:rPr>
              <a:t>Inquiries			1,600	  1,600</a:t>
            </a:r>
          </a:p>
          <a:p>
            <a:r>
              <a:rPr lang="en-US" altLang="en-US" sz="3200" dirty="0">
                <a:solidFill>
                  <a:srgbClr val="000099"/>
                </a:solidFill>
              </a:rPr>
              <a:t>Serious inq.	 	  800		      800</a:t>
            </a:r>
          </a:p>
          <a:p>
            <a:r>
              <a:rPr lang="en-US" altLang="en-US" sz="3200" dirty="0">
                <a:solidFill>
                  <a:srgbClr val="000099"/>
                </a:solidFill>
              </a:rPr>
              <a:t>Conversion Rate		    50%	      50%</a:t>
            </a:r>
          </a:p>
          <a:p>
            <a:r>
              <a:rPr lang="en-US" altLang="en-US" sz="3200" dirty="0">
                <a:solidFill>
                  <a:srgbClr val="000099"/>
                </a:solidFill>
              </a:rPr>
              <a:t>New Campers		   200	                 200</a:t>
            </a:r>
          </a:p>
          <a:p>
            <a:r>
              <a:rPr lang="en-US" altLang="en-US" sz="3200" dirty="0">
                <a:solidFill>
                  <a:srgbClr val="000099"/>
                </a:solidFill>
              </a:rPr>
              <a:t>Yield			  	   25%                25%</a:t>
            </a:r>
          </a:p>
          <a:p>
            <a:r>
              <a:rPr lang="en-US" altLang="en-US" sz="3200" dirty="0">
                <a:solidFill>
                  <a:srgbClr val="000099"/>
                </a:solidFill>
              </a:rPr>
              <a:t>Discount Rate		   51%	        45%</a:t>
            </a:r>
          </a:p>
          <a:p>
            <a:r>
              <a:rPr lang="en-US" altLang="en-US" sz="3200" dirty="0">
                <a:solidFill>
                  <a:srgbClr val="000099"/>
                </a:solidFill>
              </a:rPr>
              <a:t>Avg. Net Price		$4,900	    $5,500</a:t>
            </a:r>
          </a:p>
          <a:p>
            <a:r>
              <a:rPr lang="en-US" altLang="en-US" sz="3200" dirty="0">
                <a:solidFill>
                  <a:srgbClr val="000099"/>
                </a:solidFill>
              </a:rPr>
              <a:t>Net Total Revenue	$980K   	    $1.100K</a:t>
            </a:r>
          </a:p>
        </p:txBody>
      </p:sp>
    </p:spTree>
    <p:extLst>
      <p:ext uri="{BB962C8B-B14F-4D97-AF65-F5344CB8AC3E}">
        <p14:creationId xmlns:p14="http://schemas.microsoft.com/office/powerpoint/2010/main" val="570188107"/>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8FCF6-4B2E-524C-8C12-174E0B84CA89}"/>
              </a:ext>
            </a:extLst>
          </p:cNvPr>
          <p:cNvSpPr>
            <a:spLocks noGrp="1"/>
          </p:cNvSpPr>
          <p:nvPr>
            <p:ph type="title"/>
          </p:nvPr>
        </p:nvSpPr>
        <p:spPr/>
        <p:txBody>
          <a:bodyPr/>
          <a:lstStyle/>
          <a:p>
            <a:r>
              <a:rPr lang="en-US" dirty="0"/>
              <a:t>Distribution of Campers by Discount Rate</a:t>
            </a:r>
            <a:br>
              <a:rPr lang="en-US" dirty="0"/>
            </a:br>
            <a:r>
              <a:rPr lang="en-US" dirty="0"/>
              <a:t>(</a:t>
            </a:r>
            <a:r>
              <a:rPr lang="en-US" sz="3200" dirty="0"/>
              <a:t>Assume 200 campers and a published price of $10,000)</a:t>
            </a:r>
          </a:p>
        </p:txBody>
      </p:sp>
      <p:graphicFrame>
        <p:nvGraphicFramePr>
          <p:cNvPr id="4" name="Table 4">
            <a:extLst>
              <a:ext uri="{FF2B5EF4-FFF2-40B4-BE49-F238E27FC236}">
                <a16:creationId xmlns:a16="http://schemas.microsoft.com/office/drawing/2014/main" id="{4B32934E-7F46-8046-AF81-23E9EB7FE4F0}"/>
              </a:ext>
            </a:extLst>
          </p:cNvPr>
          <p:cNvGraphicFramePr>
            <a:graphicFrameLocks noGrp="1"/>
          </p:cNvGraphicFramePr>
          <p:nvPr>
            <p:ph idx="1"/>
            <p:extLst>
              <p:ext uri="{D42A27DB-BD31-4B8C-83A1-F6EECF244321}">
                <p14:modId xmlns:p14="http://schemas.microsoft.com/office/powerpoint/2010/main" val="201422811"/>
              </p:ext>
            </p:extLst>
          </p:nvPr>
        </p:nvGraphicFramePr>
        <p:xfrm>
          <a:off x="1331842" y="1560444"/>
          <a:ext cx="8607286" cy="5130022"/>
        </p:xfrm>
        <a:graphic>
          <a:graphicData uri="http://schemas.openxmlformats.org/drawingml/2006/table">
            <a:tbl>
              <a:tblPr firstRow="1" bandRow="1">
                <a:tableStyleId>{7DF18680-E054-41AD-8BC1-D1AEF772440D}</a:tableStyleId>
              </a:tblPr>
              <a:tblGrid>
                <a:gridCol w="1083367">
                  <a:extLst>
                    <a:ext uri="{9D8B030D-6E8A-4147-A177-3AD203B41FA5}">
                      <a16:colId xmlns:a16="http://schemas.microsoft.com/office/drawing/2014/main" val="1206061657"/>
                    </a:ext>
                  </a:extLst>
                </a:gridCol>
                <a:gridCol w="751940">
                  <a:extLst>
                    <a:ext uri="{9D8B030D-6E8A-4147-A177-3AD203B41FA5}">
                      <a16:colId xmlns:a16="http://schemas.microsoft.com/office/drawing/2014/main" val="1936564340"/>
                    </a:ext>
                  </a:extLst>
                </a:gridCol>
                <a:gridCol w="905173">
                  <a:extLst>
                    <a:ext uri="{9D8B030D-6E8A-4147-A177-3AD203B41FA5}">
                      <a16:colId xmlns:a16="http://schemas.microsoft.com/office/drawing/2014/main" val="2695757648"/>
                    </a:ext>
                  </a:extLst>
                </a:gridCol>
                <a:gridCol w="905173">
                  <a:extLst>
                    <a:ext uri="{9D8B030D-6E8A-4147-A177-3AD203B41FA5}">
                      <a16:colId xmlns:a16="http://schemas.microsoft.com/office/drawing/2014/main" val="2881324795"/>
                    </a:ext>
                  </a:extLst>
                </a:gridCol>
                <a:gridCol w="905173">
                  <a:extLst>
                    <a:ext uri="{9D8B030D-6E8A-4147-A177-3AD203B41FA5}">
                      <a16:colId xmlns:a16="http://schemas.microsoft.com/office/drawing/2014/main" val="2973567007"/>
                    </a:ext>
                  </a:extLst>
                </a:gridCol>
                <a:gridCol w="905173">
                  <a:extLst>
                    <a:ext uri="{9D8B030D-6E8A-4147-A177-3AD203B41FA5}">
                      <a16:colId xmlns:a16="http://schemas.microsoft.com/office/drawing/2014/main" val="2011107482"/>
                    </a:ext>
                  </a:extLst>
                </a:gridCol>
                <a:gridCol w="1050429">
                  <a:extLst>
                    <a:ext uri="{9D8B030D-6E8A-4147-A177-3AD203B41FA5}">
                      <a16:colId xmlns:a16="http://schemas.microsoft.com/office/drawing/2014/main" val="820829841"/>
                    </a:ext>
                  </a:extLst>
                </a:gridCol>
                <a:gridCol w="1050429">
                  <a:extLst>
                    <a:ext uri="{9D8B030D-6E8A-4147-A177-3AD203B41FA5}">
                      <a16:colId xmlns:a16="http://schemas.microsoft.com/office/drawing/2014/main" val="3177852250"/>
                    </a:ext>
                  </a:extLst>
                </a:gridCol>
                <a:gridCol w="1050429">
                  <a:extLst>
                    <a:ext uri="{9D8B030D-6E8A-4147-A177-3AD203B41FA5}">
                      <a16:colId xmlns:a16="http://schemas.microsoft.com/office/drawing/2014/main" val="3140071576"/>
                    </a:ext>
                  </a:extLst>
                </a:gridCol>
              </a:tblGrid>
              <a:tr h="1193411">
                <a:tc>
                  <a:txBody>
                    <a:bodyPr/>
                    <a:lstStyle/>
                    <a:p>
                      <a:r>
                        <a:rPr lang="en-US" dirty="0" err="1"/>
                        <a:t>Discountrate</a:t>
                      </a:r>
                      <a:r>
                        <a:rPr lang="en-US" dirty="0"/>
                        <a:t> per Camper</a:t>
                      </a:r>
                    </a:p>
                  </a:txBody>
                  <a:tcPr/>
                </a:tc>
                <a:tc>
                  <a:txBody>
                    <a:bodyPr/>
                    <a:lstStyle/>
                    <a:p>
                      <a:r>
                        <a:rPr lang="en-US" dirty="0"/>
                        <a:t>0%</a:t>
                      </a:r>
                    </a:p>
                  </a:txBody>
                  <a:tcPr/>
                </a:tc>
                <a:tc>
                  <a:txBody>
                    <a:bodyPr/>
                    <a:lstStyle/>
                    <a:p>
                      <a:r>
                        <a:rPr lang="en-US" dirty="0"/>
                        <a:t>1 - 10%</a:t>
                      </a:r>
                    </a:p>
                  </a:txBody>
                  <a:tcPr/>
                </a:tc>
                <a:tc>
                  <a:txBody>
                    <a:bodyPr/>
                    <a:lstStyle/>
                    <a:p>
                      <a:r>
                        <a:rPr lang="en-US" dirty="0"/>
                        <a:t>11 – 25%</a:t>
                      </a:r>
                    </a:p>
                  </a:txBody>
                  <a:tcPr/>
                </a:tc>
                <a:tc>
                  <a:txBody>
                    <a:bodyPr/>
                    <a:lstStyle/>
                    <a:p>
                      <a:r>
                        <a:rPr lang="en-US" dirty="0"/>
                        <a:t>26% - 50%</a:t>
                      </a:r>
                    </a:p>
                  </a:txBody>
                  <a:tcPr/>
                </a:tc>
                <a:tc>
                  <a:txBody>
                    <a:bodyPr/>
                    <a:lstStyle/>
                    <a:p>
                      <a:r>
                        <a:rPr lang="en-US" dirty="0"/>
                        <a:t>51% - 75%</a:t>
                      </a:r>
                    </a:p>
                  </a:txBody>
                  <a:tcPr/>
                </a:tc>
                <a:tc>
                  <a:txBody>
                    <a:bodyPr/>
                    <a:lstStyle/>
                    <a:p>
                      <a:r>
                        <a:rPr lang="en-US" dirty="0"/>
                        <a:t>76% +</a:t>
                      </a:r>
                    </a:p>
                  </a:txBody>
                  <a:tcPr/>
                </a:tc>
                <a:tc>
                  <a:txBody>
                    <a:bodyPr/>
                    <a:lstStyle/>
                    <a:p>
                      <a:r>
                        <a:rPr lang="en-US" dirty="0"/>
                        <a:t>Average Net Price</a:t>
                      </a:r>
                    </a:p>
                    <a:p>
                      <a:r>
                        <a:rPr lang="en-US" dirty="0"/>
                        <a:t>Per Camper</a:t>
                      </a:r>
                    </a:p>
                  </a:txBody>
                  <a:tcPr/>
                </a:tc>
                <a:tc>
                  <a:txBody>
                    <a:bodyPr/>
                    <a:lstStyle/>
                    <a:p>
                      <a:r>
                        <a:rPr lang="en-US" dirty="0"/>
                        <a:t>Discount</a:t>
                      </a:r>
                    </a:p>
                    <a:p>
                      <a:r>
                        <a:rPr lang="en-US" dirty="0"/>
                        <a:t>Rate</a:t>
                      </a:r>
                    </a:p>
                    <a:p>
                      <a:endParaRPr lang="en-US" dirty="0"/>
                    </a:p>
                  </a:txBody>
                  <a:tcPr/>
                </a:tc>
                <a:extLst>
                  <a:ext uri="{0D108BD9-81ED-4DB2-BD59-A6C34878D82A}">
                    <a16:rowId xmlns:a16="http://schemas.microsoft.com/office/drawing/2014/main" val="2726279477"/>
                  </a:ext>
                </a:extLst>
              </a:tr>
              <a:tr h="894045">
                <a:tc>
                  <a:txBody>
                    <a:bodyPr/>
                    <a:lstStyle/>
                    <a:p>
                      <a:r>
                        <a:rPr lang="en-US" dirty="0"/>
                        <a:t>Camp A</a:t>
                      </a:r>
                    </a:p>
                    <a:p>
                      <a:r>
                        <a:rPr lang="en-US" dirty="0"/>
                        <a:t># of campers</a:t>
                      </a:r>
                    </a:p>
                  </a:txBody>
                  <a:tcPr/>
                </a:tc>
                <a:tc>
                  <a:txBody>
                    <a:bodyPr/>
                    <a:lstStyle/>
                    <a:p>
                      <a:r>
                        <a:rPr lang="en-US" dirty="0"/>
                        <a:t>200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$10,000</a:t>
                      </a:r>
                    </a:p>
                  </a:txBody>
                  <a:tcPr/>
                </a:tc>
                <a:tc>
                  <a:txBody>
                    <a:bodyPr/>
                    <a:lstStyle/>
                    <a:p>
                      <a:r>
                        <a:rPr lang="en-US" dirty="0"/>
                        <a:t>0%</a:t>
                      </a:r>
                    </a:p>
                  </a:txBody>
                  <a:tcPr/>
                </a:tc>
                <a:extLst>
                  <a:ext uri="{0D108BD9-81ED-4DB2-BD59-A6C34878D82A}">
                    <a16:rowId xmlns:a16="http://schemas.microsoft.com/office/drawing/2014/main" val="100069173"/>
                  </a:ext>
                </a:extLst>
              </a:tr>
              <a:tr h="894045">
                <a:tc>
                  <a:txBody>
                    <a:bodyPr/>
                    <a:lstStyle/>
                    <a:p>
                      <a:r>
                        <a:rPr lang="en-US" dirty="0"/>
                        <a:t>Camp B </a:t>
                      </a:r>
                    </a:p>
                    <a:p>
                      <a:r>
                        <a:rPr lang="en-US" dirty="0"/>
                        <a:t># of campers</a:t>
                      </a:r>
                    </a:p>
                  </a:txBody>
                  <a:tcPr/>
                </a:tc>
                <a:tc>
                  <a:txBody>
                    <a:bodyPr/>
                    <a:lstStyle/>
                    <a:p>
                      <a:r>
                        <a:rPr lang="en-US" dirty="0"/>
                        <a:t>150</a:t>
                      </a:r>
                    </a:p>
                  </a:txBody>
                  <a:tcPr/>
                </a:tc>
                <a:tc>
                  <a:txBody>
                    <a:bodyPr/>
                    <a:lstStyle/>
                    <a:p>
                      <a:r>
                        <a:rPr lang="en-US" dirty="0"/>
                        <a:t>0</a:t>
                      </a:r>
                    </a:p>
                  </a:txBody>
                  <a:tcPr/>
                </a:tc>
                <a:tc>
                  <a:txBody>
                    <a:bodyPr/>
                    <a:lstStyle/>
                    <a:p>
                      <a:r>
                        <a:rPr lang="en-US" dirty="0"/>
                        <a:t>0</a:t>
                      </a:r>
                    </a:p>
                  </a:txBody>
                  <a:tcPr/>
                </a:tc>
                <a:tc>
                  <a:txBody>
                    <a:bodyPr/>
                    <a:lstStyle/>
                    <a:p>
                      <a:r>
                        <a:rPr lang="en-US" dirty="0"/>
                        <a:t>12</a:t>
                      </a:r>
                    </a:p>
                  </a:txBody>
                  <a:tcPr/>
                </a:tc>
                <a:tc>
                  <a:txBody>
                    <a:bodyPr/>
                    <a:lstStyle/>
                    <a:p>
                      <a:r>
                        <a:rPr lang="en-US" dirty="0"/>
                        <a:t>13</a:t>
                      </a:r>
                    </a:p>
                  </a:txBody>
                  <a:tcPr/>
                </a:tc>
                <a:tc>
                  <a:txBody>
                    <a:bodyPr/>
                    <a:lstStyle/>
                    <a:p>
                      <a:r>
                        <a:rPr lang="en-US" dirty="0"/>
                        <a:t>25</a:t>
                      </a:r>
                    </a:p>
                  </a:txBody>
                  <a:tcPr/>
                </a:tc>
                <a:tc>
                  <a:txBody>
                    <a:bodyPr/>
                    <a:lstStyle/>
                    <a:p>
                      <a:r>
                        <a:rPr lang="en-US" dirty="0"/>
                        <a:t>$8,250</a:t>
                      </a:r>
                    </a:p>
                  </a:txBody>
                  <a:tcPr/>
                </a:tc>
                <a:tc>
                  <a:txBody>
                    <a:bodyPr/>
                    <a:lstStyle/>
                    <a:p>
                      <a:r>
                        <a:rPr lang="en-US" dirty="0"/>
                        <a:t>17.4%</a:t>
                      </a:r>
                    </a:p>
                  </a:txBody>
                  <a:tcPr/>
                </a:tc>
                <a:extLst>
                  <a:ext uri="{0D108BD9-81ED-4DB2-BD59-A6C34878D82A}">
                    <a16:rowId xmlns:a16="http://schemas.microsoft.com/office/drawing/2014/main" val="761697566"/>
                  </a:ext>
                </a:extLst>
              </a:tr>
              <a:tr h="894045">
                <a:tc>
                  <a:txBody>
                    <a:bodyPr/>
                    <a:lstStyle/>
                    <a:p>
                      <a:r>
                        <a:rPr lang="en-US" dirty="0"/>
                        <a:t>Camp C</a:t>
                      </a:r>
                    </a:p>
                    <a:p>
                      <a:r>
                        <a:rPr lang="en-US" dirty="0"/>
                        <a:t># of campers</a:t>
                      </a:r>
                    </a:p>
                  </a:txBody>
                  <a:tcPr/>
                </a:tc>
                <a:tc>
                  <a:txBody>
                    <a:bodyPr/>
                    <a:lstStyle/>
                    <a:p>
                      <a:r>
                        <a:rPr lang="en-US" dirty="0"/>
                        <a:t>100</a:t>
                      </a:r>
                    </a:p>
                  </a:txBody>
                  <a:tcPr/>
                </a:tc>
                <a:tc>
                  <a:txBody>
                    <a:bodyPr/>
                    <a:lstStyle/>
                    <a:p>
                      <a:r>
                        <a:rPr lang="en-US" dirty="0"/>
                        <a:t>25</a:t>
                      </a:r>
                    </a:p>
                  </a:txBody>
                  <a:tcPr/>
                </a:tc>
                <a:tc>
                  <a:txBody>
                    <a:bodyPr/>
                    <a:lstStyle/>
                    <a:p>
                      <a:r>
                        <a:rPr lang="en-US" dirty="0"/>
                        <a:t>25</a:t>
                      </a:r>
                    </a:p>
                  </a:txBody>
                  <a:tcPr/>
                </a:tc>
                <a:tc>
                  <a:txBody>
                    <a:bodyPr/>
                    <a:lstStyle/>
                    <a:p>
                      <a:r>
                        <a:rPr lang="en-US" dirty="0"/>
                        <a:t>25</a:t>
                      </a:r>
                    </a:p>
                  </a:txBody>
                  <a:tcPr/>
                </a:tc>
                <a:tc>
                  <a:txBody>
                    <a:bodyPr/>
                    <a:lstStyle/>
                    <a:p>
                      <a:r>
                        <a:rPr lang="en-US" dirty="0"/>
                        <a:t>25</a:t>
                      </a:r>
                    </a:p>
                  </a:txBody>
                  <a:tcPr/>
                </a:tc>
                <a:tc>
                  <a:txBody>
                    <a:bodyPr/>
                    <a:lstStyle/>
                    <a:p>
                      <a:r>
                        <a:rPr lang="en-US" dirty="0"/>
                        <a:t>0</a:t>
                      </a:r>
                    </a:p>
                  </a:txBody>
                  <a:tcPr/>
                </a:tc>
                <a:tc>
                  <a:txBody>
                    <a:bodyPr/>
                    <a:lstStyle/>
                    <a:p>
                      <a:r>
                        <a:rPr lang="en-US" dirty="0"/>
                        <a:t>$8,400</a:t>
                      </a:r>
                    </a:p>
                  </a:txBody>
                  <a:tcPr/>
                </a:tc>
                <a:tc>
                  <a:txBody>
                    <a:bodyPr/>
                    <a:lstStyle/>
                    <a:p>
                      <a:r>
                        <a:rPr lang="en-US" dirty="0"/>
                        <a:t>16%</a:t>
                      </a:r>
                    </a:p>
                  </a:txBody>
                  <a:tcPr/>
                </a:tc>
                <a:extLst>
                  <a:ext uri="{0D108BD9-81ED-4DB2-BD59-A6C34878D82A}">
                    <a16:rowId xmlns:a16="http://schemas.microsoft.com/office/drawing/2014/main" val="3648897221"/>
                  </a:ext>
                </a:extLst>
              </a:tr>
              <a:tr h="1193411">
                <a:tc>
                  <a:txBody>
                    <a:bodyPr/>
                    <a:lstStyle/>
                    <a:p>
                      <a:r>
                        <a:rPr lang="en-US" dirty="0"/>
                        <a:t>Camp D</a:t>
                      </a:r>
                    </a:p>
                    <a:p>
                      <a:r>
                        <a:rPr lang="en-US" dirty="0"/>
                        <a:t># of Campers</a:t>
                      </a:r>
                    </a:p>
                  </a:txBody>
                  <a:tcPr/>
                </a:tc>
                <a:tc>
                  <a:txBody>
                    <a:bodyPr/>
                    <a:lstStyle/>
                    <a:p>
                      <a:r>
                        <a:rPr lang="en-US" dirty="0"/>
                        <a:t>0</a:t>
                      </a:r>
                    </a:p>
                  </a:txBody>
                  <a:tcPr/>
                </a:tc>
                <a:tc>
                  <a:txBody>
                    <a:bodyPr/>
                    <a:lstStyle/>
                    <a:p>
                      <a:r>
                        <a:rPr lang="en-US" dirty="0"/>
                        <a:t>60</a:t>
                      </a:r>
                    </a:p>
                  </a:txBody>
                  <a:tcPr/>
                </a:tc>
                <a:tc>
                  <a:txBody>
                    <a:bodyPr/>
                    <a:lstStyle/>
                    <a:p>
                      <a:r>
                        <a:rPr lang="en-US" dirty="0"/>
                        <a:t>100</a:t>
                      </a:r>
                    </a:p>
                  </a:txBody>
                  <a:tcPr/>
                </a:tc>
                <a:tc>
                  <a:txBody>
                    <a:bodyPr/>
                    <a:lstStyle/>
                    <a:p>
                      <a:r>
                        <a:rPr lang="en-US" dirty="0"/>
                        <a:t>40</a:t>
                      </a:r>
                    </a:p>
                  </a:txBody>
                  <a:tcPr/>
                </a:tc>
                <a:tc>
                  <a:txBody>
                    <a:bodyPr/>
                    <a:lstStyle/>
                    <a:p>
                      <a:r>
                        <a:rPr lang="en-US" dirty="0"/>
                        <a:t>0</a:t>
                      </a:r>
                    </a:p>
                  </a:txBody>
                  <a:tcPr/>
                </a:tc>
                <a:tc>
                  <a:txBody>
                    <a:bodyPr/>
                    <a:lstStyle/>
                    <a:p>
                      <a:r>
                        <a:rPr lang="en-US" dirty="0"/>
                        <a:t>0</a:t>
                      </a:r>
                    </a:p>
                  </a:txBody>
                  <a:tcPr/>
                </a:tc>
                <a:tc>
                  <a:txBody>
                    <a:bodyPr/>
                    <a:lstStyle/>
                    <a:p>
                      <a:r>
                        <a:rPr lang="en-US" dirty="0"/>
                        <a:t>$8,050</a:t>
                      </a:r>
                    </a:p>
                  </a:txBody>
                  <a:tcPr/>
                </a:tc>
                <a:tc>
                  <a:txBody>
                    <a:bodyPr/>
                    <a:lstStyle/>
                    <a:p>
                      <a:r>
                        <a:rPr lang="en-US" dirty="0"/>
                        <a:t>19.5%</a:t>
                      </a:r>
                    </a:p>
                  </a:txBody>
                  <a:tcPr/>
                </a:tc>
                <a:extLst>
                  <a:ext uri="{0D108BD9-81ED-4DB2-BD59-A6C34878D82A}">
                    <a16:rowId xmlns:a16="http://schemas.microsoft.com/office/drawing/2014/main" val="952088638"/>
                  </a:ext>
                </a:extLst>
              </a:tr>
            </a:tbl>
          </a:graphicData>
        </a:graphic>
      </p:graphicFrame>
    </p:spTree>
    <p:extLst>
      <p:ext uri="{BB962C8B-B14F-4D97-AF65-F5344CB8AC3E}">
        <p14:creationId xmlns:p14="http://schemas.microsoft.com/office/powerpoint/2010/main" val="3618662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248582-ACB3-4EBC-8B89-3DA389532B56}"/>
              </a:ext>
            </a:extLst>
          </p:cNvPr>
          <p:cNvSpPr>
            <a:spLocks noGrp="1"/>
          </p:cNvSpPr>
          <p:nvPr>
            <p:ph type="body" sz="quarter" idx="10"/>
          </p:nvPr>
        </p:nvSpPr>
        <p:spPr>
          <a:xfrm>
            <a:off x="2259106" y="2286000"/>
            <a:ext cx="7570694" cy="4087906"/>
          </a:xfrm>
        </p:spPr>
        <p:txBody>
          <a:bodyPr/>
          <a:lstStyle/>
          <a:p>
            <a:r>
              <a:rPr lang="en-US" dirty="0"/>
              <a:t>Do camper’s families prefer higher price and higher discounts vs. lower price and lower/fewer discounts?</a:t>
            </a:r>
          </a:p>
          <a:p>
            <a:r>
              <a:rPr lang="en-US" dirty="0"/>
              <a:t>Is price a proxy for quality?</a:t>
            </a:r>
          </a:p>
          <a:p>
            <a:r>
              <a:rPr lang="en-US" dirty="0"/>
              <a:t>Is a discount a positive sign of wanting the camper?</a:t>
            </a:r>
          </a:p>
          <a:p>
            <a:r>
              <a:rPr lang="en-US" dirty="0"/>
              <a:t>Is getting a discount considered a “good deal?” </a:t>
            </a:r>
          </a:p>
          <a:p>
            <a:r>
              <a:rPr lang="en-US" dirty="0"/>
              <a:t>Does the size of the discount matter or is the net price more important?</a:t>
            </a:r>
          </a:p>
          <a:p>
            <a:endParaRPr lang="en-US" dirty="0"/>
          </a:p>
        </p:txBody>
      </p:sp>
      <p:sp>
        <p:nvSpPr>
          <p:cNvPr id="4" name="Content Placeholder 3">
            <a:extLst>
              <a:ext uri="{FF2B5EF4-FFF2-40B4-BE49-F238E27FC236}">
                <a16:creationId xmlns:a16="http://schemas.microsoft.com/office/drawing/2014/main" id="{99490139-72B5-4877-AC38-F734C11F2B88}"/>
              </a:ext>
            </a:extLst>
          </p:cNvPr>
          <p:cNvSpPr>
            <a:spLocks noGrp="1"/>
          </p:cNvSpPr>
          <p:nvPr>
            <p:ph sz="quarter" idx="11"/>
          </p:nvPr>
        </p:nvSpPr>
        <p:spPr>
          <a:xfrm>
            <a:off x="1411941" y="304800"/>
            <a:ext cx="9681883" cy="1752600"/>
          </a:xfrm>
        </p:spPr>
        <p:txBody>
          <a:bodyPr>
            <a:noAutofit/>
          </a:bodyPr>
          <a:lstStyle/>
          <a:p>
            <a:pPr algn="ctr"/>
            <a:r>
              <a:rPr lang="en-US" sz="4400" dirty="0"/>
              <a:t>Concerns about Pricing </a:t>
            </a:r>
          </a:p>
          <a:p>
            <a:pPr algn="ctr"/>
            <a:r>
              <a:rPr lang="en-US" sz="4400" dirty="0"/>
              <a:t>and Discounting</a:t>
            </a:r>
          </a:p>
        </p:txBody>
      </p:sp>
      <p:sp>
        <p:nvSpPr>
          <p:cNvPr id="2" name="TextBox 1">
            <a:extLst>
              <a:ext uri="{FF2B5EF4-FFF2-40B4-BE49-F238E27FC236}">
                <a16:creationId xmlns:a16="http://schemas.microsoft.com/office/drawing/2014/main" id="{4866238B-E0DE-B94B-8654-79985E3375E4}"/>
              </a:ext>
            </a:extLst>
          </p:cNvPr>
          <p:cNvSpPr txBox="1"/>
          <p:nvPr/>
        </p:nvSpPr>
        <p:spPr>
          <a:xfrm>
            <a:off x="11430000" y="6502400"/>
            <a:ext cx="418704" cy="369332"/>
          </a:xfrm>
          <a:prstGeom prst="rect">
            <a:avLst/>
          </a:prstGeom>
          <a:noFill/>
        </p:spPr>
        <p:txBody>
          <a:bodyPr wrap="none" rtlCol="0">
            <a:spAutoFit/>
          </a:bodyPr>
          <a:lstStyle/>
          <a:p>
            <a:r>
              <a:rPr lang="en-US" dirty="0"/>
              <a:t>31</a:t>
            </a:r>
          </a:p>
        </p:txBody>
      </p:sp>
    </p:spTree>
    <p:extLst>
      <p:ext uri="{BB962C8B-B14F-4D97-AF65-F5344CB8AC3E}">
        <p14:creationId xmlns:p14="http://schemas.microsoft.com/office/powerpoint/2010/main" val="1813865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EA076-7A5B-8146-A679-85DEDE2BBD14}"/>
              </a:ext>
            </a:extLst>
          </p:cNvPr>
          <p:cNvSpPr>
            <a:spLocks noGrp="1"/>
          </p:cNvSpPr>
          <p:nvPr>
            <p:ph type="title"/>
          </p:nvPr>
        </p:nvSpPr>
        <p:spPr/>
        <p:txBody>
          <a:bodyPr anchor="ctr">
            <a:noAutofit/>
          </a:bodyPr>
          <a:lstStyle/>
          <a:p>
            <a:r>
              <a:rPr lang="en-US" sz="4000" b="1" dirty="0"/>
              <a:t>Implementation Challenges of a Price Reset</a:t>
            </a:r>
          </a:p>
        </p:txBody>
      </p:sp>
      <p:sp>
        <p:nvSpPr>
          <p:cNvPr id="6" name="Content Placeholder 5">
            <a:extLst>
              <a:ext uri="{FF2B5EF4-FFF2-40B4-BE49-F238E27FC236}">
                <a16:creationId xmlns:a16="http://schemas.microsoft.com/office/drawing/2014/main" id="{8DE04BD2-7C66-2D4A-83E7-2EA1D8182E49}"/>
              </a:ext>
            </a:extLst>
          </p:cNvPr>
          <p:cNvSpPr>
            <a:spLocks noGrp="1"/>
          </p:cNvSpPr>
          <p:nvPr>
            <p:ph idx="1"/>
          </p:nvPr>
        </p:nvSpPr>
        <p:spPr/>
        <p:txBody>
          <a:bodyPr>
            <a:normAutofit/>
          </a:bodyPr>
          <a:lstStyle/>
          <a:p>
            <a:r>
              <a:rPr lang="en-US" dirty="0"/>
              <a:t>Deciding what your new price should be</a:t>
            </a:r>
          </a:p>
          <a:p>
            <a:r>
              <a:rPr lang="en-US" dirty="0"/>
              <a:t>How to change your marketing messages – what to package with your price reset announcement</a:t>
            </a:r>
          </a:p>
          <a:p>
            <a:r>
              <a:rPr lang="en-US" dirty="0"/>
              <a:t>How to redo your discounting/incentives</a:t>
            </a:r>
          </a:p>
          <a:p>
            <a:r>
              <a:rPr lang="en-US" dirty="0"/>
              <a:t>How to change your recruitment area and strategy</a:t>
            </a:r>
          </a:p>
          <a:p>
            <a:r>
              <a:rPr lang="en-US" dirty="0"/>
              <a:t>Educating your sales staff in the new messaging and discounts</a:t>
            </a:r>
          </a:p>
          <a:p>
            <a:r>
              <a:rPr lang="en-US" dirty="0"/>
              <a:t>Other</a:t>
            </a:r>
          </a:p>
          <a:p>
            <a:endParaRPr lang="en-US" dirty="0"/>
          </a:p>
        </p:txBody>
      </p:sp>
      <p:sp>
        <p:nvSpPr>
          <p:cNvPr id="7" name="Text Placeholder 6">
            <a:extLst>
              <a:ext uri="{FF2B5EF4-FFF2-40B4-BE49-F238E27FC236}">
                <a16:creationId xmlns:a16="http://schemas.microsoft.com/office/drawing/2014/main" id="{2FC787E8-9B09-3744-B9FA-BE419464C1A9}"/>
              </a:ext>
            </a:extLst>
          </p:cNvPr>
          <p:cNvSpPr>
            <a:spLocks noGrp="1"/>
          </p:cNvSpPr>
          <p:nvPr>
            <p:ph type="body" sz="quarter" idx="10"/>
          </p:nvPr>
        </p:nvSpPr>
        <p:spPr>
          <a:xfrm rot="10800000" flipV="1">
            <a:off x="11006666" y="6367463"/>
            <a:ext cx="575733" cy="253470"/>
          </a:xfrm>
        </p:spPr>
        <p:txBody>
          <a:bodyPr/>
          <a:lstStyle/>
          <a:p>
            <a:r>
              <a:rPr lang="en-US" sz="1200" dirty="0"/>
              <a:t>32</a:t>
            </a:r>
          </a:p>
        </p:txBody>
      </p:sp>
    </p:spTree>
    <p:extLst>
      <p:ext uri="{BB962C8B-B14F-4D97-AF65-F5344CB8AC3E}">
        <p14:creationId xmlns:p14="http://schemas.microsoft.com/office/powerpoint/2010/main" val="3674162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CC4DA-2583-2A4C-BE78-248F57DFDC9E}"/>
              </a:ext>
            </a:extLst>
          </p:cNvPr>
          <p:cNvSpPr>
            <a:spLocks noGrp="1"/>
          </p:cNvSpPr>
          <p:nvPr>
            <p:ph type="title"/>
          </p:nvPr>
        </p:nvSpPr>
        <p:spPr/>
        <p:txBody>
          <a:bodyPr>
            <a:normAutofit fontScale="90000"/>
          </a:bodyPr>
          <a:lstStyle/>
          <a:p>
            <a:pPr algn="ctr"/>
            <a:br>
              <a:rPr lang="en-US" b="1" dirty="0"/>
            </a:br>
            <a:r>
              <a:rPr lang="en-US" sz="6000" b="1" dirty="0"/>
              <a:t>What Does a Price Reset Do</a:t>
            </a:r>
            <a:br>
              <a:rPr lang="en-US" dirty="0"/>
            </a:br>
            <a:endParaRPr lang="en-US" dirty="0"/>
          </a:p>
        </p:txBody>
      </p:sp>
      <p:sp>
        <p:nvSpPr>
          <p:cNvPr id="5" name="Content Placeholder 4">
            <a:extLst>
              <a:ext uri="{FF2B5EF4-FFF2-40B4-BE49-F238E27FC236}">
                <a16:creationId xmlns:a16="http://schemas.microsoft.com/office/drawing/2014/main" id="{C9FDD8D8-D9F4-B544-8B7C-9BDBF3010AEC}"/>
              </a:ext>
            </a:extLst>
          </p:cNvPr>
          <p:cNvSpPr>
            <a:spLocks noGrp="1"/>
          </p:cNvSpPr>
          <p:nvPr>
            <p:ph idx="1"/>
          </p:nvPr>
        </p:nvSpPr>
        <p:spPr/>
        <p:txBody>
          <a:bodyPr/>
          <a:lstStyle/>
          <a:p>
            <a:r>
              <a:rPr lang="en-US" sz="3600" dirty="0"/>
              <a:t>Lowers Published </a:t>
            </a:r>
            <a:r>
              <a:rPr lang="en-US" sz="3600" dirty="0" err="1"/>
              <a:t>Proce</a:t>
            </a:r>
            <a:endParaRPr lang="en-US" sz="3600" dirty="0"/>
          </a:p>
          <a:p>
            <a:pPr marL="0" indent="0">
              <a:buNone/>
            </a:pPr>
            <a:endParaRPr lang="en-US" sz="3600" dirty="0"/>
          </a:p>
          <a:p>
            <a:r>
              <a:rPr lang="en-US" sz="3600" dirty="0"/>
              <a:t>Should Increase/Change the Inquiry Pool</a:t>
            </a:r>
          </a:p>
          <a:p>
            <a:endParaRPr lang="en-US" sz="3600" dirty="0"/>
          </a:p>
          <a:p>
            <a:r>
              <a:rPr lang="en-US" sz="3600" dirty="0"/>
              <a:t>Requires that Discounts/Incentive Levels be Reduced/Eliminated</a:t>
            </a:r>
          </a:p>
          <a:p>
            <a:pPr marL="0" indent="0">
              <a:buNone/>
            </a:pPr>
            <a:endParaRPr lang="en-US" dirty="0"/>
          </a:p>
        </p:txBody>
      </p:sp>
      <p:sp>
        <p:nvSpPr>
          <p:cNvPr id="7" name="Slide Number Placeholder 6">
            <a:extLst>
              <a:ext uri="{FF2B5EF4-FFF2-40B4-BE49-F238E27FC236}">
                <a16:creationId xmlns:a16="http://schemas.microsoft.com/office/drawing/2014/main" id="{900C566F-0E6B-D147-A90F-CA893BB05D62}"/>
              </a:ext>
            </a:extLst>
          </p:cNvPr>
          <p:cNvSpPr>
            <a:spLocks noGrp="1"/>
          </p:cNvSpPr>
          <p:nvPr>
            <p:ph type="sldNum" sz="quarter" idx="12"/>
          </p:nvPr>
        </p:nvSpPr>
        <p:spPr/>
        <p:txBody>
          <a:bodyPr/>
          <a:lstStyle/>
          <a:p>
            <a:fld id="{A875D887-92C5-DE42-9535-CCEEC8E0E898}" type="slidenum">
              <a:rPr lang="en-US" smtClean="0"/>
              <a:t>25</a:t>
            </a:fld>
            <a:endParaRPr lang="en-US"/>
          </a:p>
        </p:txBody>
      </p:sp>
    </p:spTree>
    <p:extLst>
      <p:ext uri="{BB962C8B-B14F-4D97-AF65-F5344CB8AC3E}">
        <p14:creationId xmlns:p14="http://schemas.microsoft.com/office/powerpoint/2010/main" val="4173572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D8E12-CDD5-4D49-91A9-0ECFFF5F6C15}"/>
              </a:ext>
            </a:extLst>
          </p:cNvPr>
          <p:cNvSpPr>
            <a:spLocks noGrp="1"/>
          </p:cNvSpPr>
          <p:nvPr>
            <p:ph type="title"/>
          </p:nvPr>
        </p:nvSpPr>
        <p:spPr/>
        <p:txBody>
          <a:bodyPr>
            <a:normAutofit/>
          </a:bodyPr>
          <a:lstStyle/>
          <a:p>
            <a:r>
              <a:rPr lang="en-US" sz="4400" b="1" dirty="0"/>
              <a:t>Roadmap for a Price Reset</a:t>
            </a:r>
          </a:p>
        </p:txBody>
      </p:sp>
      <p:sp>
        <p:nvSpPr>
          <p:cNvPr id="3" name="Content Placeholder 2">
            <a:extLst>
              <a:ext uri="{FF2B5EF4-FFF2-40B4-BE49-F238E27FC236}">
                <a16:creationId xmlns:a16="http://schemas.microsoft.com/office/drawing/2014/main" id="{067FD320-8DE2-DA4D-8566-5052245A1894}"/>
              </a:ext>
            </a:extLst>
          </p:cNvPr>
          <p:cNvSpPr>
            <a:spLocks noGrp="1"/>
          </p:cNvSpPr>
          <p:nvPr>
            <p:ph idx="1"/>
          </p:nvPr>
        </p:nvSpPr>
        <p:spPr/>
        <p:txBody>
          <a:bodyPr>
            <a:normAutofit/>
          </a:bodyPr>
          <a:lstStyle/>
          <a:p>
            <a:r>
              <a:rPr lang="en-US" sz="3200" dirty="0"/>
              <a:t>Decide on your new price</a:t>
            </a:r>
          </a:p>
          <a:p>
            <a:pPr lvl="1"/>
            <a:r>
              <a:rPr lang="en-US" sz="2800" dirty="0"/>
              <a:t>Review competitors published and net prices</a:t>
            </a:r>
          </a:p>
          <a:p>
            <a:pPr lvl="1"/>
            <a:r>
              <a:rPr lang="en-US" sz="2800" dirty="0"/>
              <a:t>Review data on the distribution of net prices your campers are currently paying</a:t>
            </a:r>
          </a:p>
          <a:p>
            <a:pPr lvl="1"/>
            <a:r>
              <a:rPr lang="en-US" sz="2800" dirty="0"/>
              <a:t>Review yield of campers at different discount rates/with different incentives </a:t>
            </a:r>
          </a:p>
          <a:p>
            <a:r>
              <a:rPr lang="en-US" sz="3200" dirty="0"/>
              <a:t>Make changes to your incentive strategy</a:t>
            </a:r>
          </a:p>
          <a:p>
            <a:r>
              <a:rPr lang="en-US" sz="3200" dirty="0"/>
              <a:t>Make changes to your recruitment strategy</a:t>
            </a:r>
            <a:endParaRPr lang="en-US" dirty="0"/>
          </a:p>
        </p:txBody>
      </p:sp>
      <p:sp>
        <p:nvSpPr>
          <p:cNvPr id="4" name="Text Placeholder 3">
            <a:extLst>
              <a:ext uri="{FF2B5EF4-FFF2-40B4-BE49-F238E27FC236}">
                <a16:creationId xmlns:a16="http://schemas.microsoft.com/office/drawing/2014/main" id="{B5FE89A8-2193-7F4F-870D-AE4E74BAF533}"/>
              </a:ext>
            </a:extLst>
          </p:cNvPr>
          <p:cNvSpPr>
            <a:spLocks noGrp="1"/>
          </p:cNvSpPr>
          <p:nvPr>
            <p:ph type="body" sz="quarter" idx="10"/>
          </p:nvPr>
        </p:nvSpPr>
        <p:spPr>
          <a:xfrm rot="10800000" flipV="1">
            <a:off x="11074400" y="6492875"/>
            <a:ext cx="508000" cy="229658"/>
          </a:xfrm>
        </p:spPr>
        <p:txBody>
          <a:bodyPr/>
          <a:lstStyle/>
          <a:p>
            <a:r>
              <a:rPr lang="en-US" sz="1200" dirty="0"/>
              <a:t>23</a:t>
            </a:r>
          </a:p>
        </p:txBody>
      </p:sp>
    </p:spTree>
    <p:extLst>
      <p:ext uri="{BB962C8B-B14F-4D97-AF65-F5344CB8AC3E}">
        <p14:creationId xmlns:p14="http://schemas.microsoft.com/office/powerpoint/2010/main" val="4292818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E1804-8C04-3A42-A88D-380419A251C8}"/>
              </a:ext>
            </a:extLst>
          </p:cNvPr>
          <p:cNvSpPr>
            <a:spLocks noGrp="1"/>
          </p:cNvSpPr>
          <p:nvPr>
            <p:ph type="title"/>
          </p:nvPr>
        </p:nvSpPr>
        <p:spPr/>
        <p:txBody>
          <a:bodyPr>
            <a:normAutofit/>
          </a:bodyPr>
          <a:lstStyle/>
          <a:p>
            <a:r>
              <a:rPr lang="en-US" sz="4400" b="1" dirty="0"/>
              <a:t>Roadmap for a Price Reset </a:t>
            </a:r>
            <a:r>
              <a:rPr lang="en-US" b="1" dirty="0"/>
              <a:t>(cont.)</a:t>
            </a:r>
            <a:endParaRPr lang="en-US" sz="4400" dirty="0"/>
          </a:p>
        </p:txBody>
      </p:sp>
      <p:sp>
        <p:nvSpPr>
          <p:cNvPr id="3" name="Content Placeholder 2">
            <a:extLst>
              <a:ext uri="{FF2B5EF4-FFF2-40B4-BE49-F238E27FC236}">
                <a16:creationId xmlns:a16="http://schemas.microsoft.com/office/drawing/2014/main" id="{6A021D2A-3AC8-D84B-A2DF-AD13DEB53049}"/>
              </a:ext>
            </a:extLst>
          </p:cNvPr>
          <p:cNvSpPr>
            <a:spLocks noGrp="1"/>
          </p:cNvSpPr>
          <p:nvPr>
            <p:ph idx="1"/>
          </p:nvPr>
        </p:nvSpPr>
        <p:spPr/>
        <p:txBody>
          <a:bodyPr/>
          <a:lstStyle/>
          <a:p>
            <a:r>
              <a:rPr lang="en-US" sz="3200" dirty="0"/>
              <a:t>Decide what to do about current campers</a:t>
            </a:r>
          </a:p>
          <a:p>
            <a:pPr lvl="1"/>
            <a:r>
              <a:rPr lang="en-US" sz="2800" dirty="0"/>
              <a:t>How to change their price and incentives</a:t>
            </a:r>
          </a:p>
          <a:p>
            <a:pPr lvl="1"/>
            <a:r>
              <a:rPr lang="en-US" sz="2800" dirty="0"/>
              <a:t>When and how to announce the changes to them</a:t>
            </a:r>
          </a:p>
          <a:p>
            <a:r>
              <a:rPr lang="en-US" sz="3200" dirty="0"/>
              <a:t>Develop your marketing plan to roll-out the new price</a:t>
            </a:r>
          </a:p>
          <a:p>
            <a:pPr lvl="1"/>
            <a:r>
              <a:rPr lang="en-US" sz="2800" dirty="0"/>
              <a:t>Timing - when will you announce the price change</a:t>
            </a:r>
          </a:p>
          <a:p>
            <a:pPr lvl="1"/>
            <a:r>
              <a:rPr lang="en-US" sz="2800" dirty="0"/>
              <a:t>What other camp enhancements/changes will you  include with the announcement</a:t>
            </a:r>
          </a:p>
          <a:p>
            <a:pPr lvl="1"/>
            <a:r>
              <a:rPr lang="en-US" sz="2800" dirty="0"/>
              <a:t>How will you announce/market the price change to internal and external constituents</a:t>
            </a:r>
          </a:p>
          <a:p>
            <a:endParaRPr lang="en-US" dirty="0"/>
          </a:p>
        </p:txBody>
      </p:sp>
      <p:sp>
        <p:nvSpPr>
          <p:cNvPr id="4" name="Text Placeholder 3">
            <a:extLst>
              <a:ext uri="{FF2B5EF4-FFF2-40B4-BE49-F238E27FC236}">
                <a16:creationId xmlns:a16="http://schemas.microsoft.com/office/drawing/2014/main" id="{6CB99856-E7B1-8740-A1B6-F5B13596E5DB}"/>
              </a:ext>
            </a:extLst>
          </p:cNvPr>
          <p:cNvSpPr>
            <a:spLocks noGrp="1"/>
          </p:cNvSpPr>
          <p:nvPr>
            <p:ph type="body" sz="quarter" idx="10"/>
          </p:nvPr>
        </p:nvSpPr>
        <p:spPr>
          <a:xfrm rot="10800000" flipV="1">
            <a:off x="10922000" y="6367463"/>
            <a:ext cx="660400" cy="125412"/>
          </a:xfrm>
        </p:spPr>
        <p:txBody>
          <a:bodyPr/>
          <a:lstStyle/>
          <a:p>
            <a:r>
              <a:rPr lang="en-US" dirty="0"/>
              <a:t>24</a:t>
            </a:r>
          </a:p>
        </p:txBody>
      </p:sp>
    </p:spTree>
    <p:extLst>
      <p:ext uri="{BB962C8B-B14F-4D97-AF65-F5344CB8AC3E}">
        <p14:creationId xmlns:p14="http://schemas.microsoft.com/office/powerpoint/2010/main" val="2784496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rgbClr val="000000"/>
                </a:solidFill>
              </a:rPr>
              <a:t>What Data Should You Consider </a:t>
            </a:r>
          </a:p>
        </p:txBody>
      </p:sp>
      <p:sp>
        <p:nvSpPr>
          <p:cNvPr id="3" name="Content Placeholder 2"/>
          <p:cNvSpPr>
            <a:spLocks noGrp="1"/>
          </p:cNvSpPr>
          <p:nvPr>
            <p:ph sz="quarter" idx="1"/>
          </p:nvPr>
        </p:nvSpPr>
        <p:spPr/>
        <p:txBody>
          <a:bodyPr>
            <a:normAutofit lnSpcReduction="10000"/>
          </a:bodyPr>
          <a:lstStyle/>
          <a:p>
            <a:r>
              <a:rPr lang="en-US" dirty="0"/>
              <a:t>What % of your campers are receiving discounts?</a:t>
            </a:r>
          </a:p>
          <a:p>
            <a:r>
              <a:rPr lang="en-US" dirty="0"/>
              <a:t>How do  you distribute your discounts – </a:t>
            </a:r>
          </a:p>
          <a:p>
            <a:pPr lvl="1"/>
            <a:r>
              <a:rPr lang="en-US" dirty="0"/>
              <a:t>Number of campers getting discounts</a:t>
            </a:r>
          </a:p>
          <a:p>
            <a:pPr lvl="1"/>
            <a:r>
              <a:rPr lang="en-US" dirty="0"/>
              <a:t>Amount of discounts</a:t>
            </a:r>
          </a:p>
          <a:p>
            <a:r>
              <a:rPr lang="en-US" dirty="0"/>
              <a:t>How much are your campers paying by ability and need?</a:t>
            </a:r>
          </a:p>
          <a:p>
            <a:r>
              <a:rPr lang="en-US" dirty="0"/>
              <a:t>What are your overlap camps and where do you win and lose – what are their prices and incentive strategies?</a:t>
            </a:r>
          </a:p>
          <a:p>
            <a:r>
              <a:rPr lang="en-US" dirty="0"/>
              <a:t>How do you aid similar campers compared to overlap camps – mystery shop</a:t>
            </a:r>
          </a:p>
          <a:p>
            <a:r>
              <a:rPr lang="en-US" dirty="0"/>
              <a:t>Marketing/positioning implications</a:t>
            </a:r>
          </a:p>
          <a:p>
            <a:endParaRPr lang="en-US" dirty="0"/>
          </a:p>
        </p:txBody>
      </p:sp>
      <p:sp>
        <p:nvSpPr>
          <p:cNvPr id="7" name="Slide Number Placeholder 6">
            <a:extLst>
              <a:ext uri="{FF2B5EF4-FFF2-40B4-BE49-F238E27FC236}">
                <a16:creationId xmlns:a16="http://schemas.microsoft.com/office/drawing/2014/main" id="{4D500DA5-EC6F-7940-8D30-56A7A9940E11}"/>
              </a:ext>
            </a:extLst>
          </p:cNvPr>
          <p:cNvSpPr>
            <a:spLocks noGrp="1"/>
          </p:cNvSpPr>
          <p:nvPr>
            <p:ph type="sldNum" sz="quarter" idx="12"/>
          </p:nvPr>
        </p:nvSpPr>
        <p:spPr/>
        <p:txBody>
          <a:bodyPr/>
          <a:lstStyle/>
          <a:p>
            <a:fld id="{A875D887-92C5-DE42-9535-CCEEC8E0E898}" type="slidenum">
              <a:rPr lang="en-US" smtClean="0"/>
              <a:t>28</a:t>
            </a:fld>
            <a:endParaRPr lang="en-US"/>
          </a:p>
        </p:txBody>
      </p:sp>
    </p:spTree>
    <p:extLst>
      <p:ext uri="{BB962C8B-B14F-4D97-AF65-F5344CB8AC3E}">
        <p14:creationId xmlns:p14="http://schemas.microsoft.com/office/powerpoint/2010/main" val="3763976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057400" y="1828800"/>
            <a:ext cx="8229600" cy="4114800"/>
          </a:xfrm>
        </p:spPr>
        <p:txBody>
          <a:bodyPr/>
          <a:lstStyle/>
          <a:p>
            <a:pPr marL="0" indent="0">
              <a:buNone/>
            </a:pPr>
            <a:endParaRPr lang="en-US" sz="800" dirty="0"/>
          </a:p>
          <a:p>
            <a:pPr marL="0" indent="0">
              <a:buNone/>
            </a:pPr>
            <a:r>
              <a:rPr lang="en-US" sz="3200" b="1" dirty="0">
                <a:solidFill>
                  <a:srgbClr val="933A1E"/>
                </a:solidFill>
              </a:rPr>
              <a:t>No change in strategy</a:t>
            </a:r>
          </a:p>
          <a:p>
            <a:endParaRPr lang="en-US" b="1" dirty="0">
              <a:solidFill>
                <a:srgbClr val="000000"/>
              </a:solidFill>
            </a:endParaRPr>
          </a:p>
          <a:p>
            <a:r>
              <a:rPr lang="en-US" b="1" dirty="0">
                <a:solidFill>
                  <a:srgbClr val="000000"/>
                </a:solidFill>
              </a:rPr>
              <a:t> </a:t>
            </a:r>
            <a:r>
              <a:rPr lang="en-US" sz="2800" dirty="0">
                <a:solidFill>
                  <a:srgbClr val="000000"/>
                </a:solidFill>
              </a:rPr>
              <a:t>Are you getting the results you want?</a:t>
            </a:r>
          </a:p>
          <a:p>
            <a:endParaRPr lang="en-US" sz="2800" dirty="0">
              <a:solidFill>
                <a:srgbClr val="000000"/>
              </a:solidFill>
            </a:endParaRPr>
          </a:p>
          <a:p>
            <a:r>
              <a:rPr lang="en-US" sz="2800" dirty="0">
                <a:solidFill>
                  <a:srgbClr val="000000"/>
                </a:solidFill>
              </a:rPr>
              <a:t>  What is riskier – staying the course or trying something different?</a:t>
            </a:r>
          </a:p>
          <a:p>
            <a:pPr marL="0" indent="0">
              <a:buNone/>
            </a:pPr>
            <a:endParaRPr lang="en-US" dirty="0">
              <a:solidFill>
                <a:srgbClr val="000000"/>
              </a:solidFill>
            </a:endParaRPr>
          </a:p>
        </p:txBody>
      </p:sp>
      <p:sp>
        <p:nvSpPr>
          <p:cNvPr id="6" name="Content Placeholder 5"/>
          <p:cNvSpPr>
            <a:spLocks noGrp="1"/>
          </p:cNvSpPr>
          <p:nvPr>
            <p:ph sz="quarter" idx="11"/>
          </p:nvPr>
        </p:nvSpPr>
        <p:spPr>
          <a:xfrm>
            <a:off x="2057399" y="304800"/>
            <a:ext cx="7255565" cy="1752600"/>
          </a:xfrm>
        </p:spPr>
        <p:txBody>
          <a:bodyPr/>
          <a:lstStyle/>
          <a:p>
            <a:r>
              <a:rPr lang="en-US" dirty="0"/>
              <a:t>Tuition/Pricing Risks – Key Concern</a:t>
            </a:r>
          </a:p>
        </p:txBody>
      </p:sp>
      <p:sp>
        <p:nvSpPr>
          <p:cNvPr id="2" name="TextBox 1">
            <a:extLst>
              <a:ext uri="{FF2B5EF4-FFF2-40B4-BE49-F238E27FC236}">
                <a16:creationId xmlns:a16="http://schemas.microsoft.com/office/drawing/2014/main" id="{2597DB02-5819-0440-9732-529989896686}"/>
              </a:ext>
            </a:extLst>
          </p:cNvPr>
          <p:cNvSpPr txBox="1"/>
          <p:nvPr/>
        </p:nvSpPr>
        <p:spPr>
          <a:xfrm>
            <a:off x="11396133" y="6316133"/>
            <a:ext cx="418704" cy="369332"/>
          </a:xfrm>
          <a:prstGeom prst="rect">
            <a:avLst/>
          </a:prstGeom>
          <a:noFill/>
        </p:spPr>
        <p:txBody>
          <a:bodyPr wrap="none" rtlCol="0">
            <a:spAutoFit/>
          </a:bodyPr>
          <a:lstStyle/>
          <a:p>
            <a:r>
              <a:rPr lang="en-US" dirty="0"/>
              <a:t>33</a:t>
            </a:r>
          </a:p>
        </p:txBody>
      </p:sp>
    </p:spTree>
    <p:extLst>
      <p:ext uri="{BB962C8B-B14F-4D97-AF65-F5344CB8AC3E}">
        <p14:creationId xmlns:p14="http://schemas.microsoft.com/office/powerpoint/2010/main" val="206267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Goals when Establishing Pricing and Discounting Strategies</a:t>
            </a:r>
          </a:p>
        </p:txBody>
      </p:sp>
      <p:sp>
        <p:nvSpPr>
          <p:cNvPr id="3" name="Content Placeholder 2"/>
          <p:cNvSpPr>
            <a:spLocks noGrp="1"/>
          </p:cNvSpPr>
          <p:nvPr>
            <p:ph idx="1"/>
          </p:nvPr>
        </p:nvSpPr>
        <p:spPr/>
        <p:txBody>
          <a:bodyPr>
            <a:normAutofit/>
          </a:bodyPr>
          <a:lstStyle/>
          <a:p>
            <a:r>
              <a:rPr lang="en-US" dirty="0"/>
              <a:t>To enroll the desired number of campers - reach capacity</a:t>
            </a:r>
          </a:p>
          <a:p>
            <a:r>
              <a:rPr lang="en-US" dirty="0"/>
              <a:t>To enroll the desired mix of campers</a:t>
            </a:r>
          </a:p>
          <a:p>
            <a:pPr lvl="1"/>
            <a:r>
              <a:rPr lang="en-US" dirty="0"/>
              <a:t>Geography</a:t>
            </a:r>
          </a:p>
          <a:p>
            <a:pPr lvl="1"/>
            <a:r>
              <a:rPr lang="en-US" dirty="0"/>
              <a:t>Diversity</a:t>
            </a:r>
          </a:p>
          <a:p>
            <a:pPr lvl="1"/>
            <a:r>
              <a:rPr lang="en-US" dirty="0"/>
              <a:t>Gender</a:t>
            </a:r>
          </a:p>
          <a:p>
            <a:pPr lvl="1"/>
            <a:r>
              <a:rPr lang="en-US" dirty="0"/>
              <a:t>Sessions</a:t>
            </a:r>
          </a:p>
          <a:p>
            <a:pPr lvl="1"/>
            <a:r>
              <a:rPr lang="en-US" dirty="0"/>
              <a:t>Overnight/Day</a:t>
            </a:r>
          </a:p>
          <a:p>
            <a:r>
              <a:rPr lang="en-US" dirty="0"/>
              <a:t>To maximize net revenue</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16224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3131D-654B-5743-BA39-7C215FC7535F}"/>
              </a:ext>
            </a:extLst>
          </p:cNvPr>
          <p:cNvSpPr>
            <a:spLocks noGrp="1"/>
          </p:cNvSpPr>
          <p:nvPr>
            <p:ph type="ctrTitle"/>
          </p:nvPr>
        </p:nvSpPr>
        <p:spPr/>
        <p:txBody>
          <a:bodyPr/>
          <a:lstStyle/>
          <a:p>
            <a:r>
              <a:rPr lang="en-US" dirty="0"/>
              <a:t>Questions and Conversation</a:t>
            </a:r>
          </a:p>
        </p:txBody>
      </p:sp>
      <p:sp>
        <p:nvSpPr>
          <p:cNvPr id="3" name="Subtitle 2">
            <a:extLst>
              <a:ext uri="{FF2B5EF4-FFF2-40B4-BE49-F238E27FC236}">
                <a16:creationId xmlns:a16="http://schemas.microsoft.com/office/drawing/2014/main" id="{85A1A201-3BA7-B246-A433-78DEC0A933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2367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A354936-652E-43E8-BD37-5A4C02CCE83F}"/>
              </a:ext>
            </a:extLst>
          </p:cNvPr>
          <p:cNvSpPr>
            <a:spLocks noGrp="1"/>
          </p:cNvSpPr>
          <p:nvPr>
            <p:ph type="body" sz="quarter" idx="10"/>
          </p:nvPr>
        </p:nvSpPr>
        <p:spPr>
          <a:xfrm>
            <a:off x="2057400" y="2057400"/>
            <a:ext cx="8229600" cy="3886200"/>
          </a:xfrm>
        </p:spPr>
        <p:txBody>
          <a:bodyPr/>
          <a:lstStyle/>
          <a:p>
            <a:r>
              <a:rPr lang="en-US" dirty="0"/>
              <a:t>Tuition/Published Price is usually quite visible vs. discounted price</a:t>
            </a:r>
          </a:p>
          <a:p>
            <a:r>
              <a:rPr lang="en-US" dirty="0"/>
              <a:t>Market Competition – competitor institutions</a:t>
            </a:r>
          </a:p>
          <a:p>
            <a:r>
              <a:rPr lang="en-US" dirty="0"/>
              <a:t>Value Add/ROI</a:t>
            </a:r>
          </a:p>
          <a:p>
            <a:r>
              <a:rPr lang="en-US" dirty="0"/>
              <a:t>Elasticity of Demand</a:t>
            </a:r>
          </a:p>
          <a:p>
            <a:pPr lvl="1"/>
            <a:r>
              <a:rPr lang="en-US" dirty="0"/>
              <a:t>Ability to pay</a:t>
            </a:r>
          </a:p>
          <a:p>
            <a:pPr lvl="1"/>
            <a:r>
              <a:rPr lang="en-US" dirty="0"/>
              <a:t>Willingness to pay</a:t>
            </a:r>
          </a:p>
          <a:p>
            <a:endParaRPr lang="en-US" dirty="0"/>
          </a:p>
          <a:p>
            <a:endParaRPr lang="en-US" dirty="0"/>
          </a:p>
        </p:txBody>
      </p:sp>
      <p:sp>
        <p:nvSpPr>
          <p:cNvPr id="4" name="Content Placeholder 3">
            <a:extLst>
              <a:ext uri="{FF2B5EF4-FFF2-40B4-BE49-F238E27FC236}">
                <a16:creationId xmlns:a16="http://schemas.microsoft.com/office/drawing/2014/main" id="{D8D0BA54-CCEA-4114-86CA-281C9067C446}"/>
              </a:ext>
            </a:extLst>
          </p:cNvPr>
          <p:cNvSpPr>
            <a:spLocks noGrp="1"/>
          </p:cNvSpPr>
          <p:nvPr>
            <p:ph sz="quarter" idx="11"/>
          </p:nvPr>
        </p:nvSpPr>
        <p:spPr>
          <a:xfrm>
            <a:off x="711198" y="304800"/>
            <a:ext cx="10152271" cy="1752600"/>
          </a:xfrm>
        </p:spPr>
        <p:txBody>
          <a:bodyPr anchor="ctr"/>
          <a:lstStyle/>
          <a:p>
            <a:pPr algn="ctr"/>
            <a:r>
              <a:rPr lang="en-US" dirty="0"/>
              <a:t>Considerations for Pricing Decisions vs. Discounting</a:t>
            </a:r>
          </a:p>
        </p:txBody>
      </p:sp>
      <p:sp>
        <p:nvSpPr>
          <p:cNvPr id="2" name="TextBox 1">
            <a:extLst>
              <a:ext uri="{FF2B5EF4-FFF2-40B4-BE49-F238E27FC236}">
                <a16:creationId xmlns:a16="http://schemas.microsoft.com/office/drawing/2014/main" id="{B5B8A946-1D59-3D48-A95B-517512470E24}"/>
              </a:ext>
            </a:extLst>
          </p:cNvPr>
          <p:cNvSpPr txBox="1"/>
          <p:nvPr/>
        </p:nvSpPr>
        <p:spPr>
          <a:xfrm>
            <a:off x="10955867" y="6248400"/>
            <a:ext cx="418704" cy="369332"/>
          </a:xfrm>
          <a:prstGeom prst="rect">
            <a:avLst/>
          </a:prstGeom>
          <a:noFill/>
        </p:spPr>
        <p:txBody>
          <a:bodyPr wrap="none" rtlCol="0">
            <a:spAutoFit/>
          </a:bodyPr>
          <a:lstStyle/>
          <a:p>
            <a:r>
              <a:rPr lang="en-US" dirty="0"/>
              <a:t>15</a:t>
            </a:r>
          </a:p>
        </p:txBody>
      </p:sp>
    </p:spTree>
    <p:extLst>
      <p:ext uri="{BB962C8B-B14F-4D97-AF65-F5344CB8AC3E}">
        <p14:creationId xmlns:p14="http://schemas.microsoft.com/office/powerpoint/2010/main" val="315350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1D8C-08B2-914D-966A-09004DCD5C2E}"/>
              </a:ext>
            </a:extLst>
          </p:cNvPr>
          <p:cNvSpPr>
            <a:spLocks noGrp="1"/>
          </p:cNvSpPr>
          <p:nvPr>
            <p:ph type="title"/>
          </p:nvPr>
        </p:nvSpPr>
        <p:spPr/>
        <p:txBody>
          <a:bodyPr>
            <a:normAutofit/>
          </a:bodyPr>
          <a:lstStyle/>
          <a:p>
            <a:r>
              <a:rPr lang="en-US" sz="3600" b="1" dirty="0"/>
              <a:t>Pricing</a:t>
            </a:r>
          </a:p>
        </p:txBody>
      </p:sp>
      <p:sp>
        <p:nvSpPr>
          <p:cNvPr id="3" name="Content Placeholder 2">
            <a:extLst>
              <a:ext uri="{FF2B5EF4-FFF2-40B4-BE49-F238E27FC236}">
                <a16:creationId xmlns:a16="http://schemas.microsoft.com/office/drawing/2014/main" id="{320BD9CA-0C1F-BB41-8A8C-F8AAD9565991}"/>
              </a:ext>
            </a:extLst>
          </p:cNvPr>
          <p:cNvSpPr>
            <a:spLocks noGrp="1"/>
          </p:cNvSpPr>
          <p:nvPr>
            <p:ph idx="1"/>
          </p:nvPr>
        </p:nvSpPr>
        <p:spPr/>
        <p:txBody>
          <a:bodyPr/>
          <a:lstStyle/>
          <a:p>
            <a:r>
              <a:rPr lang="en-US" dirty="0"/>
              <a:t>Impacts who looks at your camp</a:t>
            </a:r>
          </a:p>
          <a:p>
            <a:pPr marL="0" indent="0">
              <a:buNone/>
            </a:pPr>
            <a:endParaRPr lang="en-US" dirty="0"/>
          </a:p>
          <a:p>
            <a:r>
              <a:rPr lang="en-US" dirty="0"/>
              <a:t>Too high a price can discourage people from looking at you</a:t>
            </a:r>
          </a:p>
          <a:p>
            <a:pPr lvl="1"/>
            <a:r>
              <a:rPr lang="en-US" dirty="0"/>
              <a:t>Too low a price may raise quality concerns</a:t>
            </a:r>
          </a:p>
          <a:p>
            <a:pPr marL="457200" lvl="1" indent="0">
              <a:buNone/>
            </a:pPr>
            <a:endParaRPr lang="en-US" dirty="0"/>
          </a:p>
          <a:p>
            <a:r>
              <a:rPr lang="en-US" dirty="0"/>
              <a:t>Appropriate pricing can increase the number of inquiries</a:t>
            </a:r>
          </a:p>
        </p:txBody>
      </p:sp>
      <p:sp>
        <p:nvSpPr>
          <p:cNvPr id="4" name="Text Placeholder 3">
            <a:extLst>
              <a:ext uri="{FF2B5EF4-FFF2-40B4-BE49-F238E27FC236}">
                <a16:creationId xmlns:a16="http://schemas.microsoft.com/office/drawing/2014/main" id="{D2BDA453-4F0E-7A4C-9D78-E06390C88C92}"/>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26272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57400" y="1425388"/>
            <a:ext cx="8229600" cy="4518212"/>
          </a:xfrm>
        </p:spPr>
        <p:txBody>
          <a:bodyPr/>
          <a:lstStyle/>
          <a:p>
            <a:r>
              <a:rPr lang="en-US" dirty="0"/>
              <a:t>Annual Decision</a:t>
            </a:r>
          </a:p>
          <a:p>
            <a:r>
              <a:rPr lang="en-US" dirty="0"/>
              <a:t>Raise price </a:t>
            </a:r>
          </a:p>
          <a:p>
            <a:pPr lvl="1"/>
            <a:r>
              <a:rPr lang="en-US" dirty="0"/>
              <a:t>Significant increase</a:t>
            </a:r>
          </a:p>
          <a:p>
            <a:pPr lvl="1"/>
            <a:r>
              <a:rPr lang="en-US" dirty="0"/>
              <a:t>Most common – moderate annual increases</a:t>
            </a:r>
          </a:p>
          <a:p>
            <a:r>
              <a:rPr lang="en-US" dirty="0"/>
              <a:t>Freeze price</a:t>
            </a:r>
          </a:p>
          <a:p>
            <a:r>
              <a:rPr lang="en-US" dirty="0"/>
              <a:t>Multi-year price guarantee</a:t>
            </a:r>
          </a:p>
          <a:p>
            <a:r>
              <a:rPr lang="en-US" sz="2400" dirty="0"/>
              <a:t>Lower price/price reset</a:t>
            </a:r>
          </a:p>
          <a:p>
            <a:r>
              <a:rPr lang="en-US" dirty="0"/>
              <a:t>Differential prices by program, session, age, etc.</a:t>
            </a:r>
          </a:p>
          <a:p>
            <a:r>
              <a:rPr lang="en-US" dirty="0"/>
              <a:t>Price matches with other camps/programs</a:t>
            </a:r>
          </a:p>
          <a:p>
            <a:r>
              <a:rPr lang="en-US" dirty="0"/>
              <a:t>Relationship between day and boarding price</a:t>
            </a:r>
          </a:p>
        </p:txBody>
      </p:sp>
      <p:sp>
        <p:nvSpPr>
          <p:cNvPr id="3" name="Content Placeholder 2"/>
          <p:cNvSpPr>
            <a:spLocks noGrp="1"/>
          </p:cNvSpPr>
          <p:nvPr>
            <p:ph sz="quarter" idx="11"/>
          </p:nvPr>
        </p:nvSpPr>
        <p:spPr>
          <a:xfrm>
            <a:off x="2057399" y="304800"/>
            <a:ext cx="7921487" cy="1196009"/>
          </a:xfrm>
        </p:spPr>
        <p:txBody>
          <a:bodyPr/>
          <a:lstStyle/>
          <a:p>
            <a:pPr algn="ctr"/>
            <a:r>
              <a:rPr lang="en-US" dirty="0"/>
              <a:t>Tuition/Pricing Strategies</a:t>
            </a:r>
          </a:p>
        </p:txBody>
      </p:sp>
      <p:sp>
        <p:nvSpPr>
          <p:cNvPr id="4" name="TextBox 3">
            <a:extLst>
              <a:ext uri="{FF2B5EF4-FFF2-40B4-BE49-F238E27FC236}">
                <a16:creationId xmlns:a16="http://schemas.microsoft.com/office/drawing/2014/main" id="{84892E5D-95AF-4C43-A2AF-5129FF73D945}"/>
              </a:ext>
            </a:extLst>
          </p:cNvPr>
          <p:cNvSpPr txBox="1"/>
          <p:nvPr/>
        </p:nvSpPr>
        <p:spPr>
          <a:xfrm>
            <a:off x="11379200" y="6417733"/>
            <a:ext cx="418704" cy="369332"/>
          </a:xfrm>
          <a:prstGeom prst="rect">
            <a:avLst/>
          </a:prstGeom>
          <a:noFill/>
        </p:spPr>
        <p:txBody>
          <a:bodyPr wrap="none" rtlCol="0">
            <a:spAutoFit/>
          </a:bodyPr>
          <a:lstStyle/>
          <a:p>
            <a:r>
              <a:rPr lang="en-US" dirty="0"/>
              <a:t>16</a:t>
            </a:r>
          </a:p>
        </p:txBody>
      </p:sp>
    </p:spTree>
    <p:extLst>
      <p:ext uri="{BB962C8B-B14F-4D97-AF65-F5344CB8AC3E}">
        <p14:creationId xmlns:p14="http://schemas.microsoft.com/office/powerpoint/2010/main" val="252034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3352800" y="1066800"/>
            <a:ext cx="0" cy="419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spcBef>
                <a:spcPct val="50000"/>
              </a:spcBef>
              <a:buFont typeface="Times" pitchFamily="18" charset="0"/>
              <a:buChar char="•"/>
            </a:pPr>
            <a:endParaRPr lang="en-US" sz="3200">
              <a:solidFill>
                <a:srgbClr val="FFFFFF"/>
              </a:solidFill>
              <a:latin typeface="Univers LT Std 45 Light" pitchFamily="34" charset="0"/>
              <a:ea typeface="ＭＳ Ｐゴシック" pitchFamily="64" charset="-128"/>
            </a:endParaRPr>
          </a:p>
        </p:txBody>
      </p:sp>
      <p:sp>
        <p:nvSpPr>
          <p:cNvPr id="25603" name="Line 3"/>
          <p:cNvSpPr>
            <a:spLocks noChangeShapeType="1"/>
          </p:cNvSpPr>
          <p:nvPr/>
        </p:nvSpPr>
        <p:spPr bwMode="auto">
          <a:xfrm>
            <a:off x="3352800" y="5257800"/>
            <a:ext cx="655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spcBef>
                <a:spcPct val="50000"/>
              </a:spcBef>
              <a:buFont typeface="Times" pitchFamily="18" charset="0"/>
              <a:buChar char="•"/>
            </a:pPr>
            <a:endParaRPr lang="en-US" sz="3200">
              <a:solidFill>
                <a:srgbClr val="FFFFFF"/>
              </a:solidFill>
              <a:latin typeface="Univers LT Std 45 Light" pitchFamily="34" charset="0"/>
              <a:ea typeface="ＭＳ Ｐゴシック" pitchFamily="64" charset="-128"/>
            </a:endParaRPr>
          </a:p>
        </p:txBody>
      </p:sp>
      <p:sp>
        <p:nvSpPr>
          <p:cNvPr id="25604" name="Text Box 4"/>
          <p:cNvSpPr txBox="1">
            <a:spLocks noChangeArrowheads="1"/>
          </p:cNvSpPr>
          <p:nvPr/>
        </p:nvSpPr>
        <p:spPr bwMode="auto">
          <a:xfrm>
            <a:off x="2209800" y="106680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Univers LT Std 45 Light" pitchFamily="34" charset="0"/>
                <a:ea typeface="ＭＳ Ｐゴシック" pitchFamily="64" charset="-128"/>
              </a:defRPr>
            </a:lvl1pPr>
            <a:lvl2pPr marL="742950" indent="-285750" eaLnBrk="0" hangingPunct="0">
              <a:defRPr sz="3200">
                <a:solidFill>
                  <a:schemeClr val="tx1"/>
                </a:solidFill>
                <a:latin typeface="Univers LT Std 45 Light" pitchFamily="34" charset="0"/>
                <a:ea typeface="ＭＳ Ｐゴシック" pitchFamily="64" charset="-128"/>
              </a:defRPr>
            </a:lvl2pPr>
            <a:lvl3pPr marL="1143000" indent="-228600" eaLnBrk="0" hangingPunct="0">
              <a:defRPr sz="3200">
                <a:solidFill>
                  <a:schemeClr val="tx1"/>
                </a:solidFill>
                <a:latin typeface="Univers LT Std 45 Light" pitchFamily="34" charset="0"/>
                <a:ea typeface="ＭＳ Ｐゴシック" pitchFamily="64" charset="-128"/>
              </a:defRPr>
            </a:lvl3pPr>
            <a:lvl4pPr marL="1600200" indent="-228600" eaLnBrk="0" hangingPunct="0">
              <a:defRPr sz="3200">
                <a:solidFill>
                  <a:schemeClr val="tx1"/>
                </a:solidFill>
                <a:latin typeface="Univers LT Std 45 Light" pitchFamily="34" charset="0"/>
                <a:ea typeface="ＭＳ Ｐゴシック" pitchFamily="64" charset="-128"/>
              </a:defRPr>
            </a:lvl4pPr>
            <a:lvl5pPr marL="2057400" indent="-228600" eaLnBrk="0" hangingPunct="0">
              <a:defRPr sz="3200">
                <a:solidFill>
                  <a:schemeClr val="tx1"/>
                </a:solidFill>
                <a:latin typeface="Univers LT Std 45 Light" pitchFamily="34" charset="0"/>
                <a:ea typeface="ＭＳ Ｐゴシック" pitchFamily="64" charset="-128"/>
              </a:defRPr>
            </a:lvl5pPr>
            <a:lvl6pPr marL="25146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6pPr>
            <a:lvl7pPr marL="29718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7pPr>
            <a:lvl8pPr marL="34290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8pPr>
            <a:lvl9pPr marL="38862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9pPr>
          </a:lstStyle>
          <a:p>
            <a:pPr eaLnBrk="1" hangingPunct="1">
              <a:spcBef>
                <a:spcPct val="50000"/>
              </a:spcBef>
            </a:pPr>
            <a:r>
              <a:rPr lang="en-US" sz="1800" b="1" dirty="0">
                <a:latin typeface="Arial" charset="0"/>
              </a:rPr>
              <a:t>Price</a:t>
            </a:r>
          </a:p>
        </p:txBody>
      </p:sp>
      <p:sp>
        <p:nvSpPr>
          <p:cNvPr id="25605" name="Rectangle 5"/>
          <p:cNvSpPr>
            <a:spLocks noChangeArrowheads="1"/>
          </p:cNvSpPr>
          <p:nvPr/>
        </p:nvSpPr>
        <p:spPr bwMode="auto">
          <a:xfrm>
            <a:off x="8794750" y="5195888"/>
            <a:ext cx="12393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ea typeface="ＭＳ Ｐゴシック" pitchFamily="64" charset="-128"/>
              </a:rPr>
              <a:t>Enrollment</a:t>
            </a:r>
          </a:p>
        </p:txBody>
      </p:sp>
      <p:sp>
        <p:nvSpPr>
          <p:cNvPr id="25606" name="Line 6"/>
          <p:cNvSpPr>
            <a:spLocks noChangeShapeType="1"/>
          </p:cNvSpPr>
          <p:nvPr/>
        </p:nvSpPr>
        <p:spPr bwMode="auto">
          <a:xfrm>
            <a:off x="3581400" y="1295400"/>
            <a:ext cx="4953000" cy="320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spcBef>
                <a:spcPct val="50000"/>
              </a:spcBef>
              <a:buFont typeface="Times" pitchFamily="18" charset="0"/>
              <a:buChar char="•"/>
            </a:pPr>
            <a:endParaRPr lang="en-US" sz="3200">
              <a:solidFill>
                <a:srgbClr val="FFFFFF"/>
              </a:solidFill>
              <a:latin typeface="Univers LT Std 45 Light" pitchFamily="34" charset="0"/>
              <a:ea typeface="ＭＳ Ｐゴシック" pitchFamily="64" charset="-128"/>
            </a:endParaRPr>
          </a:p>
        </p:txBody>
      </p:sp>
      <p:sp>
        <p:nvSpPr>
          <p:cNvPr id="25607" name="Text Box 7"/>
          <p:cNvSpPr txBox="1">
            <a:spLocks noChangeArrowheads="1"/>
          </p:cNvSpPr>
          <p:nvPr/>
        </p:nvSpPr>
        <p:spPr bwMode="auto">
          <a:xfrm>
            <a:off x="3048000" y="304801"/>
            <a:ext cx="68072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Univers LT Std 45 Light" pitchFamily="34" charset="0"/>
                <a:ea typeface="ＭＳ Ｐゴシック" pitchFamily="64" charset="-128"/>
              </a:defRPr>
            </a:lvl1pPr>
            <a:lvl2pPr marL="742950" indent="-285750" eaLnBrk="0" hangingPunct="0">
              <a:defRPr sz="3200">
                <a:solidFill>
                  <a:schemeClr val="tx1"/>
                </a:solidFill>
                <a:latin typeface="Univers LT Std 45 Light" pitchFamily="34" charset="0"/>
                <a:ea typeface="ＭＳ Ｐゴシック" pitchFamily="64" charset="-128"/>
              </a:defRPr>
            </a:lvl2pPr>
            <a:lvl3pPr marL="1143000" indent="-228600" eaLnBrk="0" hangingPunct="0">
              <a:defRPr sz="3200">
                <a:solidFill>
                  <a:schemeClr val="tx1"/>
                </a:solidFill>
                <a:latin typeface="Univers LT Std 45 Light" pitchFamily="34" charset="0"/>
                <a:ea typeface="ＭＳ Ｐゴシック" pitchFamily="64" charset="-128"/>
              </a:defRPr>
            </a:lvl3pPr>
            <a:lvl4pPr marL="1600200" indent="-228600" eaLnBrk="0" hangingPunct="0">
              <a:defRPr sz="3200">
                <a:solidFill>
                  <a:schemeClr val="tx1"/>
                </a:solidFill>
                <a:latin typeface="Univers LT Std 45 Light" pitchFamily="34" charset="0"/>
                <a:ea typeface="ＭＳ Ｐゴシック" pitchFamily="64" charset="-128"/>
              </a:defRPr>
            </a:lvl4pPr>
            <a:lvl5pPr marL="2057400" indent="-228600" eaLnBrk="0" hangingPunct="0">
              <a:defRPr sz="3200">
                <a:solidFill>
                  <a:schemeClr val="tx1"/>
                </a:solidFill>
                <a:latin typeface="Univers LT Std 45 Light" pitchFamily="34" charset="0"/>
                <a:ea typeface="ＭＳ Ｐゴシック" pitchFamily="64" charset="-128"/>
              </a:defRPr>
            </a:lvl5pPr>
            <a:lvl6pPr marL="25146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6pPr>
            <a:lvl7pPr marL="29718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7pPr>
            <a:lvl8pPr marL="34290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8pPr>
            <a:lvl9pPr marL="38862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9pPr>
          </a:lstStyle>
          <a:p>
            <a:pPr algn="ctr" eaLnBrk="1" hangingPunct="1">
              <a:spcBef>
                <a:spcPct val="50000"/>
              </a:spcBef>
            </a:pPr>
            <a:r>
              <a:rPr lang="en-US" sz="3600" b="1" dirty="0">
                <a:latin typeface="Arial" pitchFamily="34" charset="0"/>
                <a:cs typeface="Arial" pitchFamily="34" charset="0"/>
              </a:rPr>
              <a:t>Camper Demand and Price Discrimination</a:t>
            </a:r>
          </a:p>
          <a:p>
            <a:pPr eaLnBrk="1" hangingPunct="1">
              <a:spcBef>
                <a:spcPct val="50000"/>
              </a:spcBef>
            </a:pPr>
            <a:endParaRPr lang="en-US" sz="2800" b="1" dirty="0">
              <a:solidFill>
                <a:schemeClr val="accent2"/>
              </a:solidFill>
              <a:latin typeface="Serifa Std 45 Light" pitchFamily="18" charset="0"/>
            </a:endParaRPr>
          </a:p>
        </p:txBody>
      </p:sp>
      <p:sp>
        <p:nvSpPr>
          <p:cNvPr id="25608" name="Line 8"/>
          <p:cNvSpPr>
            <a:spLocks noChangeShapeType="1"/>
          </p:cNvSpPr>
          <p:nvPr/>
        </p:nvSpPr>
        <p:spPr bwMode="auto">
          <a:xfrm>
            <a:off x="3352800" y="4419600"/>
            <a:ext cx="50292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a:spcBef>
                <a:spcPct val="50000"/>
              </a:spcBef>
              <a:buFont typeface="Times" pitchFamily="18" charset="0"/>
              <a:buChar char="•"/>
            </a:pPr>
            <a:endParaRPr lang="en-US" sz="3200">
              <a:solidFill>
                <a:srgbClr val="FFFFFF"/>
              </a:solidFill>
              <a:latin typeface="Univers LT Std 45 Light" pitchFamily="34" charset="0"/>
              <a:ea typeface="ＭＳ Ｐゴシック" pitchFamily="64" charset="-128"/>
            </a:endParaRPr>
          </a:p>
        </p:txBody>
      </p:sp>
      <p:sp>
        <p:nvSpPr>
          <p:cNvPr id="25609" name="Line 9"/>
          <p:cNvSpPr>
            <a:spLocks noChangeShapeType="1"/>
          </p:cNvSpPr>
          <p:nvPr/>
        </p:nvSpPr>
        <p:spPr bwMode="auto">
          <a:xfrm>
            <a:off x="8382000" y="4419600"/>
            <a:ext cx="0" cy="838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a:spcBef>
                <a:spcPct val="50000"/>
              </a:spcBef>
              <a:buFont typeface="Times" pitchFamily="18" charset="0"/>
              <a:buChar char="•"/>
            </a:pPr>
            <a:endParaRPr lang="en-US" sz="3200">
              <a:solidFill>
                <a:srgbClr val="FFFFFF"/>
              </a:solidFill>
              <a:latin typeface="Univers LT Std 45 Light" pitchFamily="34" charset="0"/>
              <a:ea typeface="ＭＳ Ｐゴシック" pitchFamily="64" charset="-128"/>
            </a:endParaRPr>
          </a:p>
        </p:txBody>
      </p:sp>
      <p:sp>
        <p:nvSpPr>
          <p:cNvPr id="25610" name="Line 10"/>
          <p:cNvSpPr>
            <a:spLocks noChangeShapeType="1"/>
          </p:cNvSpPr>
          <p:nvPr/>
        </p:nvSpPr>
        <p:spPr bwMode="auto">
          <a:xfrm>
            <a:off x="3429000" y="1828800"/>
            <a:ext cx="990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a:spcBef>
                <a:spcPct val="50000"/>
              </a:spcBef>
              <a:buFont typeface="Times" pitchFamily="18" charset="0"/>
              <a:buChar char="•"/>
            </a:pPr>
            <a:endParaRPr lang="en-US" sz="3200">
              <a:solidFill>
                <a:srgbClr val="FFFFFF"/>
              </a:solidFill>
              <a:latin typeface="Univers LT Std 45 Light" pitchFamily="34" charset="0"/>
              <a:ea typeface="ＭＳ Ｐゴシック" pitchFamily="64" charset="-128"/>
            </a:endParaRPr>
          </a:p>
        </p:txBody>
      </p:sp>
      <p:sp>
        <p:nvSpPr>
          <p:cNvPr id="25611" name="Line 11"/>
          <p:cNvSpPr>
            <a:spLocks noChangeShapeType="1"/>
          </p:cNvSpPr>
          <p:nvPr/>
        </p:nvSpPr>
        <p:spPr bwMode="auto">
          <a:xfrm>
            <a:off x="4419600" y="1828800"/>
            <a:ext cx="0" cy="3429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a:spcBef>
                <a:spcPct val="50000"/>
              </a:spcBef>
              <a:buFont typeface="Times" pitchFamily="18" charset="0"/>
              <a:buChar char="•"/>
            </a:pPr>
            <a:endParaRPr lang="en-US" sz="3200">
              <a:solidFill>
                <a:srgbClr val="FFFFFF"/>
              </a:solidFill>
              <a:latin typeface="Univers LT Std 45 Light" pitchFamily="34" charset="0"/>
              <a:ea typeface="ＭＳ Ｐゴシック" pitchFamily="64" charset="-128"/>
            </a:endParaRPr>
          </a:p>
        </p:txBody>
      </p:sp>
      <p:sp>
        <p:nvSpPr>
          <p:cNvPr id="25612" name="Text Box 12"/>
          <p:cNvSpPr txBox="1">
            <a:spLocks noChangeArrowheads="1"/>
          </p:cNvSpPr>
          <p:nvPr/>
        </p:nvSpPr>
        <p:spPr bwMode="auto">
          <a:xfrm>
            <a:off x="8594725" y="45323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Univers LT Std 45 Light" pitchFamily="34" charset="0"/>
                <a:ea typeface="ＭＳ Ｐゴシック" pitchFamily="64" charset="-128"/>
              </a:defRPr>
            </a:lvl1pPr>
            <a:lvl2pPr marL="742950" indent="-285750" eaLnBrk="0" hangingPunct="0">
              <a:defRPr sz="3200">
                <a:solidFill>
                  <a:schemeClr val="tx1"/>
                </a:solidFill>
                <a:latin typeface="Univers LT Std 45 Light" pitchFamily="34" charset="0"/>
                <a:ea typeface="ＭＳ Ｐゴシック" pitchFamily="64" charset="-128"/>
              </a:defRPr>
            </a:lvl2pPr>
            <a:lvl3pPr marL="1143000" indent="-228600" eaLnBrk="0" hangingPunct="0">
              <a:defRPr sz="3200">
                <a:solidFill>
                  <a:schemeClr val="tx1"/>
                </a:solidFill>
                <a:latin typeface="Univers LT Std 45 Light" pitchFamily="34" charset="0"/>
                <a:ea typeface="ＭＳ Ｐゴシック" pitchFamily="64" charset="-128"/>
              </a:defRPr>
            </a:lvl3pPr>
            <a:lvl4pPr marL="1600200" indent="-228600" eaLnBrk="0" hangingPunct="0">
              <a:defRPr sz="3200">
                <a:solidFill>
                  <a:schemeClr val="tx1"/>
                </a:solidFill>
                <a:latin typeface="Univers LT Std 45 Light" pitchFamily="34" charset="0"/>
                <a:ea typeface="ＭＳ Ｐゴシック" pitchFamily="64" charset="-128"/>
              </a:defRPr>
            </a:lvl4pPr>
            <a:lvl5pPr marL="2057400" indent="-228600" eaLnBrk="0" hangingPunct="0">
              <a:defRPr sz="3200">
                <a:solidFill>
                  <a:schemeClr val="tx1"/>
                </a:solidFill>
                <a:latin typeface="Univers LT Std 45 Light" pitchFamily="34" charset="0"/>
                <a:ea typeface="ＭＳ Ｐゴシック" pitchFamily="64" charset="-128"/>
              </a:defRPr>
            </a:lvl5pPr>
            <a:lvl6pPr marL="25146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6pPr>
            <a:lvl7pPr marL="29718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7pPr>
            <a:lvl8pPr marL="34290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8pPr>
            <a:lvl9pPr marL="38862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9pPr>
          </a:lstStyle>
          <a:p>
            <a:pPr eaLnBrk="1" hangingPunct="1"/>
            <a:r>
              <a:rPr lang="en-US" sz="1800">
                <a:solidFill>
                  <a:srgbClr val="FFFFFF"/>
                </a:solidFill>
                <a:latin typeface="Arial" charset="0"/>
              </a:rPr>
              <a:t>D</a:t>
            </a:r>
          </a:p>
        </p:txBody>
      </p:sp>
      <p:sp>
        <p:nvSpPr>
          <p:cNvPr id="25613" name="Text Box 13"/>
          <p:cNvSpPr txBox="1">
            <a:spLocks noChangeArrowheads="1"/>
          </p:cNvSpPr>
          <p:nvPr/>
        </p:nvSpPr>
        <p:spPr bwMode="auto">
          <a:xfrm>
            <a:off x="5562601" y="5915025"/>
            <a:ext cx="19447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Univers LT Std 45 Light" pitchFamily="34" charset="0"/>
                <a:ea typeface="ＭＳ Ｐゴシック" pitchFamily="64" charset="-128"/>
              </a:defRPr>
            </a:lvl1pPr>
            <a:lvl2pPr marL="742950" indent="-285750" eaLnBrk="0" hangingPunct="0">
              <a:defRPr sz="3200">
                <a:solidFill>
                  <a:schemeClr val="tx1"/>
                </a:solidFill>
                <a:latin typeface="Univers LT Std 45 Light" pitchFamily="34" charset="0"/>
                <a:ea typeface="ＭＳ Ｐゴシック" pitchFamily="64" charset="-128"/>
              </a:defRPr>
            </a:lvl2pPr>
            <a:lvl3pPr marL="1143000" indent="-228600" eaLnBrk="0" hangingPunct="0">
              <a:defRPr sz="3200">
                <a:solidFill>
                  <a:schemeClr val="tx1"/>
                </a:solidFill>
                <a:latin typeface="Univers LT Std 45 Light" pitchFamily="34" charset="0"/>
                <a:ea typeface="ＭＳ Ｐゴシック" pitchFamily="64" charset="-128"/>
              </a:defRPr>
            </a:lvl3pPr>
            <a:lvl4pPr marL="1600200" indent="-228600" eaLnBrk="0" hangingPunct="0">
              <a:defRPr sz="3200">
                <a:solidFill>
                  <a:schemeClr val="tx1"/>
                </a:solidFill>
                <a:latin typeface="Univers LT Std 45 Light" pitchFamily="34" charset="0"/>
                <a:ea typeface="ＭＳ Ｐゴシック" pitchFamily="64" charset="-128"/>
              </a:defRPr>
            </a:lvl4pPr>
            <a:lvl5pPr marL="2057400" indent="-228600" eaLnBrk="0" hangingPunct="0">
              <a:defRPr sz="3200">
                <a:solidFill>
                  <a:schemeClr val="tx1"/>
                </a:solidFill>
                <a:latin typeface="Univers LT Std 45 Light" pitchFamily="34" charset="0"/>
                <a:ea typeface="ＭＳ Ｐゴシック" pitchFamily="64" charset="-128"/>
              </a:defRPr>
            </a:lvl5pPr>
            <a:lvl6pPr marL="25146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6pPr>
            <a:lvl7pPr marL="29718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7pPr>
            <a:lvl8pPr marL="34290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8pPr>
            <a:lvl9pPr marL="38862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9pPr>
          </a:lstStyle>
          <a:p>
            <a:pPr eaLnBrk="1" hangingPunct="1"/>
            <a:r>
              <a:rPr lang="en-US" sz="1400" b="1" dirty="0">
                <a:latin typeface="Arial" charset="0"/>
              </a:rPr>
              <a:t>Discounted campers</a:t>
            </a:r>
          </a:p>
        </p:txBody>
      </p:sp>
      <p:sp>
        <p:nvSpPr>
          <p:cNvPr id="25614" name="Text Box 14"/>
          <p:cNvSpPr txBox="1">
            <a:spLocks noChangeArrowheads="1"/>
          </p:cNvSpPr>
          <p:nvPr/>
        </p:nvSpPr>
        <p:spPr bwMode="auto">
          <a:xfrm rot="10800000" flipV="1">
            <a:off x="2438400" y="1736467"/>
            <a:ext cx="160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Univers LT Std 45 Light" pitchFamily="34" charset="0"/>
                <a:ea typeface="ＭＳ Ｐゴシック" pitchFamily="64" charset="-128"/>
              </a:defRPr>
            </a:lvl1pPr>
            <a:lvl2pPr marL="742950" indent="-285750" eaLnBrk="0" hangingPunct="0">
              <a:defRPr sz="3200">
                <a:solidFill>
                  <a:schemeClr val="tx1"/>
                </a:solidFill>
                <a:latin typeface="Univers LT Std 45 Light" pitchFamily="34" charset="0"/>
                <a:ea typeface="ＭＳ Ｐゴシック" pitchFamily="64" charset="-128"/>
              </a:defRPr>
            </a:lvl2pPr>
            <a:lvl3pPr marL="1143000" indent="-228600" eaLnBrk="0" hangingPunct="0">
              <a:defRPr sz="3200">
                <a:solidFill>
                  <a:schemeClr val="tx1"/>
                </a:solidFill>
                <a:latin typeface="Univers LT Std 45 Light" pitchFamily="34" charset="0"/>
                <a:ea typeface="ＭＳ Ｐゴシック" pitchFamily="64" charset="-128"/>
              </a:defRPr>
            </a:lvl3pPr>
            <a:lvl4pPr marL="1600200" indent="-228600" eaLnBrk="0" hangingPunct="0">
              <a:defRPr sz="3200">
                <a:solidFill>
                  <a:schemeClr val="tx1"/>
                </a:solidFill>
                <a:latin typeface="Univers LT Std 45 Light" pitchFamily="34" charset="0"/>
                <a:ea typeface="ＭＳ Ｐゴシック" pitchFamily="64" charset="-128"/>
              </a:defRPr>
            </a:lvl4pPr>
            <a:lvl5pPr marL="2057400" indent="-228600" eaLnBrk="0" hangingPunct="0">
              <a:defRPr sz="3200">
                <a:solidFill>
                  <a:schemeClr val="tx1"/>
                </a:solidFill>
                <a:latin typeface="Univers LT Std 45 Light" pitchFamily="34" charset="0"/>
                <a:ea typeface="ＭＳ Ｐゴシック" pitchFamily="64" charset="-128"/>
              </a:defRPr>
            </a:lvl5pPr>
            <a:lvl6pPr marL="25146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6pPr>
            <a:lvl7pPr marL="29718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7pPr>
            <a:lvl8pPr marL="34290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8pPr>
            <a:lvl9pPr marL="3886200" indent="-228600" eaLnBrk="0" fontAlgn="base" hangingPunct="0">
              <a:spcBef>
                <a:spcPct val="50000"/>
              </a:spcBef>
              <a:spcAft>
                <a:spcPct val="0"/>
              </a:spcAft>
              <a:buFont typeface="Times" pitchFamily="18" charset="0"/>
              <a:buChar char="•"/>
              <a:defRPr sz="3200">
                <a:solidFill>
                  <a:schemeClr val="tx1"/>
                </a:solidFill>
                <a:latin typeface="Univers LT Std 45 Light" pitchFamily="34" charset="0"/>
                <a:ea typeface="ＭＳ Ｐゴシック" pitchFamily="64" charset="-128"/>
              </a:defRPr>
            </a:lvl9pPr>
          </a:lstStyle>
          <a:p>
            <a:pPr eaLnBrk="1" hangingPunct="1"/>
            <a:r>
              <a:rPr lang="en-US" sz="1200" dirty="0">
                <a:latin typeface="Arial" charset="0"/>
              </a:rPr>
              <a:t>Published </a:t>
            </a:r>
          </a:p>
          <a:p>
            <a:pPr eaLnBrk="1" hangingPunct="1"/>
            <a:r>
              <a:rPr lang="en-US" sz="1200" dirty="0">
                <a:latin typeface="Arial" charset="0"/>
              </a:rPr>
              <a:t>Price</a:t>
            </a:r>
          </a:p>
        </p:txBody>
      </p:sp>
      <p:sp>
        <p:nvSpPr>
          <p:cNvPr id="25615" name="Rectangle 15"/>
          <p:cNvSpPr>
            <a:spLocks noChangeArrowheads="1"/>
          </p:cNvSpPr>
          <p:nvPr/>
        </p:nvSpPr>
        <p:spPr bwMode="auto">
          <a:xfrm>
            <a:off x="3630613" y="5246689"/>
            <a:ext cx="13886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ea typeface="ＭＳ Ｐゴシック" pitchFamily="64" charset="-128"/>
              </a:rPr>
              <a:t>full-pay campers</a:t>
            </a:r>
          </a:p>
        </p:txBody>
      </p:sp>
      <p:sp>
        <p:nvSpPr>
          <p:cNvPr id="25616" name="Rectangle 16"/>
          <p:cNvSpPr>
            <a:spLocks noChangeArrowheads="1"/>
          </p:cNvSpPr>
          <p:nvPr/>
        </p:nvSpPr>
        <p:spPr bwMode="auto">
          <a:xfrm>
            <a:off x="7543800" y="5257800"/>
            <a:ext cx="11828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ea typeface="ＭＳ Ｐゴシック" pitchFamily="64" charset="-128"/>
              </a:rPr>
              <a:t>total campers</a:t>
            </a:r>
          </a:p>
        </p:txBody>
      </p:sp>
      <p:sp>
        <p:nvSpPr>
          <p:cNvPr id="25617" name="AutoShape 17"/>
          <p:cNvSpPr>
            <a:spLocks/>
          </p:cNvSpPr>
          <p:nvPr/>
        </p:nvSpPr>
        <p:spPr bwMode="auto">
          <a:xfrm rot="-5400000">
            <a:off x="6067425" y="4210050"/>
            <a:ext cx="363538" cy="3049588"/>
          </a:xfrm>
          <a:prstGeom prst="leftBrace">
            <a:avLst>
              <a:gd name="adj1" fmla="val 6990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spcBef>
                <a:spcPct val="50000"/>
              </a:spcBef>
              <a:buFont typeface="Times" pitchFamily="18" charset="0"/>
              <a:buChar char="•"/>
            </a:pPr>
            <a:endParaRPr lang="en-US" sz="3200">
              <a:solidFill>
                <a:srgbClr val="FFFFFF"/>
              </a:solidFill>
              <a:latin typeface="Univers LT Std 45 Light" pitchFamily="34" charset="0"/>
              <a:ea typeface="ＭＳ Ｐゴシック" pitchFamily="64" charset="-128"/>
            </a:endParaRPr>
          </a:p>
        </p:txBody>
      </p:sp>
    </p:spTree>
    <p:extLst>
      <p:ext uri="{BB962C8B-B14F-4D97-AF65-F5344CB8AC3E}">
        <p14:creationId xmlns:p14="http://schemas.microsoft.com/office/powerpoint/2010/main" val="1544308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latin typeface="Arial" pitchFamily="34" charset="0"/>
                <a:ea typeface="ＭＳ Ｐゴシック" pitchFamily="64" charset="-128"/>
                <a:cs typeface="Arial" pitchFamily="34" charset="0"/>
              </a:rPr>
              <a:t>Demand and Affordability</a:t>
            </a:r>
            <a:endParaRPr lang="en-US" sz="3600"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lnSpcReduction="10000"/>
          </a:bodyPr>
          <a:lstStyle/>
          <a:p>
            <a:pPr>
              <a:buFont typeface="Times" pitchFamily="18" charset="0"/>
              <a:buNone/>
            </a:pPr>
            <a:endParaRPr lang="en-US" dirty="0">
              <a:ea typeface="ＭＳ Ｐゴシック" pitchFamily="64" charset="-128"/>
            </a:endParaRPr>
          </a:p>
          <a:p>
            <a:pPr>
              <a:buFont typeface="Times" pitchFamily="18" charset="0"/>
              <a:buNone/>
            </a:pPr>
            <a:r>
              <a:rPr lang="en-US" dirty="0">
                <a:ea typeface="ＭＳ Ｐゴシック" pitchFamily="64" charset="-128"/>
              </a:rPr>
              <a:t>Demand shifts out:   </a:t>
            </a:r>
          </a:p>
          <a:p>
            <a:r>
              <a:rPr lang="en-US" dirty="0">
                <a:ea typeface="ＭＳ Ｐゴシック" pitchFamily="64" charset="-128"/>
              </a:rPr>
              <a:t> when incomes increase</a:t>
            </a:r>
          </a:p>
          <a:p>
            <a:endParaRPr lang="en-US" dirty="0">
              <a:ea typeface="ＭＳ Ｐゴシック" pitchFamily="64" charset="-128"/>
            </a:endParaRPr>
          </a:p>
          <a:p>
            <a:r>
              <a:rPr lang="en-US" dirty="0">
                <a:ea typeface="ＭＳ Ｐゴシック" pitchFamily="64" charset="-128"/>
              </a:rPr>
              <a:t>when preferences change</a:t>
            </a:r>
          </a:p>
          <a:p>
            <a:pPr marL="0" indent="0">
              <a:buNone/>
            </a:pPr>
            <a:r>
              <a:rPr lang="en-US" dirty="0">
                <a:ea typeface="ＭＳ Ｐゴシック" pitchFamily="64" charset="-128"/>
              </a:rPr>
              <a:t> </a:t>
            </a:r>
          </a:p>
          <a:p>
            <a:r>
              <a:rPr lang="en-US" dirty="0">
                <a:ea typeface="ＭＳ Ｐゴシック" pitchFamily="64" charset="-128"/>
              </a:rPr>
              <a:t>when the value of the camp changes</a:t>
            </a:r>
          </a:p>
          <a:p>
            <a:pPr>
              <a:buNone/>
            </a:pPr>
            <a:endParaRPr lang="en-US" dirty="0">
              <a:ea typeface="ＭＳ Ｐゴシック" pitchFamily="64" charset="-128"/>
            </a:endParaRPr>
          </a:p>
          <a:p>
            <a:r>
              <a:rPr lang="en-US" dirty="0">
                <a:ea typeface="ＭＳ Ｐゴシック" pitchFamily="64" charset="-128"/>
              </a:rPr>
              <a:t>when price changes significantly</a:t>
            </a:r>
          </a:p>
          <a:p>
            <a:endParaRPr lang="en-US" dirty="0"/>
          </a:p>
        </p:txBody>
      </p:sp>
    </p:spTree>
    <p:extLst>
      <p:ext uri="{BB962C8B-B14F-4D97-AF65-F5344CB8AC3E}">
        <p14:creationId xmlns:p14="http://schemas.microsoft.com/office/powerpoint/2010/main" val="11993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6"/>
          <p:cNvGrpSpPr>
            <a:grpSpLocks/>
          </p:cNvGrpSpPr>
          <p:nvPr/>
        </p:nvGrpSpPr>
        <p:grpSpPr bwMode="auto">
          <a:xfrm>
            <a:off x="1828800" y="457201"/>
            <a:ext cx="8534400" cy="4772025"/>
            <a:chOff x="192" y="288"/>
            <a:chExt cx="5376" cy="3006"/>
          </a:xfrm>
        </p:grpSpPr>
        <p:sp>
          <p:nvSpPr>
            <p:cNvPr id="25603" name="Text Box 2"/>
            <p:cNvSpPr txBox="1">
              <a:spLocks noChangeArrowheads="1"/>
            </p:cNvSpPr>
            <p:nvPr/>
          </p:nvSpPr>
          <p:spPr bwMode="auto">
            <a:xfrm>
              <a:off x="192" y="288"/>
              <a:ext cx="5376" cy="404"/>
            </a:xfrm>
            <a:prstGeom prst="rect">
              <a:avLst/>
            </a:prstGeom>
            <a:noFill/>
            <a:ln w="12699">
              <a:noFill/>
              <a:miter lim="800000"/>
              <a:headEnd type="none" w="sm" len="sm"/>
              <a:tailEnd type="none" w="sm" len="sm"/>
            </a:ln>
          </p:spPr>
          <p:txBody>
            <a:bodyPr>
              <a:spAutoFit/>
            </a:bodyPr>
            <a:lstStyle/>
            <a:p>
              <a:pPr algn="ctr"/>
              <a:r>
                <a:rPr lang="en-US" sz="3600" b="1" i="1" dirty="0"/>
                <a:t>Demand for a College or Camp</a:t>
              </a:r>
              <a:endParaRPr lang="en-US" sz="3600" b="1" dirty="0"/>
            </a:p>
          </p:txBody>
        </p:sp>
        <p:sp>
          <p:nvSpPr>
            <p:cNvPr id="25604" name="Rectangle 5"/>
            <p:cNvSpPr>
              <a:spLocks noChangeArrowheads="1"/>
            </p:cNvSpPr>
            <p:nvPr/>
          </p:nvSpPr>
          <p:spPr bwMode="auto">
            <a:xfrm>
              <a:off x="1223" y="1032"/>
              <a:ext cx="3319" cy="2262"/>
            </a:xfrm>
            <a:prstGeom prst="rect">
              <a:avLst/>
            </a:prstGeom>
            <a:solidFill>
              <a:srgbClr val="FFFFFF"/>
            </a:solidFill>
            <a:ln w="9525">
              <a:noFill/>
              <a:miter lim="800000"/>
              <a:headEnd/>
              <a:tailEnd/>
            </a:ln>
          </p:spPr>
          <p:txBody>
            <a:bodyPr/>
            <a:lstStyle/>
            <a:p>
              <a:endParaRPr lang="en-US"/>
            </a:p>
          </p:txBody>
        </p:sp>
        <p:sp>
          <p:nvSpPr>
            <p:cNvPr id="25605" name="Line 6"/>
            <p:cNvSpPr>
              <a:spLocks noChangeShapeType="1"/>
            </p:cNvSpPr>
            <p:nvPr/>
          </p:nvSpPr>
          <p:spPr bwMode="auto">
            <a:xfrm>
              <a:off x="1848" y="1314"/>
              <a:ext cx="1" cy="1782"/>
            </a:xfrm>
            <a:prstGeom prst="line">
              <a:avLst/>
            </a:prstGeom>
            <a:noFill/>
            <a:ln w="19050">
              <a:solidFill>
                <a:srgbClr val="000000"/>
              </a:solidFill>
              <a:round/>
              <a:headEnd/>
              <a:tailEnd/>
            </a:ln>
          </p:spPr>
          <p:txBody>
            <a:bodyPr/>
            <a:lstStyle/>
            <a:p>
              <a:endParaRPr lang="en-US"/>
            </a:p>
          </p:txBody>
        </p:sp>
        <p:sp>
          <p:nvSpPr>
            <p:cNvPr id="25606" name="Line 7"/>
            <p:cNvSpPr>
              <a:spLocks noChangeShapeType="1"/>
            </p:cNvSpPr>
            <p:nvPr/>
          </p:nvSpPr>
          <p:spPr bwMode="auto">
            <a:xfrm>
              <a:off x="1848" y="3096"/>
              <a:ext cx="2688" cy="1"/>
            </a:xfrm>
            <a:prstGeom prst="line">
              <a:avLst/>
            </a:prstGeom>
            <a:noFill/>
            <a:ln w="28575">
              <a:solidFill>
                <a:srgbClr val="000000"/>
              </a:solidFill>
              <a:round/>
              <a:headEnd/>
              <a:tailEnd/>
            </a:ln>
          </p:spPr>
          <p:txBody>
            <a:bodyPr/>
            <a:lstStyle/>
            <a:p>
              <a:endParaRPr lang="en-US"/>
            </a:p>
          </p:txBody>
        </p:sp>
        <p:sp>
          <p:nvSpPr>
            <p:cNvPr id="25607" name="Rectangle 8"/>
            <p:cNvSpPr>
              <a:spLocks noChangeArrowheads="1"/>
            </p:cNvSpPr>
            <p:nvPr/>
          </p:nvSpPr>
          <p:spPr bwMode="auto">
            <a:xfrm>
              <a:off x="1223" y="2172"/>
              <a:ext cx="619" cy="336"/>
            </a:xfrm>
            <a:prstGeom prst="rect">
              <a:avLst/>
            </a:prstGeom>
            <a:noFill/>
            <a:ln w="9525">
              <a:noFill/>
              <a:miter lim="800000"/>
              <a:headEnd/>
              <a:tailEnd/>
            </a:ln>
          </p:spPr>
          <p:txBody>
            <a:bodyPr/>
            <a:lstStyle/>
            <a:p>
              <a:endParaRPr lang="en-US"/>
            </a:p>
          </p:txBody>
        </p:sp>
        <p:sp>
          <p:nvSpPr>
            <p:cNvPr id="25608" name="Rectangle 9"/>
            <p:cNvSpPr>
              <a:spLocks noChangeArrowheads="1"/>
            </p:cNvSpPr>
            <p:nvPr/>
          </p:nvSpPr>
          <p:spPr bwMode="auto">
            <a:xfrm>
              <a:off x="1253" y="2190"/>
              <a:ext cx="534" cy="14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Published</a:t>
              </a:r>
              <a:endParaRPr lang="en-US"/>
            </a:p>
          </p:txBody>
        </p:sp>
        <p:sp>
          <p:nvSpPr>
            <p:cNvPr id="25609" name="Rectangle 10"/>
            <p:cNvSpPr>
              <a:spLocks noChangeArrowheads="1"/>
            </p:cNvSpPr>
            <p:nvPr/>
          </p:nvSpPr>
          <p:spPr bwMode="auto">
            <a:xfrm>
              <a:off x="1391" y="2346"/>
              <a:ext cx="277" cy="14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Price</a:t>
              </a:r>
              <a:endParaRPr lang="en-US"/>
            </a:p>
          </p:txBody>
        </p:sp>
        <p:sp>
          <p:nvSpPr>
            <p:cNvPr id="25610" name="Rectangle 11"/>
            <p:cNvSpPr>
              <a:spLocks noChangeArrowheads="1"/>
            </p:cNvSpPr>
            <p:nvPr/>
          </p:nvSpPr>
          <p:spPr bwMode="auto">
            <a:xfrm>
              <a:off x="1223" y="1086"/>
              <a:ext cx="812" cy="198"/>
            </a:xfrm>
            <a:prstGeom prst="rect">
              <a:avLst/>
            </a:prstGeom>
            <a:noFill/>
            <a:ln w="9525">
              <a:noFill/>
              <a:miter lim="800000"/>
              <a:headEnd/>
              <a:tailEnd/>
            </a:ln>
          </p:spPr>
          <p:txBody>
            <a:bodyPr/>
            <a:lstStyle/>
            <a:p>
              <a:endParaRPr lang="en-US"/>
            </a:p>
          </p:txBody>
        </p:sp>
        <p:sp>
          <p:nvSpPr>
            <p:cNvPr id="25611" name="Rectangle 12"/>
            <p:cNvSpPr>
              <a:spLocks noChangeArrowheads="1"/>
            </p:cNvSpPr>
            <p:nvPr/>
          </p:nvSpPr>
          <p:spPr bwMode="auto">
            <a:xfrm>
              <a:off x="1530" y="1098"/>
              <a:ext cx="277" cy="145"/>
            </a:xfrm>
            <a:prstGeom prst="rect">
              <a:avLst/>
            </a:prstGeom>
            <a:noFill/>
            <a:ln w="9525">
              <a:noFill/>
              <a:miter lim="800000"/>
              <a:headEnd/>
              <a:tailEnd/>
            </a:ln>
          </p:spPr>
          <p:txBody>
            <a:bodyPr wrap="none" lIns="0" tIns="0" rIns="0" bIns="0">
              <a:spAutoFit/>
            </a:bodyPr>
            <a:lstStyle/>
            <a:p>
              <a:r>
                <a:rPr lang="en-US" sz="1500" dirty="0">
                  <a:solidFill>
                    <a:srgbClr val="000000"/>
                  </a:solidFill>
                  <a:latin typeface="Arial" charset="0"/>
                </a:rPr>
                <a:t>Price</a:t>
              </a:r>
              <a:endParaRPr lang="en-US" dirty="0"/>
            </a:p>
          </p:txBody>
        </p:sp>
        <p:sp>
          <p:nvSpPr>
            <p:cNvPr id="25612" name="Rectangle 13"/>
            <p:cNvSpPr>
              <a:spLocks noChangeArrowheads="1"/>
            </p:cNvSpPr>
            <p:nvPr/>
          </p:nvSpPr>
          <p:spPr bwMode="auto">
            <a:xfrm>
              <a:off x="3075" y="3096"/>
              <a:ext cx="1383" cy="198"/>
            </a:xfrm>
            <a:prstGeom prst="rect">
              <a:avLst/>
            </a:prstGeom>
            <a:noFill/>
            <a:ln w="9525">
              <a:noFill/>
              <a:miter lim="800000"/>
              <a:headEnd/>
              <a:tailEnd/>
            </a:ln>
          </p:spPr>
          <p:txBody>
            <a:bodyPr/>
            <a:lstStyle/>
            <a:p>
              <a:endParaRPr lang="en-US"/>
            </a:p>
          </p:txBody>
        </p:sp>
        <p:sp>
          <p:nvSpPr>
            <p:cNvPr id="25613" name="Rectangle 14"/>
            <p:cNvSpPr>
              <a:spLocks noChangeArrowheads="1"/>
            </p:cNvSpPr>
            <p:nvPr/>
          </p:nvSpPr>
          <p:spPr bwMode="auto">
            <a:xfrm>
              <a:off x="3604" y="3108"/>
              <a:ext cx="833"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charset="0"/>
                </a:rPr>
                <a:t>ENROLLMENT</a:t>
              </a:r>
              <a:endParaRPr lang="en-US"/>
            </a:p>
          </p:txBody>
        </p:sp>
        <p:sp>
          <p:nvSpPr>
            <p:cNvPr id="25614" name="Line 15"/>
            <p:cNvSpPr>
              <a:spLocks noChangeShapeType="1"/>
            </p:cNvSpPr>
            <p:nvPr/>
          </p:nvSpPr>
          <p:spPr bwMode="auto">
            <a:xfrm>
              <a:off x="2804" y="2172"/>
              <a:ext cx="1" cy="1"/>
            </a:xfrm>
            <a:prstGeom prst="line">
              <a:avLst/>
            </a:prstGeom>
            <a:noFill/>
            <a:ln w="9525">
              <a:solidFill>
                <a:srgbClr val="000000"/>
              </a:solidFill>
              <a:round/>
              <a:headEnd/>
              <a:tailEnd/>
            </a:ln>
          </p:spPr>
          <p:txBody>
            <a:bodyPr/>
            <a:lstStyle/>
            <a:p>
              <a:endParaRPr lang="en-US"/>
            </a:p>
          </p:txBody>
        </p:sp>
        <p:sp>
          <p:nvSpPr>
            <p:cNvPr id="25615" name="Line 16"/>
            <p:cNvSpPr>
              <a:spLocks noChangeShapeType="1"/>
            </p:cNvSpPr>
            <p:nvPr/>
          </p:nvSpPr>
          <p:spPr bwMode="auto">
            <a:xfrm>
              <a:off x="1848" y="1314"/>
              <a:ext cx="1" cy="1782"/>
            </a:xfrm>
            <a:prstGeom prst="line">
              <a:avLst/>
            </a:prstGeom>
            <a:noFill/>
            <a:ln w="28575">
              <a:solidFill>
                <a:srgbClr val="000000"/>
              </a:solidFill>
              <a:round/>
              <a:headEnd/>
              <a:tailEnd/>
            </a:ln>
          </p:spPr>
          <p:txBody>
            <a:bodyPr/>
            <a:lstStyle/>
            <a:p>
              <a:endParaRPr lang="en-US"/>
            </a:p>
          </p:txBody>
        </p:sp>
        <p:sp>
          <p:nvSpPr>
            <p:cNvPr id="25616" name="Line 17"/>
            <p:cNvSpPr>
              <a:spLocks noChangeShapeType="1"/>
            </p:cNvSpPr>
            <p:nvPr/>
          </p:nvSpPr>
          <p:spPr bwMode="auto">
            <a:xfrm>
              <a:off x="1848" y="3096"/>
              <a:ext cx="2688" cy="1"/>
            </a:xfrm>
            <a:prstGeom prst="line">
              <a:avLst/>
            </a:prstGeom>
            <a:noFill/>
            <a:ln w="9525">
              <a:solidFill>
                <a:srgbClr val="000000"/>
              </a:solidFill>
              <a:round/>
              <a:headEnd/>
              <a:tailEnd/>
            </a:ln>
          </p:spPr>
          <p:txBody>
            <a:bodyPr/>
            <a:lstStyle/>
            <a:p>
              <a:endParaRPr lang="en-US"/>
            </a:p>
          </p:txBody>
        </p:sp>
        <p:sp>
          <p:nvSpPr>
            <p:cNvPr id="25617" name="Line 18"/>
            <p:cNvSpPr>
              <a:spLocks noChangeShapeType="1"/>
            </p:cNvSpPr>
            <p:nvPr/>
          </p:nvSpPr>
          <p:spPr bwMode="auto">
            <a:xfrm>
              <a:off x="1848" y="2172"/>
              <a:ext cx="1311" cy="924"/>
            </a:xfrm>
            <a:prstGeom prst="line">
              <a:avLst/>
            </a:prstGeom>
            <a:noFill/>
            <a:ln w="28575">
              <a:solidFill>
                <a:srgbClr val="0000FF"/>
              </a:solidFill>
              <a:round/>
              <a:headEnd/>
              <a:tailEnd/>
            </a:ln>
          </p:spPr>
          <p:txBody>
            <a:bodyPr/>
            <a:lstStyle/>
            <a:p>
              <a:endParaRPr lang="en-US"/>
            </a:p>
          </p:txBody>
        </p:sp>
        <p:sp>
          <p:nvSpPr>
            <p:cNvPr id="25618" name="Line 19"/>
            <p:cNvSpPr>
              <a:spLocks noChangeShapeType="1"/>
            </p:cNvSpPr>
            <p:nvPr/>
          </p:nvSpPr>
          <p:spPr bwMode="auto">
            <a:xfrm>
              <a:off x="1848" y="1638"/>
              <a:ext cx="2165" cy="1458"/>
            </a:xfrm>
            <a:prstGeom prst="line">
              <a:avLst/>
            </a:prstGeom>
            <a:noFill/>
            <a:ln w="28575">
              <a:solidFill>
                <a:srgbClr val="FF0000"/>
              </a:solidFill>
              <a:round/>
              <a:headEnd/>
              <a:tailEnd/>
            </a:ln>
          </p:spPr>
          <p:txBody>
            <a:bodyPr/>
            <a:lstStyle/>
            <a:p>
              <a:endParaRPr lang="en-US"/>
            </a:p>
          </p:txBody>
        </p:sp>
        <p:grpSp>
          <p:nvGrpSpPr>
            <p:cNvPr id="3" name="Group 20"/>
            <p:cNvGrpSpPr>
              <a:grpSpLocks/>
            </p:cNvGrpSpPr>
            <p:nvPr/>
          </p:nvGrpSpPr>
          <p:grpSpPr bwMode="auto">
            <a:xfrm>
              <a:off x="1848" y="2358"/>
              <a:ext cx="331" cy="54"/>
              <a:chOff x="1848" y="2358"/>
              <a:chExt cx="331" cy="54"/>
            </a:xfrm>
          </p:grpSpPr>
          <p:sp>
            <p:nvSpPr>
              <p:cNvPr id="25694" name="Rectangle 21"/>
              <p:cNvSpPr>
                <a:spLocks noChangeArrowheads="1"/>
              </p:cNvSpPr>
              <p:nvPr/>
            </p:nvSpPr>
            <p:spPr bwMode="auto">
              <a:xfrm>
                <a:off x="1848" y="2376"/>
                <a:ext cx="18" cy="18"/>
              </a:xfrm>
              <a:prstGeom prst="rect">
                <a:avLst/>
              </a:prstGeom>
              <a:solidFill>
                <a:srgbClr val="0000FF"/>
              </a:solidFill>
              <a:ln w="9525">
                <a:noFill/>
                <a:miter lim="800000"/>
                <a:headEnd/>
                <a:tailEnd/>
              </a:ln>
            </p:spPr>
            <p:txBody>
              <a:bodyPr/>
              <a:lstStyle/>
              <a:p>
                <a:endParaRPr lang="en-US"/>
              </a:p>
            </p:txBody>
          </p:sp>
          <p:sp>
            <p:nvSpPr>
              <p:cNvPr id="25695" name="Rectangle 22"/>
              <p:cNvSpPr>
                <a:spLocks noChangeArrowheads="1"/>
              </p:cNvSpPr>
              <p:nvPr/>
            </p:nvSpPr>
            <p:spPr bwMode="auto">
              <a:xfrm>
                <a:off x="1884" y="2376"/>
                <a:ext cx="18" cy="18"/>
              </a:xfrm>
              <a:prstGeom prst="rect">
                <a:avLst/>
              </a:prstGeom>
              <a:solidFill>
                <a:srgbClr val="0000FF"/>
              </a:solidFill>
              <a:ln w="9525">
                <a:noFill/>
                <a:miter lim="800000"/>
                <a:headEnd/>
                <a:tailEnd/>
              </a:ln>
            </p:spPr>
            <p:txBody>
              <a:bodyPr/>
              <a:lstStyle/>
              <a:p>
                <a:endParaRPr lang="en-US"/>
              </a:p>
            </p:txBody>
          </p:sp>
          <p:sp>
            <p:nvSpPr>
              <p:cNvPr id="25696" name="Rectangle 23"/>
              <p:cNvSpPr>
                <a:spLocks noChangeArrowheads="1"/>
              </p:cNvSpPr>
              <p:nvPr/>
            </p:nvSpPr>
            <p:spPr bwMode="auto">
              <a:xfrm>
                <a:off x="1921" y="2376"/>
                <a:ext cx="18" cy="18"/>
              </a:xfrm>
              <a:prstGeom prst="rect">
                <a:avLst/>
              </a:prstGeom>
              <a:solidFill>
                <a:srgbClr val="0000FF"/>
              </a:solidFill>
              <a:ln w="9525">
                <a:noFill/>
                <a:miter lim="800000"/>
                <a:headEnd/>
                <a:tailEnd/>
              </a:ln>
            </p:spPr>
            <p:txBody>
              <a:bodyPr/>
              <a:lstStyle/>
              <a:p>
                <a:endParaRPr lang="en-US"/>
              </a:p>
            </p:txBody>
          </p:sp>
          <p:sp>
            <p:nvSpPr>
              <p:cNvPr id="25697" name="Rectangle 24"/>
              <p:cNvSpPr>
                <a:spLocks noChangeArrowheads="1"/>
              </p:cNvSpPr>
              <p:nvPr/>
            </p:nvSpPr>
            <p:spPr bwMode="auto">
              <a:xfrm>
                <a:off x="1957" y="2376"/>
                <a:ext cx="18" cy="18"/>
              </a:xfrm>
              <a:prstGeom prst="rect">
                <a:avLst/>
              </a:prstGeom>
              <a:solidFill>
                <a:srgbClr val="0000FF"/>
              </a:solidFill>
              <a:ln w="9525">
                <a:noFill/>
                <a:miter lim="800000"/>
                <a:headEnd/>
                <a:tailEnd/>
              </a:ln>
            </p:spPr>
            <p:txBody>
              <a:bodyPr/>
              <a:lstStyle/>
              <a:p>
                <a:endParaRPr lang="en-US"/>
              </a:p>
            </p:txBody>
          </p:sp>
          <p:sp>
            <p:nvSpPr>
              <p:cNvPr id="25698" name="Rectangle 25"/>
              <p:cNvSpPr>
                <a:spLocks noChangeArrowheads="1"/>
              </p:cNvSpPr>
              <p:nvPr/>
            </p:nvSpPr>
            <p:spPr bwMode="auto">
              <a:xfrm>
                <a:off x="1993" y="2376"/>
                <a:ext cx="18" cy="18"/>
              </a:xfrm>
              <a:prstGeom prst="rect">
                <a:avLst/>
              </a:prstGeom>
              <a:solidFill>
                <a:srgbClr val="0000FF"/>
              </a:solidFill>
              <a:ln w="9525">
                <a:noFill/>
                <a:miter lim="800000"/>
                <a:headEnd/>
                <a:tailEnd/>
              </a:ln>
            </p:spPr>
            <p:txBody>
              <a:bodyPr/>
              <a:lstStyle/>
              <a:p>
                <a:endParaRPr lang="en-US"/>
              </a:p>
            </p:txBody>
          </p:sp>
          <p:sp>
            <p:nvSpPr>
              <p:cNvPr id="25699" name="Rectangle 26"/>
              <p:cNvSpPr>
                <a:spLocks noChangeArrowheads="1"/>
              </p:cNvSpPr>
              <p:nvPr/>
            </p:nvSpPr>
            <p:spPr bwMode="auto">
              <a:xfrm>
                <a:off x="2029" y="2376"/>
                <a:ext cx="18" cy="18"/>
              </a:xfrm>
              <a:prstGeom prst="rect">
                <a:avLst/>
              </a:prstGeom>
              <a:solidFill>
                <a:srgbClr val="0000FF"/>
              </a:solidFill>
              <a:ln w="9525">
                <a:noFill/>
                <a:miter lim="800000"/>
                <a:headEnd/>
                <a:tailEnd/>
              </a:ln>
            </p:spPr>
            <p:txBody>
              <a:bodyPr/>
              <a:lstStyle/>
              <a:p>
                <a:endParaRPr lang="en-US"/>
              </a:p>
            </p:txBody>
          </p:sp>
          <p:sp>
            <p:nvSpPr>
              <p:cNvPr id="25700" name="Rectangle 27"/>
              <p:cNvSpPr>
                <a:spLocks noChangeArrowheads="1"/>
              </p:cNvSpPr>
              <p:nvPr/>
            </p:nvSpPr>
            <p:spPr bwMode="auto">
              <a:xfrm>
                <a:off x="2065" y="2376"/>
                <a:ext cx="18" cy="18"/>
              </a:xfrm>
              <a:prstGeom prst="rect">
                <a:avLst/>
              </a:prstGeom>
              <a:solidFill>
                <a:srgbClr val="0000FF"/>
              </a:solidFill>
              <a:ln w="9525">
                <a:noFill/>
                <a:miter lim="800000"/>
                <a:headEnd/>
                <a:tailEnd/>
              </a:ln>
            </p:spPr>
            <p:txBody>
              <a:bodyPr/>
              <a:lstStyle/>
              <a:p>
                <a:endParaRPr lang="en-US"/>
              </a:p>
            </p:txBody>
          </p:sp>
          <p:sp>
            <p:nvSpPr>
              <p:cNvPr id="25701" name="Rectangle 28"/>
              <p:cNvSpPr>
                <a:spLocks noChangeArrowheads="1"/>
              </p:cNvSpPr>
              <p:nvPr/>
            </p:nvSpPr>
            <p:spPr bwMode="auto">
              <a:xfrm>
                <a:off x="2101" y="2376"/>
                <a:ext cx="18" cy="18"/>
              </a:xfrm>
              <a:prstGeom prst="rect">
                <a:avLst/>
              </a:prstGeom>
              <a:solidFill>
                <a:srgbClr val="0000FF"/>
              </a:solidFill>
              <a:ln w="9525">
                <a:noFill/>
                <a:miter lim="800000"/>
                <a:headEnd/>
                <a:tailEnd/>
              </a:ln>
            </p:spPr>
            <p:txBody>
              <a:bodyPr/>
              <a:lstStyle/>
              <a:p>
                <a:endParaRPr lang="en-US"/>
              </a:p>
            </p:txBody>
          </p:sp>
          <p:sp>
            <p:nvSpPr>
              <p:cNvPr id="25702" name="Rectangle 29"/>
              <p:cNvSpPr>
                <a:spLocks noChangeArrowheads="1"/>
              </p:cNvSpPr>
              <p:nvPr/>
            </p:nvSpPr>
            <p:spPr bwMode="auto">
              <a:xfrm>
                <a:off x="2137" y="2376"/>
                <a:ext cx="12" cy="18"/>
              </a:xfrm>
              <a:prstGeom prst="rect">
                <a:avLst/>
              </a:prstGeom>
              <a:solidFill>
                <a:srgbClr val="0000FF"/>
              </a:solidFill>
              <a:ln w="9525">
                <a:noFill/>
                <a:miter lim="800000"/>
                <a:headEnd/>
                <a:tailEnd/>
              </a:ln>
            </p:spPr>
            <p:txBody>
              <a:bodyPr/>
              <a:lstStyle/>
              <a:p>
                <a:endParaRPr lang="en-US"/>
              </a:p>
            </p:txBody>
          </p:sp>
          <p:sp>
            <p:nvSpPr>
              <p:cNvPr id="25703" name="Freeform 30"/>
              <p:cNvSpPr>
                <a:spLocks/>
              </p:cNvSpPr>
              <p:nvPr/>
            </p:nvSpPr>
            <p:spPr bwMode="auto">
              <a:xfrm>
                <a:off x="2125" y="2358"/>
                <a:ext cx="54" cy="54"/>
              </a:xfrm>
              <a:custGeom>
                <a:avLst/>
                <a:gdLst>
                  <a:gd name="T0" fmla="*/ 0 w 54"/>
                  <a:gd name="T1" fmla="*/ 24 h 54"/>
                  <a:gd name="T2" fmla="*/ 24 w 54"/>
                  <a:gd name="T3" fmla="*/ 54 h 54"/>
                  <a:gd name="T4" fmla="*/ 54 w 54"/>
                  <a:gd name="T5" fmla="*/ 24 h 54"/>
                  <a:gd name="T6" fmla="*/ 24 w 54"/>
                  <a:gd name="T7" fmla="*/ 0 h 54"/>
                  <a:gd name="T8" fmla="*/ 0 w 54"/>
                  <a:gd name="T9" fmla="*/ 24 h 54"/>
                  <a:gd name="T10" fmla="*/ 0 60000 65536"/>
                  <a:gd name="T11" fmla="*/ 0 60000 65536"/>
                  <a:gd name="T12" fmla="*/ 0 60000 65536"/>
                  <a:gd name="T13" fmla="*/ 0 60000 65536"/>
                  <a:gd name="T14" fmla="*/ 0 60000 65536"/>
                  <a:gd name="T15" fmla="*/ 0 w 54"/>
                  <a:gd name="T16" fmla="*/ 0 h 54"/>
                  <a:gd name="T17" fmla="*/ 54 w 54"/>
                  <a:gd name="T18" fmla="*/ 54 h 54"/>
                </a:gdLst>
                <a:ahLst/>
                <a:cxnLst>
                  <a:cxn ang="T10">
                    <a:pos x="T0" y="T1"/>
                  </a:cxn>
                  <a:cxn ang="T11">
                    <a:pos x="T2" y="T3"/>
                  </a:cxn>
                  <a:cxn ang="T12">
                    <a:pos x="T4" y="T5"/>
                  </a:cxn>
                  <a:cxn ang="T13">
                    <a:pos x="T6" y="T7"/>
                  </a:cxn>
                  <a:cxn ang="T14">
                    <a:pos x="T8" y="T9"/>
                  </a:cxn>
                </a:cxnLst>
                <a:rect l="T15" t="T16" r="T17" b="T18"/>
                <a:pathLst>
                  <a:path w="54" h="54">
                    <a:moveTo>
                      <a:pt x="0" y="24"/>
                    </a:moveTo>
                    <a:lnTo>
                      <a:pt x="24" y="54"/>
                    </a:lnTo>
                    <a:lnTo>
                      <a:pt x="54" y="24"/>
                    </a:lnTo>
                    <a:lnTo>
                      <a:pt x="24" y="0"/>
                    </a:lnTo>
                    <a:lnTo>
                      <a:pt x="0" y="24"/>
                    </a:lnTo>
                    <a:close/>
                  </a:path>
                </a:pathLst>
              </a:custGeom>
              <a:solidFill>
                <a:srgbClr val="0000FF"/>
              </a:solidFill>
              <a:ln w="9525">
                <a:noFill/>
                <a:round/>
                <a:headEnd/>
                <a:tailEnd/>
              </a:ln>
            </p:spPr>
            <p:txBody>
              <a:bodyPr/>
              <a:lstStyle/>
              <a:p>
                <a:endParaRPr lang="en-US"/>
              </a:p>
            </p:txBody>
          </p:sp>
        </p:grpSp>
        <p:grpSp>
          <p:nvGrpSpPr>
            <p:cNvPr id="4" name="Group 31"/>
            <p:cNvGrpSpPr>
              <a:grpSpLocks/>
            </p:cNvGrpSpPr>
            <p:nvPr/>
          </p:nvGrpSpPr>
          <p:grpSpPr bwMode="auto">
            <a:xfrm>
              <a:off x="2143" y="2382"/>
              <a:ext cx="18" cy="702"/>
              <a:chOff x="2143" y="2382"/>
              <a:chExt cx="18" cy="702"/>
            </a:xfrm>
          </p:grpSpPr>
          <p:sp>
            <p:nvSpPr>
              <p:cNvPr id="25674" name="Rectangle 32"/>
              <p:cNvSpPr>
                <a:spLocks noChangeArrowheads="1"/>
              </p:cNvSpPr>
              <p:nvPr/>
            </p:nvSpPr>
            <p:spPr bwMode="auto">
              <a:xfrm>
                <a:off x="2143" y="2382"/>
                <a:ext cx="18" cy="18"/>
              </a:xfrm>
              <a:prstGeom prst="rect">
                <a:avLst/>
              </a:prstGeom>
              <a:solidFill>
                <a:srgbClr val="0000FF"/>
              </a:solidFill>
              <a:ln w="9525">
                <a:noFill/>
                <a:miter lim="800000"/>
                <a:headEnd/>
                <a:tailEnd/>
              </a:ln>
            </p:spPr>
            <p:txBody>
              <a:bodyPr/>
              <a:lstStyle/>
              <a:p>
                <a:endParaRPr lang="en-US"/>
              </a:p>
            </p:txBody>
          </p:sp>
          <p:sp>
            <p:nvSpPr>
              <p:cNvPr id="25675" name="Rectangle 33"/>
              <p:cNvSpPr>
                <a:spLocks noChangeArrowheads="1"/>
              </p:cNvSpPr>
              <p:nvPr/>
            </p:nvSpPr>
            <p:spPr bwMode="auto">
              <a:xfrm>
                <a:off x="2143" y="2418"/>
                <a:ext cx="18" cy="18"/>
              </a:xfrm>
              <a:prstGeom prst="rect">
                <a:avLst/>
              </a:prstGeom>
              <a:solidFill>
                <a:srgbClr val="0000FF"/>
              </a:solidFill>
              <a:ln w="9525">
                <a:noFill/>
                <a:miter lim="800000"/>
                <a:headEnd/>
                <a:tailEnd/>
              </a:ln>
            </p:spPr>
            <p:txBody>
              <a:bodyPr/>
              <a:lstStyle/>
              <a:p>
                <a:endParaRPr lang="en-US"/>
              </a:p>
            </p:txBody>
          </p:sp>
          <p:sp>
            <p:nvSpPr>
              <p:cNvPr id="25676" name="Rectangle 34"/>
              <p:cNvSpPr>
                <a:spLocks noChangeArrowheads="1"/>
              </p:cNvSpPr>
              <p:nvPr/>
            </p:nvSpPr>
            <p:spPr bwMode="auto">
              <a:xfrm>
                <a:off x="2143" y="2454"/>
                <a:ext cx="18" cy="18"/>
              </a:xfrm>
              <a:prstGeom prst="rect">
                <a:avLst/>
              </a:prstGeom>
              <a:solidFill>
                <a:srgbClr val="0000FF"/>
              </a:solidFill>
              <a:ln w="9525">
                <a:noFill/>
                <a:miter lim="800000"/>
                <a:headEnd/>
                <a:tailEnd/>
              </a:ln>
            </p:spPr>
            <p:txBody>
              <a:bodyPr/>
              <a:lstStyle/>
              <a:p>
                <a:endParaRPr lang="en-US"/>
              </a:p>
            </p:txBody>
          </p:sp>
          <p:sp>
            <p:nvSpPr>
              <p:cNvPr id="25677" name="Rectangle 35"/>
              <p:cNvSpPr>
                <a:spLocks noChangeArrowheads="1"/>
              </p:cNvSpPr>
              <p:nvPr/>
            </p:nvSpPr>
            <p:spPr bwMode="auto">
              <a:xfrm>
                <a:off x="2143" y="2490"/>
                <a:ext cx="18" cy="18"/>
              </a:xfrm>
              <a:prstGeom prst="rect">
                <a:avLst/>
              </a:prstGeom>
              <a:solidFill>
                <a:srgbClr val="0000FF"/>
              </a:solidFill>
              <a:ln w="9525">
                <a:noFill/>
                <a:miter lim="800000"/>
                <a:headEnd/>
                <a:tailEnd/>
              </a:ln>
            </p:spPr>
            <p:txBody>
              <a:bodyPr/>
              <a:lstStyle/>
              <a:p>
                <a:endParaRPr lang="en-US"/>
              </a:p>
            </p:txBody>
          </p:sp>
          <p:sp>
            <p:nvSpPr>
              <p:cNvPr id="25678" name="Rectangle 36"/>
              <p:cNvSpPr>
                <a:spLocks noChangeArrowheads="1"/>
              </p:cNvSpPr>
              <p:nvPr/>
            </p:nvSpPr>
            <p:spPr bwMode="auto">
              <a:xfrm>
                <a:off x="2143" y="2526"/>
                <a:ext cx="18" cy="18"/>
              </a:xfrm>
              <a:prstGeom prst="rect">
                <a:avLst/>
              </a:prstGeom>
              <a:solidFill>
                <a:srgbClr val="0000FF"/>
              </a:solidFill>
              <a:ln w="9525">
                <a:noFill/>
                <a:miter lim="800000"/>
                <a:headEnd/>
                <a:tailEnd/>
              </a:ln>
            </p:spPr>
            <p:txBody>
              <a:bodyPr/>
              <a:lstStyle/>
              <a:p>
                <a:endParaRPr lang="en-US"/>
              </a:p>
            </p:txBody>
          </p:sp>
          <p:sp>
            <p:nvSpPr>
              <p:cNvPr id="25679" name="Rectangle 37"/>
              <p:cNvSpPr>
                <a:spLocks noChangeArrowheads="1"/>
              </p:cNvSpPr>
              <p:nvPr/>
            </p:nvSpPr>
            <p:spPr bwMode="auto">
              <a:xfrm>
                <a:off x="2143" y="2562"/>
                <a:ext cx="18" cy="18"/>
              </a:xfrm>
              <a:prstGeom prst="rect">
                <a:avLst/>
              </a:prstGeom>
              <a:solidFill>
                <a:srgbClr val="0000FF"/>
              </a:solidFill>
              <a:ln w="9525">
                <a:noFill/>
                <a:miter lim="800000"/>
                <a:headEnd/>
                <a:tailEnd/>
              </a:ln>
            </p:spPr>
            <p:txBody>
              <a:bodyPr/>
              <a:lstStyle/>
              <a:p>
                <a:endParaRPr lang="en-US"/>
              </a:p>
            </p:txBody>
          </p:sp>
          <p:sp>
            <p:nvSpPr>
              <p:cNvPr id="25680" name="Rectangle 38"/>
              <p:cNvSpPr>
                <a:spLocks noChangeArrowheads="1"/>
              </p:cNvSpPr>
              <p:nvPr/>
            </p:nvSpPr>
            <p:spPr bwMode="auto">
              <a:xfrm>
                <a:off x="2143" y="2598"/>
                <a:ext cx="18" cy="18"/>
              </a:xfrm>
              <a:prstGeom prst="rect">
                <a:avLst/>
              </a:prstGeom>
              <a:solidFill>
                <a:srgbClr val="0000FF"/>
              </a:solidFill>
              <a:ln w="9525">
                <a:noFill/>
                <a:miter lim="800000"/>
                <a:headEnd/>
                <a:tailEnd/>
              </a:ln>
            </p:spPr>
            <p:txBody>
              <a:bodyPr/>
              <a:lstStyle/>
              <a:p>
                <a:endParaRPr lang="en-US"/>
              </a:p>
            </p:txBody>
          </p:sp>
          <p:sp>
            <p:nvSpPr>
              <p:cNvPr id="25681" name="Rectangle 39"/>
              <p:cNvSpPr>
                <a:spLocks noChangeArrowheads="1"/>
              </p:cNvSpPr>
              <p:nvPr/>
            </p:nvSpPr>
            <p:spPr bwMode="auto">
              <a:xfrm>
                <a:off x="2143" y="2634"/>
                <a:ext cx="18" cy="18"/>
              </a:xfrm>
              <a:prstGeom prst="rect">
                <a:avLst/>
              </a:prstGeom>
              <a:solidFill>
                <a:srgbClr val="0000FF"/>
              </a:solidFill>
              <a:ln w="9525">
                <a:noFill/>
                <a:miter lim="800000"/>
                <a:headEnd/>
                <a:tailEnd/>
              </a:ln>
            </p:spPr>
            <p:txBody>
              <a:bodyPr/>
              <a:lstStyle/>
              <a:p>
                <a:endParaRPr lang="en-US"/>
              </a:p>
            </p:txBody>
          </p:sp>
          <p:sp>
            <p:nvSpPr>
              <p:cNvPr id="25682" name="Rectangle 40"/>
              <p:cNvSpPr>
                <a:spLocks noChangeArrowheads="1"/>
              </p:cNvSpPr>
              <p:nvPr/>
            </p:nvSpPr>
            <p:spPr bwMode="auto">
              <a:xfrm>
                <a:off x="2143" y="2670"/>
                <a:ext cx="18" cy="18"/>
              </a:xfrm>
              <a:prstGeom prst="rect">
                <a:avLst/>
              </a:prstGeom>
              <a:solidFill>
                <a:srgbClr val="0000FF"/>
              </a:solidFill>
              <a:ln w="9525">
                <a:noFill/>
                <a:miter lim="800000"/>
                <a:headEnd/>
                <a:tailEnd/>
              </a:ln>
            </p:spPr>
            <p:txBody>
              <a:bodyPr/>
              <a:lstStyle/>
              <a:p>
                <a:endParaRPr lang="en-US"/>
              </a:p>
            </p:txBody>
          </p:sp>
          <p:sp>
            <p:nvSpPr>
              <p:cNvPr id="25683" name="Rectangle 41"/>
              <p:cNvSpPr>
                <a:spLocks noChangeArrowheads="1"/>
              </p:cNvSpPr>
              <p:nvPr/>
            </p:nvSpPr>
            <p:spPr bwMode="auto">
              <a:xfrm>
                <a:off x="2143" y="2706"/>
                <a:ext cx="18" cy="18"/>
              </a:xfrm>
              <a:prstGeom prst="rect">
                <a:avLst/>
              </a:prstGeom>
              <a:solidFill>
                <a:srgbClr val="0000FF"/>
              </a:solidFill>
              <a:ln w="9525">
                <a:noFill/>
                <a:miter lim="800000"/>
                <a:headEnd/>
                <a:tailEnd/>
              </a:ln>
            </p:spPr>
            <p:txBody>
              <a:bodyPr/>
              <a:lstStyle/>
              <a:p>
                <a:endParaRPr lang="en-US"/>
              </a:p>
            </p:txBody>
          </p:sp>
          <p:sp>
            <p:nvSpPr>
              <p:cNvPr id="25684" name="Rectangle 42"/>
              <p:cNvSpPr>
                <a:spLocks noChangeArrowheads="1"/>
              </p:cNvSpPr>
              <p:nvPr/>
            </p:nvSpPr>
            <p:spPr bwMode="auto">
              <a:xfrm>
                <a:off x="2143" y="2742"/>
                <a:ext cx="18" cy="18"/>
              </a:xfrm>
              <a:prstGeom prst="rect">
                <a:avLst/>
              </a:prstGeom>
              <a:solidFill>
                <a:srgbClr val="0000FF"/>
              </a:solidFill>
              <a:ln w="9525">
                <a:noFill/>
                <a:miter lim="800000"/>
                <a:headEnd/>
                <a:tailEnd/>
              </a:ln>
            </p:spPr>
            <p:txBody>
              <a:bodyPr/>
              <a:lstStyle/>
              <a:p>
                <a:endParaRPr lang="en-US"/>
              </a:p>
            </p:txBody>
          </p:sp>
          <p:sp>
            <p:nvSpPr>
              <p:cNvPr id="25685" name="Rectangle 43"/>
              <p:cNvSpPr>
                <a:spLocks noChangeArrowheads="1"/>
              </p:cNvSpPr>
              <p:nvPr/>
            </p:nvSpPr>
            <p:spPr bwMode="auto">
              <a:xfrm>
                <a:off x="2143" y="2778"/>
                <a:ext cx="18" cy="18"/>
              </a:xfrm>
              <a:prstGeom prst="rect">
                <a:avLst/>
              </a:prstGeom>
              <a:solidFill>
                <a:srgbClr val="0000FF"/>
              </a:solidFill>
              <a:ln w="9525">
                <a:noFill/>
                <a:miter lim="800000"/>
                <a:headEnd/>
                <a:tailEnd/>
              </a:ln>
            </p:spPr>
            <p:txBody>
              <a:bodyPr/>
              <a:lstStyle/>
              <a:p>
                <a:endParaRPr lang="en-US"/>
              </a:p>
            </p:txBody>
          </p:sp>
          <p:sp>
            <p:nvSpPr>
              <p:cNvPr id="25686" name="Rectangle 44"/>
              <p:cNvSpPr>
                <a:spLocks noChangeArrowheads="1"/>
              </p:cNvSpPr>
              <p:nvPr/>
            </p:nvSpPr>
            <p:spPr bwMode="auto">
              <a:xfrm>
                <a:off x="2143" y="2814"/>
                <a:ext cx="18" cy="18"/>
              </a:xfrm>
              <a:prstGeom prst="rect">
                <a:avLst/>
              </a:prstGeom>
              <a:solidFill>
                <a:srgbClr val="0000FF"/>
              </a:solidFill>
              <a:ln w="9525">
                <a:noFill/>
                <a:miter lim="800000"/>
                <a:headEnd/>
                <a:tailEnd/>
              </a:ln>
            </p:spPr>
            <p:txBody>
              <a:bodyPr/>
              <a:lstStyle/>
              <a:p>
                <a:endParaRPr lang="en-US"/>
              </a:p>
            </p:txBody>
          </p:sp>
          <p:sp>
            <p:nvSpPr>
              <p:cNvPr id="25687" name="Rectangle 45"/>
              <p:cNvSpPr>
                <a:spLocks noChangeArrowheads="1"/>
              </p:cNvSpPr>
              <p:nvPr/>
            </p:nvSpPr>
            <p:spPr bwMode="auto">
              <a:xfrm>
                <a:off x="2143" y="2850"/>
                <a:ext cx="18" cy="18"/>
              </a:xfrm>
              <a:prstGeom prst="rect">
                <a:avLst/>
              </a:prstGeom>
              <a:solidFill>
                <a:srgbClr val="0000FF"/>
              </a:solidFill>
              <a:ln w="9525">
                <a:noFill/>
                <a:miter lim="800000"/>
                <a:headEnd/>
                <a:tailEnd/>
              </a:ln>
            </p:spPr>
            <p:txBody>
              <a:bodyPr/>
              <a:lstStyle/>
              <a:p>
                <a:endParaRPr lang="en-US"/>
              </a:p>
            </p:txBody>
          </p:sp>
          <p:sp>
            <p:nvSpPr>
              <p:cNvPr id="25688" name="Rectangle 46"/>
              <p:cNvSpPr>
                <a:spLocks noChangeArrowheads="1"/>
              </p:cNvSpPr>
              <p:nvPr/>
            </p:nvSpPr>
            <p:spPr bwMode="auto">
              <a:xfrm>
                <a:off x="2143" y="2886"/>
                <a:ext cx="18" cy="18"/>
              </a:xfrm>
              <a:prstGeom prst="rect">
                <a:avLst/>
              </a:prstGeom>
              <a:solidFill>
                <a:srgbClr val="0000FF"/>
              </a:solidFill>
              <a:ln w="9525">
                <a:noFill/>
                <a:miter lim="800000"/>
                <a:headEnd/>
                <a:tailEnd/>
              </a:ln>
            </p:spPr>
            <p:txBody>
              <a:bodyPr/>
              <a:lstStyle/>
              <a:p>
                <a:endParaRPr lang="en-US"/>
              </a:p>
            </p:txBody>
          </p:sp>
          <p:sp>
            <p:nvSpPr>
              <p:cNvPr id="25689" name="Rectangle 47"/>
              <p:cNvSpPr>
                <a:spLocks noChangeArrowheads="1"/>
              </p:cNvSpPr>
              <p:nvPr/>
            </p:nvSpPr>
            <p:spPr bwMode="auto">
              <a:xfrm>
                <a:off x="2143" y="2922"/>
                <a:ext cx="18" cy="18"/>
              </a:xfrm>
              <a:prstGeom prst="rect">
                <a:avLst/>
              </a:prstGeom>
              <a:solidFill>
                <a:srgbClr val="0000FF"/>
              </a:solidFill>
              <a:ln w="9525">
                <a:noFill/>
                <a:miter lim="800000"/>
                <a:headEnd/>
                <a:tailEnd/>
              </a:ln>
            </p:spPr>
            <p:txBody>
              <a:bodyPr/>
              <a:lstStyle/>
              <a:p>
                <a:endParaRPr lang="en-US"/>
              </a:p>
            </p:txBody>
          </p:sp>
          <p:sp>
            <p:nvSpPr>
              <p:cNvPr id="25690" name="Rectangle 48"/>
              <p:cNvSpPr>
                <a:spLocks noChangeArrowheads="1"/>
              </p:cNvSpPr>
              <p:nvPr/>
            </p:nvSpPr>
            <p:spPr bwMode="auto">
              <a:xfrm>
                <a:off x="2143" y="2958"/>
                <a:ext cx="18" cy="18"/>
              </a:xfrm>
              <a:prstGeom prst="rect">
                <a:avLst/>
              </a:prstGeom>
              <a:solidFill>
                <a:srgbClr val="0000FF"/>
              </a:solidFill>
              <a:ln w="9525">
                <a:noFill/>
                <a:miter lim="800000"/>
                <a:headEnd/>
                <a:tailEnd/>
              </a:ln>
            </p:spPr>
            <p:txBody>
              <a:bodyPr/>
              <a:lstStyle/>
              <a:p>
                <a:endParaRPr lang="en-US"/>
              </a:p>
            </p:txBody>
          </p:sp>
          <p:sp>
            <p:nvSpPr>
              <p:cNvPr id="25691" name="Rectangle 49"/>
              <p:cNvSpPr>
                <a:spLocks noChangeArrowheads="1"/>
              </p:cNvSpPr>
              <p:nvPr/>
            </p:nvSpPr>
            <p:spPr bwMode="auto">
              <a:xfrm>
                <a:off x="2143" y="2994"/>
                <a:ext cx="18" cy="18"/>
              </a:xfrm>
              <a:prstGeom prst="rect">
                <a:avLst/>
              </a:prstGeom>
              <a:solidFill>
                <a:srgbClr val="0000FF"/>
              </a:solidFill>
              <a:ln w="9525">
                <a:noFill/>
                <a:miter lim="800000"/>
                <a:headEnd/>
                <a:tailEnd/>
              </a:ln>
            </p:spPr>
            <p:txBody>
              <a:bodyPr/>
              <a:lstStyle/>
              <a:p>
                <a:endParaRPr lang="en-US"/>
              </a:p>
            </p:txBody>
          </p:sp>
          <p:sp>
            <p:nvSpPr>
              <p:cNvPr id="25692" name="Rectangle 50"/>
              <p:cNvSpPr>
                <a:spLocks noChangeArrowheads="1"/>
              </p:cNvSpPr>
              <p:nvPr/>
            </p:nvSpPr>
            <p:spPr bwMode="auto">
              <a:xfrm>
                <a:off x="2143" y="3030"/>
                <a:ext cx="18" cy="18"/>
              </a:xfrm>
              <a:prstGeom prst="rect">
                <a:avLst/>
              </a:prstGeom>
              <a:solidFill>
                <a:srgbClr val="0000FF"/>
              </a:solidFill>
              <a:ln w="9525">
                <a:noFill/>
                <a:miter lim="800000"/>
                <a:headEnd/>
                <a:tailEnd/>
              </a:ln>
            </p:spPr>
            <p:txBody>
              <a:bodyPr/>
              <a:lstStyle/>
              <a:p>
                <a:endParaRPr lang="en-US"/>
              </a:p>
            </p:txBody>
          </p:sp>
          <p:sp>
            <p:nvSpPr>
              <p:cNvPr id="25693" name="Rectangle 51"/>
              <p:cNvSpPr>
                <a:spLocks noChangeArrowheads="1"/>
              </p:cNvSpPr>
              <p:nvPr/>
            </p:nvSpPr>
            <p:spPr bwMode="auto">
              <a:xfrm>
                <a:off x="2143" y="3066"/>
                <a:ext cx="18" cy="18"/>
              </a:xfrm>
              <a:prstGeom prst="rect">
                <a:avLst/>
              </a:prstGeom>
              <a:solidFill>
                <a:srgbClr val="0000FF"/>
              </a:solidFill>
              <a:ln w="9525">
                <a:noFill/>
                <a:miter lim="800000"/>
                <a:headEnd/>
                <a:tailEnd/>
              </a:ln>
            </p:spPr>
            <p:txBody>
              <a:bodyPr/>
              <a:lstStyle/>
              <a:p>
                <a:endParaRPr lang="en-US"/>
              </a:p>
            </p:txBody>
          </p:sp>
        </p:grpSp>
        <p:grpSp>
          <p:nvGrpSpPr>
            <p:cNvPr id="5" name="Group 52"/>
            <p:cNvGrpSpPr>
              <a:grpSpLocks/>
            </p:cNvGrpSpPr>
            <p:nvPr/>
          </p:nvGrpSpPr>
          <p:grpSpPr bwMode="auto">
            <a:xfrm>
              <a:off x="2149" y="2358"/>
              <a:ext cx="818" cy="54"/>
              <a:chOff x="2149" y="2358"/>
              <a:chExt cx="818" cy="54"/>
            </a:xfrm>
          </p:grpSpPr>
          <p:sp>
            <p:nvSpPr>
              <p:cNvPr id="25651" name="Rectangle 53"/>
              <p:cNvSpPr>
                <a:spLocks noChangeArrowheads="1"/>
              </p:cNvSpPr>
              <p:nvPr/>
            </p:nvSpPr>
            <p:spPr bwMode="auto">
              <a:xfrm>
                <a:off x="2149" y="2376"/>
                <a:ext cx="18" cy="18"/>
              </a:xfrm>
              <a:prstGeom prst="rect">
                <a:avLst/>
              </a:prstGeom>
              <a:solidFill>
                <a:srgbClr val="FF0000"/>
              </a:solidFill>
              <a:ln w="9525">
                <a:noFill/>
                <a:miter lim="800000"/>
                <a:headEnd/>
                <a:tailEnd/>
              </a:ln>
            </p:spPr>
            <p:txBody>
              <a:bodyPr/>
              <a:lstStyle/>
              <a:p>
                <a:endParaRPr lang="en-US"/>
              </a:p>
            </p:txBody>
          </p:sp>
          <p:sp>
            <p:nvSpPr>
              <p:cNvPr id="25652" name="Rectangle 54"/>
              <p:cNvSpPr>
                <a:spLocks noChangeArrowheads="1"/>
              </p:cNvSpPr>
              <p:nvPr/>
            </p:nvSpPr>
            <p:spPr bwMode="auto">
              <a:xfrm>
                <a:off x="2185" y="2376"/>
                <a:ext cx="18" cy="18"/>
              </a:xfrm>
              <a:prstGeom prst="rect">
                <a:avLst/>
              </a:prstGeom>
              <a:solidFill>
                <a:srgbClr val="FF0000"/>
              </a:solidFill>
              <a:ln w="9525">
                <a:noFill/>
                <a:miter lim="800000"/>
                <a:headEnd/>
                <a:tailEnd/>
              </a:ln>
            </p:spPr>
            <p:txBody>
              <a:bodyPr/>
              <a:lstStyle/>
              <a:p>
                <a:endParaRPr lang="en-US"/>
              </a:p>
            </p:txBody>
          </p:sp>
          <p:sp>
            <p:nvSpPr>
              <p:cNvPr id="25653" name="Rectangle 55"/>
              <p:cNvSpPr>
                <a:spLocks noChangeArrowheads="1"/>
              </p:cNvSpPr>
              <p:nvPr/>
            </p:nvSpPr>
            <p:spPr bwMode="auto">
              <a:xfrm>
                <a:off x="2221" y="2376"/>
                <a:ext cx="18" cy="18"/>
              </a:xfrm>
              <a:prstGeom prst="rect">
                <a:avLst/>
              </a:prstGeom>
              <a:solidFill>
                <a:srgbClr val="FF0000"/>
              </a:solidFill>
              <a:ln w="9525">
                <a:noFill/>
                <a:miter lim="800000"/>
                <a:headEnd/>
                <a:tailEnd/>
              </a:ln>
            </p:spPr>
            <p:txBody>
              <a:bodyPr/>
              <a:lstStyle/>
              <a:p>
                <a:endParaRPr lang="en-US"/>
              </a:p>
            </p:txBody>
          </p:sp>
          <p:sp>
            <p:nvSpPr>
              <p:cNvPr id="25654" name="Rectangle 56"/>
              <p:cNvSpPr>
                <a:spLocks noChangeArrowheads="1"/>
              </p:cNvSpPr>
              <p:nvPr/>
            </p:nvSpPr>
            <p:spPr bwMode="auto">
              <a:xfrm>
                <a:off x="2257" y="2376"/>
                <a:ext cx="18" cy="18"/>
              </a:xfrm>
              <a:prstGeom prst="rect">
                <a:avLst/>
              </a:prstGeom>
              <a:solidFill>
                <a:srgbClr val="FF0000"/>
              </a:solidFill>
              <a:ln w="9525">
                <a:noFill/>
                <a:miter lim="800000"/>
                <a:headEnd/>
                <a:tailEnd/>
              </a:ln>
            </p:spPr>
            <p:txBody>
              <a:bodyPr/>
              <a:lstStyle/>
              <a:p>
                <a:endParaRPr lang="en-US"/>
              </a:p>
            </p:txBody>
          </p:sp>
          <p:sp>
            <p:nvSpPr>
              <p:cNvPr id="25655" name="Rectangle 57"/>
              <p:cNvSpPr>
                <a:spLocks noChangeArrowheads="1"/>
              </p:cNvSpPr>
              <p:nvPr/>
            </p:nvSpPr>
            <p:spPr bwMode="auto">
              <a:xfrm>
                <a:off x="2293" y="2376"/>
                <a:ext cx="18" cy="18"/>
              </a:xfrm>
              <a:prstGeom prst="rect">
                <a:avLst/>
              </a:prstGeom>
              <a:solidFill>
                <a:srgbClr val="FF0000"/>
              </a:solidFill>
              <a:ln w="9525">
                <a:noFill/>
                <a:miter lim="800000"/>
                <a:headEnd/>
                <a:tailEnd/>
              </a:ln>
            </p:spPr>
            <p:txBody>
              <a:bodyPr/>
              <a:lstStyle/>
              <a:p>
                <a:endParaRPr lang="en-US"/>
              </a:p>
            </p:txBody>
          </p:sp>
          <p:sp>
            <p:nvSpPr>
              <p:cNvPr id="25656" name="Rectangle 58"/>
              <p:cNvSpPr>
                <a:spLocks noChangeArrowheads="1"/>
              </p:cNvSpPr>
              <p:nvPr/>
            </p:nvSpPr>
            <p:spPr bwMode="auto">
              <a:xfrm>
                <a:off x="2329" y="2376"/>
                <a:ext cx="18" cy="18"/>
              </a:xfrm>
              <a:prstGeom prst="rect">
                <a:avLst/>
              </a:prstGeom>
              <a:solidFill>
                <a:srgbClr val="FF0000"/>
              </a:solidFill>
              <a:ln w="9525">
                <a:noFill/>
                <a:miter lim="800000"/>
                <a:headEnd/>
                <a:tailEnd/>
              </a:ln>
            </p:spPr>
            <p:txBody>
              <a:bodyPr/>
              <a:lstStyle/>
              <a:p>
                <a:endParaRPr lang="en-US"/>
              </a:p>
            </p:txBody>
          </p:sp>
          <p:sp>
            <p:nvSpPr>
              <p:cNvPr id="25657" name="Rectangle 59"/>
              <p:cNvSpPr>
                <a:spLocks noChangeArrowheads="1"/>
              </p:cNvSpPr>
              <p:nvPr/>
            </p:nvSpPr>
            <p:spPr bwMode="auto">
              <a:xfrm>
                <a:off x="2365" y="2376"/>
                <a:ext cx="18" cy="18"/>
              </a:xfrm>
              <a:prstGeom prst="rect">
                <a:avLst/>
              </a:prstGeom>
              <a:solidFill>
                <a:srgbClr val="FF0000"/>
              </a:solidFill>
              <a:ln w="9525">
                <a:noFill/>
                <a:miter lim="800000"/>
                <a:headEnd/>
                <a:tailEnd/>
              </a:ln>
            </p:spPr>
            <p:txBody>
              <a:bodyPr/>
              <a:lstStyle/>
              <a:p>
                <a:endParaRPr lang="en-US"/>
              </a:p>
            </p:txBody>
          </p:sp>
          <p:sp>
            <p:nvSpPr>
              <p:cNvPr id="25658" name="Rectangle 60"/>
              <p:cNvSpPr>
                <a:spLocks noChangeArrowheads="1"/>
              </p:cNvSpPr>
              <p:nvPr/>
            </p:nvSpPr>
            <p:spPr bwMode="auto">
              <a:xfrm>
                <a:off x="2402" y="2376"/>
                <a:ext cx="18" cy="18"/>
              </a:xfrm>
              <a:prstGeom prst="rect">
                <a:avLst/>
              </a:prstGeom>
              <a:solidFill>
                <a:srgbClr val="FF0000"/>
              </a:solidFill>
              <a:ln w="9525">
                <a:noFill/>
                <a:miter lim="800000"/>
                <a:headEnd/>
                <a:tailEnd/>
              </a:ln>
            </p:spPr>
            <p:txBody>
              <a:bodyPr/>
              <a:lstStyle/>
              <a:p>
                <a:endParaRPr lang="en-US"/>
              </a:p>
            </p:txBody>
          </p:sp>
          <p:sp>
            <p:nvSpPr>
              <p:cNvPr id="25659" name="Rectangle 61"/>
              <p:cNvSpPr>
                <a:spLocks noChangeArrowheads="1"/>
              </p:cNvSpPr>
              <p:nvPr/>
            </p:nvSpPr>
            <p:spPr bwMode="auto">
              <a:xfrm>
                <a:off x="2438" y="2376"/>
                <a:ext cx="18" cy="18"/>
              </a:xfrm>
              <a:prstGeom prst="rect">
                <a:avLst/>
              </a:prstGeom>
              <a:solidFill>
                <a:srgbClr val="FF0000"/>
              </a:solidFill>
              <a:ln w="9525">
                <a:noFill/>
                <a:miter lim="800000"/>
                <a:headEnd/>
                <a:tailEnd/>
              </a:ln>
            </p:spPr>
            <p:txBody>
              <a:bodyPr/>
              <a:lstStyle/>
              <a:p>
                <a:endParaRPr lang="en-US"/>
              </a:p>
            </p:txBody>
          </p:sp>
          <p:sp>
            <p:nvSpPr>
              <p:cNvPr id="25660" name="Rectangle 62"/>
              <p:cNvSpPr>
                <a:spLocks noChangeArrowheads="1"/>
              </p:cNvSpPr>
              <p:nvPr/>
            </p:nvSpPr>
            <p:spPr bwMode="auto">
              <a:xfrm>
                <a:off x="2474" y="2376"/>
                <a:ext cx="18" cy="18"/>
              </a:xfrm>
              <a:prstGeom prst="rect">
                <a:avLst/>
              </a:prstGeom>
              <a:solidFill>
                <a:srgbClr val="FF0000"/>
              </a:solidFill>
              <a:ln w="9525">
                <a:noFill/>
                <a:miter lim="800000"/>
                <a:headEnd/>
                <a:tailEnd/>
              </a:ln>
            </p:spPr>
            <p:txBody>
              <a:bodyPr/>
              <a:lstStyle/>
              <a:p>
                <a:endParaRPr lang="en-US"/>
              </a:p>
            </p:txBody>
          </p:sp>
          <p:sp>
            <p:nvSpPr>
              <p:cNvPr id="25661" name="Rectangle 63"/>
              <p:cNvSpPr>
                <a:spLocks noChangeArrowheads="1"/>
              </p:cNvSpPr>
              <p:nvPr/>
            </p:nvSpPr>
            <p:spPr bwMode="auto">
              <a:xfrm>
                <a:off x="2510" y="2376"/>
                <a:ext cx="18" cy="18"/>
              </a:xfrm>
              <a:prstGeom prst="rect">
                <a:avLst/>
              </a:prstGeom>
              <a:solidFill>
                <a:srgbClr val="FF0000"/>
              </a:solidFill>
              <a:ln w="9525">
                <a:noFill/>
                <a:miter lim="800000"/>
                <a:headEnd/>
                <a:tailEnd/>
              </a:ln>
            </p:spPr>
            <p:txBody>
              <a:bodyPr/>
              <a:lstStyle/>
              <a:p>
                <a:endParaRPr lang="en-US"/>
              </a:p>
            </p:txBody>
          </p:sp>
          <p:sp>
            <p:nvSpPr>
              <p:cNvPr id="25662" name="Rectangle 64"/>
              <p:cNvSpPr>
                <a:spLocks noChangeArrowheads="1"/>
              </p:cNvSpPr>
              <p:nvPr/>
            </p:nvSpPr>
            <p:spPr bwMode="auto">
              <a:xfrm>
                <a:off x="2546" y="2376"/>
                <a:ext cx="18" cy="18"/>
              </a:xfrm>
              <a:prstGeom prst="rect">
                <a:avLst/>
              </a:prstGeom>
              <a:solidFill>
                <a:srgbClr val="FF0000"/>
              </a:solidFill>
              <a:ln w="9525">
                <a:noFill/>
                <a:miter lim="800000"/>
                <a:headEnd/>
                <a:tailEnd/>
              </a:ln>
            </p:spPr>
            <p:txBody>
              <a:bodyPr/>
              <a:lstStyle/>
              <a:p>
                <a:endParaRPr lang="en-US"/>
              </a:p>
            </p:txBody>
          </p:sp>
          <p:sp>
            <p:nvSpPr>
              <p:cNvPr id="25663" name="Rectangle 65"/>
              <p:cNvSpPr>
                <a:spLocks noChangeArrowheads="1"/>
              </p:cNvSpPr>
              <p:nvPr/>
            </p:nvSpPr>
            <p:spPr bwMode="auto">
              <a:xfrm>
                <a:off x="2582" y="2376"/>
                <a:ext cx="18" cy="18"/>
              </a:xfrm>
              <a:prstGeom prst="rect">
                <a:avLst/>
              </a:prstGeom>
              <a:solidFill>
                <a:srgbClr val="FF0000"/>
              </a:solidFill>
              <a:ln w="9525">
                <a:noFill/>
                <a:miter lim="800000"/>
                <a:headEnd/>
                <a:tailEnd/>
              </a:ln>
            </p:spPr>
            <p:txBody>
              <a:bodyPr/>
              <a:lstStyle/>
              <a:p>
                <a:endParaRPr lang="en-US"/>
              </a:p>
            </p:txBody>
          </p:sp>
          <p:sp>
            <p:nvSpPr>
              <p:cNvPr id="25664" name="Rectangle 66"/>
              <p:cNvSpPr>
                <a:spLocks noChangeArrowheads="1"/>
              </p:cNvSpPr>
              <p:nvPr/>
            </p:nvSpPr>
            <p:spPr bwMode="auto">
              <a:xfrm>
                <a:off x="2618" y="2376"/>
                <a:ext cx="18" cy="18"/>
              </a:xfrm>
              <a:prstGeom prst="rect">
                <a:avLst/>
              </a:prstGeom>
              <a:solidFill>
                <a:srgbClr val="FF0000"/>
              </a:solidFill>
              <a:ln w="9525">
                <a:noFill/>
                <a:miter lim="800000"/>
                <a:headEnd/>
                <a:tailEnd/>
              </a:ln>
            </p:spPr>
            <p:txBody>
              <a:bodyPr/>
              <a:lstStyle/>
              <a:p>
                <a:endParaRPr lang="en-US"/>
              </a:p>
            </p:txBody>
          </p:sp>
          <p:sp>
            <p:nvSpPr>
              <p:cNvPr id="25665" name="Rectangle 67"/>
              <p:cNvSpPr>
                <a:spLocks noChangeArrowheads="1"/>
              </p:cNvSpPr>
              <p:nvPr/>
            </p:nvSpPr>
            <p:spPr bwMode="auto">
              <a:xfrm>
                <a:off x="2654" y="2376"/>
                <a:ext cx="18" cy="18"/>
              </a:xfrm>
              <a:prstGeom prst="rect">
                <a:avLst/>
              </a:prstGeom>
              <a:solidFill>
                <a:srgbClr val="FF0000"/>
              </a:solidFill>
              <a:ln w="9525">
                <a:noFill/>
                <a:miter lim="800000"/>
                <a:headEnd/>
                <a:tailEnd/>
              </a:ln>
            </p:spPr>
            <p:txBody>
              <a:bodyPr/>
              <a:lstStyle/>
              <a:p>
                <a:endParaRPr lang="en-US"/>
              </a:p>
            </p:txBody>
          </p:sp>
          <p:sp>
            <p:nvSpPr>
              <p:cNvPr id="25666" name="Rectangle 68"/>
              <p:cNvSpPr>
                <a:spLocks noChangeArrowheads="1"/>
              </p:cNvSpPr>
              <p:nvPr/>
            </p:nvSpPr>
            <p:spPr bwMode="auto">
              <a:xfrm>
                <a:off x="2690" y="2376"/>
                <a:ext cx="18" cy="18"/>
              </a:xfrm>
              <a:prstGeom prst="rect">
                <a:avLst/>
              </a:prstGeom>
              <a:solidFill>
                <a:srgbClr val="FF0000"/>
              </a:solidFill>
              <a:ln w="9525">
                <a:noFill/>
                <a:miter lim="800000"/>
                <a:headEnd/>
                <a:tailEnd/>
              </a:ln>
            </p:spPr>
            <p:txBody>
              <a:bodyPr/>
              <a:lstStyle/>
              <a:p>
                <a:endParaRPr lang="en-US"/>
              </a:p>
            </p:txBody>
          </p:sp>
          <p:sp>
            <p:nvSpPr>
              <p:cNvPr id="25667" name="Rectangle 69"/>
              <p:cNvSpPr>
                <a:spLocks noChangeArrowheads="1"/>
              </p:cNvSpPr>
              <p:nvPr/>
            </p:nvSpPr>
            <p:spPr bwMode="auto">
              <a:xfrm>
                <a:off x="2726" y="2376"/>
                <a:ext cx="18" cy="18"/>
              </a:xfrm>
              <a:prstGeom prst="rect">
                <a:avLst/>
              </a:prstGeom>
              <a:solidFill>
                <a:srgbClr val="FF0000"/>
              </a:solidFill>
              <a:ln w="9525">
                <a:noFill/>
                <a:miter lim="800000"/>
                <a:headEnd/>
                <a:tailEnd/>
              </a:ln>
            </p:spPr>
            <p:txBody>
              <a:bodyPr/>
              <a:lstStyle/>
              <a:p>
                <a:endParaRPr lang="en-US"/>
              </a:p>
            </p:txBody>
          </p:sp>
          <p:sp>
            <p:nvSpPr>
              <p:cNvPr id="25668" name="Rectangle 70"/>
              <p:cNvSpPr>
                <a:spLocks noChangeArrowheads="1"/>
              </p:cNvSpPr>
              <p:nvPr/>
            </p:nvSpPr>
            <p:spPr bwMode="auto">
              <a:xfrm>
                <a:off x="2762" y="2376"/>
                <a:ext cx="18" cy="18"/>
              </a:xfrm>
              <a:prstGeom prst="rect">
                <a:avLst/>
              </a:prstGeom>
              <a:solidFill>
                <a:srgbClr val="FF0000"/>
              </a:solidFill>
              <a:ln w="9525">
                <a:noFill/>
                <a:miter lim="800000"/>
                <a:headEnd/>
                <a:tailEnd/>
              </a:ln>
            </p:spPr>
            <p:txBody>
              <a:bodyPr/>
              <a:lstStyle/>
              <a:p>
                <a:endParaRPr lang="en-US"/>
              </a:p>
            </p:txBody>
          </p:sp>
          <p:sp>
            <p:nvSpPr>
              <p:cNvPr id="25669" name="Rectangle 71"/>
              <p:cNvSpPr>
                <a:spLocks noChangeArrowheads="1"/>
              </p:cNvSpPr>
              <p:nvPr/>
            </p:nvSpPr>
            <p:spPr bwMode="auto">
              <a:xfrm>
                <a:off x="2798" y="2376"/>
                <a:ext cx="18" cy="18"/>
              </a:xfrm>
              <a:prstGeom prst="rect">
                <a:avLst/>
              </a:prstGeom>
              <a:solidFill>
                <a:srgbClr val="FF0000"/>
              </a:solidFill>
              <a:ln w="9525">
                <a:noFill/>
                <a:miter lim="800000"/>
                <a:headEnd/>
                <a:tailEnd/>
              </a:ln>
            </p:spPr>
            <p:txBody>
              <a:bodyPr/>
              <a:lstStyle/>
              <a:p>
                <a:endParaRPr lang="en-US"/>
              </a:p>
            </p:txBody>
          </p:sp>
          <p:sp>
            <p:nvSpPr>
              <p:cNvPr id="25670" name="Rectangle 72"/>
              <p:cNvSpPr>
                <a:spLocks noChangeArrowheads="1"/>
              </p:cNvSpPr>
              <p:nvPr/>
            </p:nvSpPr>
            <p:spPr bwMode="auto">
              <a:xfrm>
                <a:off x="2834" y="2376"/>
                <a:ext cx="18" cy="18"/>
              </a:xfrm>
              <a:prstGeom prst="rect">
                <a:avLst/>
              </a:prstGeom>
              <a:solidFill>
                <a:srgbClr val="FF0000"/>
              </a:solidFill>
              <a:ln w="9525">
                <a:noFill/>
                <a:miter lim="800000"/>
                <a:headEnd/>
                <a:tailEnd/>
              </a:ln>
            </p:spPr>
            <p:txBody>
              <a:bodyPr/>
              <a:lstStyle/>
              <a:p>
                <a:endParaRPr lang="en-US"/>
              </a:p>
            </p:txBody>
          </p:sp>
          <p:sp>
            <p:nvSpPr>
              <p:cNvPr id="25671" name="Rectangle 73"/>
              <p:cNvSpPr>
                <a:spLocks noChangeArrowheads="1"/>
              </p:cNvSpPr>
              <p:nvPr/>
            </p:nvSpPr>
            <p:spPr bwMode="auto">
              <a:xfrm>
                <a:off x="2870" y="2376"/>
                <a:ext cx="19" cy="18"/>
              </a:xfrm>
              <a:prstGeom prst="rect">
                <a:avLst/>
              </a:prstGeom>
              <a:solidFill>
                <a:srgbClr val="FF0000"/>
              </a:solidFill>
              <a:ln w="9525">
                <a:noFill/>
                <a:miter lim="800000"/>
                <a:headEnd/>
                <a:tailEnd/>
              </a:ln>
            </p:spPr>
            <p:txBody>
              <a:bodyPr/>
              <a:lstStyle/>
              <a:p>
                <a:endParaRPr lang="en-US"/>
              </a:p>
            </p:txBody>
          </p:sp>
          <p:sp>
            <p:nvSpPr>
              <p:cNvPr id="25672" name="Rectangle 74"/>
              <p:cNvSpPr>
                <a:spLocks noChangeArrowheads="1"/>
              </p:cNvSpPr>
              <p:nvPr/>
            </p:nvSpPr>
            <p:spPr bwMode="auto">
              <a:xfrm>
                <a:off x="2907" y="2376"/>
                <a:ext cx="18" cy="18"/>
              </a:xfrm>
              <a:prstGeom prst="rect">
                <a:avLst/>
              </a:prstGeom>
              <a:solidFill>
                <a:srgbClr val="FF0000"/>
              </a:solidFill>
              <a:ln w="9525">
                <a:noFill/>
                <a:miter lim="800000"/>
                <a:headEnd/>
                <a:tailEnd/>
              </a:ln>
            </p:spPr>
            <p:txBody>
              <a:bodyPr/>
              <a:lstStyle/>
              <a:p>
                <a:endParaRPr lang="en-US"/>
              </a:p>
            </p:txBody>
          </p:sp>
          <p:sp>
            <p:nvSpPr>
              <p:cNvPr id="25673" name="Freeform 75"/>
              <p:cNvSpPr>
                <a:spLocks/>
              </p:cNvSpPr>
              <p:nvPr/>
            </p:nvSpPr>
            <p:spPr bwMode="auto">
              <a:xfrm>
                <a:off x="2913" y="2358"/>
                <a:ext cx="54" cy="54"/>
              </a:xfrm>
              <a:custGeom>
                <a:avLst/>
                <a:gdLst>
                  <a:gd name="T0" fmla="*/ 0 w 54"/>
                  <a:gd name="T1" fmla="*/ 24 h 54"/>
                  <a:gd name="T2" fmla="*/ 24 w 54"/>
                  <a:gd name="T3" fmla="*/ 54 h 54"/>
                  <a:gd name="T4" fmla="*/ 54 w 54"/>
                  <a:gd name="T5" fmla="*/ 24 h 54"/>
                  <a:gd name="T6" fmla="*/ 24 w 54"/>
                  <a:gd name="T7" fmla="*/ 0 h 54"/>
                  <a:gd name="T8" fmla="*/ 0 w 54"/>
                  <a:gd name="T9" fmla="*/ 24 h 54"/>
                  <a:gd name="T10" fmla="*/ 0 60000 65536"/>
                  <a:gd name="T11" fmla="*/ 0 60000 65536"/>
                  <a:gd name="T12" fmla="*/ 0 60000 65536"/>
                  <a:gd name="T13" fmla="*/ 0 60000 65536"/>
                  <a:gd name="T14" fmla="*/ 0 60000 65536"/>
                  <a:gd name="T15" fmla="*/ 0 w 54"/>
                  <a:gd name="T16" fmla="*/ 0 h 54"/>
                  <a:gd name="T17" fmla="*/ 54 w 54"/>
                  <a:gd name="T18" fmla="*/ 54 h 54"/>
                </a:gdLst>
                <a:ahLst/>
                <a:cxnLst>
                  <a:cxn ang="T10">
                    <a:pos x="T0" y="T1"/>
                  </a:cxn>
                  <a:cxn ang="T11">
                    <a:pos x="T2" y="T3"/>
                  </a:cxn>
                  <a:cxn ang="T12">
                    <a:pos x="T4" y="T5"/>
                  </a:cxn>
                  <a:cxn ang="T13">
                    <a:pos x="T6" y="T7"/>
                  </a:cxn>
                  <a:cxn ang="T14">
                    <a:pos x="T8" y="T9"/>
                  </a:cxn>
                </a:cxnLst>
                <a:rect l="T15" t="T16" r="T17" b="T18"/>
                <a:pathLst>
                  <a:path w="54" h="54">
                    <a:moveTo>
                      <a:pt x="0" y="24"/>
                    </a:moveTo>
                    <a:lnTo>
                      <a:pt x="24" y="54"/>
                    </a:lnTo>
                    <a:lnTo>
                      <a:pt x="54" y="24"/>
                    </a:lnTo>
                    <a:lnTo>
                      <a:pt x="24" y="0"/>
                    </a:lnTo>
                    <a:lnTo>
                      <a:pt x="0" y="24"/>
                    </a:lnTo>
                    <a:close/>
                  </a:path>
                </a:pathLst>
              </a:custGeom>
              <a:solidFill>
                <a:srgbClr val="FF0000"/>
              </a:solidFill>
              <a:ln w="9525">
                <a:noFill/>
                <a:round/>
                <a:headEnd/>
                <a:tailEnd/>
              </a:ln>
            </p:spPr>
            <p:txBody>
              <a:bodyPr/>
              <a:lstStyle/>
              <a:p>
                <a:endParaRPr lang="en-US"/>
              </a:p>
            </p:txBody>
          </p:sp>
        </p:grpSp>
        <p:sp>
          <p:nvSpPr>
            <p:cNvPr id="25622" name="Rectangle 76"/>
            <p:cNvSpPr>
              <a:spLocks noChangeArrowheads="1"/>
            </p:cNvSpPr>
            <p:nvPr/>
          </p:nvSpPr>
          <p:spPr bwMode="auto">
            <a:xfrm>
              <a:off x="1914" y="3084"/>
              <a:ext cx="512" cy="198"/>
            </a:xfrm>
            <a:prstGeom prst="rect">
              <a:avLst/>
            </a:prstGeom>
            <a:noFill/>
            <a:ln w="9525">
              <a:noFill/>
              <a:miter lim="800000"/>
              <a:headEnd/>
              <a:tailEnd/>
            </a:ln>
          </p:spPr>
          <p:txBody>
            <a:bodyPr/>
            <a:lstStyle/>
            <a:p>
              <a:endParaRPr lang="en-US"/>
            </a:p>
          </p:txBody>
        </p:sp>
        <p:sp>
          <p:nvSpPr>
            <p:cNvPr id="25623" name="Rectangle 77"/>
            <p:cNvSpPr>
              <a:spLocks noChangeArrowheads="1"/>
            </p:cNvSpPr>
            <p:nvPr/>
          </p:nvSpPr>
          <p:spPr bwMode="auto">
            <a:xfrm>
              <a:off x="1951" y="3102"/>
              <a:ext cx="383" cy="165"/>
            </a:xfrm>
            <a:prstGeom prst="rect">
              <a:avLst/>
            </a:prstGeom>
            <a:noFill/>
            <a:ln w="9525">
              <a:noFill/>
              <a:miter lim="800000"/>
              <a:headEnd/>
              <a:tailEnd/>
            </a:ln>
          </p:spPr>
          <p:txBody>
            <a:bodyPr wrap="none" lIns="0" tIns="0" rIns="0" bIns="0">
              <a:spAutoFit/>
            </a:bodyPr>
            <a:lstStyle/>
            <a:p>
              <a:r>
                <a:rPr lang="en-US" sz="1700">
                  <a:solidFill>
                    <a:srgbClr val="0000FF"/>
                  </a:solidFill>
                  <a:latin typeface="Arial" charset="0"/>
                </a:rPr>
                <a:t>Actual</a:t>
              </a:r>
              <a:endParaRPr lang="en-US"/>
            </a:p>
          </p:txBody>
        </p:sp>
        <p:sp>
          <p:nvSpPr>
            <p:cNvPr id="25624" name="Rectangle 78"/>
            <p:cNvSpPr>
              <a:spLocks noChangeArrowheads="1"/>
            </p:cNvSpPr>
            <p:nvPr/>
          </p:nvSpPr>
          <p:spPr bwMode="auto">
            <a:xfrm>
              <a:off x="2684" y="3084"/>
              <a:ext cx="589" cy="198"/>
            </a:xfrm>
            <a:prstGeom prst="rect">
              <a:avLst/>
            </a:prstGeom>
            <a:noFill/>
            <a:ln w="9525">
              <a:noFill/>
              <a:miter lim="800000"/>
              <a:headEnd/>
              <a:tailEnd/>
            </a:ln>
          </p:spPr>
          <p:txBody>
            <a:bodyPr/>
            <a:lstStyle/>
            <a:p>
              <a:endParaRPr lang="en-US"/>
            </a:p>
          </p:txBody>
        </p:sp>
        <p:sp>
          <p:nvSpPr>
            <p:cNvPr id="25625" name="Rectangle 79"/>
            <p:cNvSpPr>
              <a:spLocks noChangeArrowheads="1"/>
            </p:cNvSpPr>
            <p:nvPr/>
          </p:nvSpPr>
          <p:spPr bwMode="auto">
            <a:xfrm>
              <a:off x="2720" y="3102"/>
              <a:ext cx="474" cy="165"/>
            </a:xfrm>
            <a:prstGeom prst="rect">
              <a:avLst/>
            </a:prstGeom>
            <a:noFill/>
            <a:ln w="9525">
              <a:noFill/>
              <a:miter lim="800000"/>
              <a:headEnd/>
              <a:tailEnd/>
            </a:ln>
          </p:spPr>
          <p:txBody>
            <a:bodyPr wrap="none" lIns="0" tIns="0" rIns="0" bIns="0">
              <a:spAutoFit/>
            </a:bodyPr>
            <a:lstStyle/>
            <a:p>
              <a:r>
                <a:rPr lang="en-US" sz="1700">
                  <a:solidFill>
                    <a:srgbClr val="FF0000"/>
                  </a:solidFill>
                  <a:latin typeface="Arial" charset="0"/>
                </a:rPr>
                <a:t>Desired</a:t>
              </a:r>
              <a:endParaRPr lang="en-US"/>
            </a:p>
          </p:txBody>
        </p:sp>
        <p:sp>
          <p:nvSpPr>
            <p:cNvPr id="25626" name="Rectangle 80"/>
            <p:cNvSpPr>
              <a:spLocks noChangeArrowheads="1"/>
            </p:cNvSpPr>
            <p:nvPr/>
          </p:nvSpPr>
          <p:spPr bwMode="auto">
            <a:xfrm>
              <a:off x="3159" y="2892"/>
              <a:ext cx="186" cy="222"/>
            </a:xfrm>
            <a:prstGeom prst="rect">
              <a:avLst/>
            </a:prstGeom>
            <a:noFill/>
            <a:ln w="9525">
              <a:noFill/>
              <a:miter lim="800000"/>
              <a:headEnd/>
              <a:tailEnd/>
            </a:ln>
          </p:spPr>
          <p:txBody>
            <a:bodyPr/>
            <a:lstStyle/>
            <a:p>
              <a:endParaRPr lang="en-US"/>
            </a:p>
          </p:txBody>
        </p:sp>
        <p:sp>
          <p:nvSpPr>
            <p:cNvPr id="25627" name="Rectangle 81"/>
            <p:cNvSpPr>
              <a:spLocks noChangeArrowheads="1"/>
            </p:cNvSpPr>
            <p:nvPr/>
          </p:nvSpPr>
          <p:spPr bwMode="auto">
            <a:xfrm>
              <a:off x="3195" y="2916"/>
              <a:ext cx="116" cy="192"/>
            </a:xfrm>
            <a:prstGeom prst="rect">
              <a:avLst/>
            </a:prstGeom>
            <a:noFill/>
            <a:ln w="9525">
              <a:noFill/>
              <a:miter lim="800000"/>
              <a:headEnd/>
              <a:tailEnd/>
            </a:ln>
          </p:spPr>
          <p:txBody>
            <a:bodyPr wrap="none" lIns="0" tIns="0" rIns="0" bIns="0">
              <a:spAutoFit/>
            </a:bodyPr>
            <a:lstStyle/>
            <a:p>
              <a:r>
                <a:rPr lang="en-US" sz="2000">
                  <a:solidFill>
                    <a:srgbClr val="0000FF"/>
                  </a:solidFill>
                  <a:latin typeface="Arial" charset="0"/>
                </a:rPr>
                <a:t>D</a:t>
              </a:r>
              <a:endParaRPr lang="en-US"/>
            </a:p>
          </p:txBody>
        </p:sp>
        <p:sp>
          <p:nvSpPr>
            <p:cNvPr id="25628" name="Rectangle 82"/>
            <p:cNvSpPr>
              <a:spLocks noChangeArrowheads="1"/>
            </p:cNvSpPr>
            <p:nvPr/>
          </p:nvSpPr>
          <p:spPr bwMode="auto">
            <a:xfrm>
              <a:off x="4013" y="2892"/>
              <a:ext cx="222" cy="222"/>
            </a:xfrm>
            <a:prstGeom prst="rect">
              <a:avLst/>
            </a:prstGeom>
            <a:noFill/>
            <a:ln w="9525">
              <a:noFill/>
              <a:miter lim="800000"/>
              <a:headEnd/>
              <a:tailEnd/>
            </a:ln>
          </p:spPr>
          <p:txBody>
            <a:bodyPr/>
            <a:lstStyle/>
            <a:p>
              <a:endParaRPr lang="en-US"/>
            </a:p>
          </p:txBody>
        </p:sp>
        <p:sp>
          <p:nvSpPr>
            <p:cNvPr id="25629" name="Rectangle 83"/>
            <p:cNvSpPr>
              <a:spLocks noChangeArrowheads="1"/>
            </p:cNvSpPr>
            <p:nvPr/>
          </p:nvSpPr>
          <p:spPr bwMode="auto">
            <a:xfrm>
              <a:off x="4049" y="2916"/>
              <a:ext cx="154" cy="192"/>
            </a:xfrm>
            <a:prstGeom prst="rect">
              <a:avLst/>
            </a:prstGeom>
            <a:noFill/>
            <a:ln w="9525">
              <a:noFill/>
              <a:miter lim="800000"/>
              <a:headEnd/>
              <a:tailEnd/>
            </a:ln>
          </p:spPr>
          <p:txBody>
            <a:bodyPr wrap="none" lIns="0" tIns="0" rIns="0" bIns="0">
              <a:spAutoFit/>
            </a:bodyPr>
            <a:lstStyle/>
            <a:p>
              <a:r>
                <a:rPr lang="en-US" sz="2000">
                  <a:solidFill>
                    <a:srgbClr val="FF0000"/>
                  </a:solidFill>
                  <a:latin typeface="Arial" charset="0"/>
                </a:rPr>
                <a:t>D'</a:t>
              </a:r>
              <a:endParaRPr lang="en-US"/>
            </a:p>
          </p:txBody>
        </p:sp>
        <p:grpSp>
          <p:nvGrpSpPr>
            <p:cNvPr id="6" name="Group 84"/>
            <p:cNvGrpSpPr>
              <a:grpSpLocks/>
            </p:cNvGrpSpPr>
            <p:nvPr/>
          </p:nvGrpSpPr>
          <p:grpSpPr bwMode="auto">
            <a:xfrm>
              <a:off x="2937" y="2382"/>
              <a:ext cx="18" cy="702"/>
              <a:chOff x="2937" y="2382"/>
              <a:chExt cx="18" cy="702"/>
            </a:xfrm>
          </p:grpSpPr>
          <p:sp>
            <p:nvSpPr>
              <p:cNvPr id="25631" name="Rectangle 85"/>
              <p:cNvSpPr>
                <a:spLocks noChangeArrowheads="1"/>
              </p:cNvSpPr>
              <p:nvPr/>
            </p:nvSpPr>
            <p:spPr bwMode="auto">
              <a:xfrm>
                <a:off x="2937" y="2382"/>
                <a:ext cx="18" cy="18"/>
              </a:xfrm>
              <a:prstGeom prst="rect">
                <a:avLst/>
              </a:prstGeom>
              <a:solidFill>
                <a:srgbClr val="FF0000"/>
              </a:solidFill>
              <a:ln w="9525">
                <a:noFill/>
                <a:miter lim="800000"/>
                <a:headEnd/>
                <a:tailEnd/>
              </a:ln>
            </p:spPr>
            <p:txBody>
              <a:bodyPr/>
              <a:lstStyle/>
              <a:p>
                <a:endParaRPr lang="en-US"/>
              </a:p>
            </p:txBody>
          </p:sp>
          <p:sp>
            <p:nvSpPr>
              <p:cNvPr id="25632" name="Rectangle 86"/>
              <p:cNvSpPr>
                <a:spLocks noChangeArrowheads="1"/>
              </p:cNvSpPr>
              <p:nvPr/>
            </p:nvSpPr>
            <p:spPr bwMode="auto">
              <a:xfrm>
                <a:off x="2937" y="2418"/>
                <a:ext cx="18" cy="18"/>
              </a:xfrm>
              <a:prstGeom prst="rect">
                <a:avLst/>
              </a:prstGeom>
              <a:solidFill>
                <a:srgbClr val="FF0000"/>
              </a:solidFill>
              <a:ln w="9525">
                <a:noFill/>
                <a:miter lim="800000"/>
                <a:headEnd/>
                <a:tailEnd/>
              </a:ln>
            </p:spPr>
            <p:txBody>
              <a:bodyPr/>
              <a:lstStyle/>
              <a:p>
                <a:endParaRPr lang="en-US"/>
              </a:p>
            </p:txBody>
          </p:sp>
          <p:sp>
            <p:nvSpPr>
              <p:cNvPr id="25633" name="Rectangle 87"/>
              <p:cNvSpPr>
                <a:spLocks noChangeArrowheads="1"/>
              </p:cNvSpPr>
              <p:nvPr/>
            </p:nvSpPr>
            <p:spPr bwMode="auto">
              <a:xfrm>
                <a:off x="2937" y="2454"/>
                <a:ext cx="18" cy="18"/>
              </a:xfrm>
              <a:prstGeom prst="rect">
                <a:avLst/>
              </a:prstGeom>
              <a:solidFill>
                <a:srgbClr val="FF0000"/>
              </a:solidFill>
              <a:ln w="9525">
                <a:noFill/>
                <a:miter lim="800000"/>
                <a:headEnd/>
                <a:tailEnd/>
              </a:ln>
            </p:spPr>
            <p:txBody>
              <a:bodyPr/>
              <a:lstStyle/>
              <a:p>
                <a:endParaRPr lang="en-US"/>
              </a:p>
            </p:txBody>
          </p:sp>
          <p:sp>
            <p:nvSpPr>
              <p:cNvPr id="25634" name="Rectangle 88"/>
              <p:cNvSpPr>
                <a:spLocks noChangeArrowheads="1"/>
              </p:cNvSpPr>
              <p:nvPr/>
            </p:nvSpPr>
            <p:spPr bwMode="auto">
              <a:xfrm>
                <a:off x="2937" y="2490"/>
                <a:ext cx="18" cy="18"/>
              </a:xfrm>
              <a:prstGeom prst="rect">
                <a:avLst/>
              </a:prstGeom>
              <a:solidFill>
                <a:srgbClr val="FF0000"/>
              </a:solidFill>
              <a:ln w="9525">
                <a:noFill/>
                <a:miter lim="800000"/>
                <a:headEnd/>
                <a:tailEnd/>
              </a:ln>
            </p:spPr>
            <p:txBody>
              <a:bodyPr/>
              <a:lstStyle/>
              <a:p>
                <a:endParaRPr lang="en-US"/>
              </a:p>
            </p:txBody>
          </p:sp>
          <p:sp>
            <p:nvSpPr>
              <p:cNvPr id="25635" name="Rectangle 89"/>
              <p:cNvSpPr>
                <a:spLocks noChangeArrowheads="1"/>
              </p:cNvSpPr>
              <p:nvPr/>
            </p:nvSpPr>
            <p:spPr bwMode="auto">
              <a:xfrm>
                <a:off x="2937" y="2526"/>
                <a:ext cx="18" cy="18"/>
              </a:xfrm>
              <a:prstGeom prst="rect">
                <a:avLst/>
              </a:prstGeom>
              <a:solidFill>
                <a:srgbClr val="FF0000"/>
              </a:solidFill>
              <a:ln w="9525">
                <a:noFill/>
                <a:miter lim="800000"/>
                <a:headEnd/>
                <a:tailEnd/>
              </a:ln>
            </p:spPr>
            <p:txBody>
              <a:bodyPr/>
              <a:lstStyle/>
              <a:p>
                <a:endParaRPr lang="en-US"/>
              </a:p>
            </p:txBody>
          </p:sp>
          <p:sp>
            <p:nvSpPr>
              <p:cNvPr id="25636" name="Rectangle 90"/>
              <p:cNvSpPr>
                <a:spLocks noChangeArrowheads="1"/>
              </p:cNvSpPr>
              <p:nvPr/>
            </p:nvSpPr>
            <p:spPr bwMode="auto">
              <a:xfrm>
                <a:off x="2937" y="2562"/>
                <a:ext cx="18" cy="18"/>
              </a:xfrm>
              <a:prstGeom prst="rect">
                <a:avLst/>
              </a:prstGeom>
              <a:solidFill>
                <a:srgbClr val="FF0000"/>
              </a:solidFill>
              <a:ln w="9525">
                <a:noFill/>
                <a:miter lim="800000"/>
                <a:headEnd/>
                <a:tailEnd/>
              </a:ln>
            </p:spPr>
            <p:txBody>
              <a:bodyPr/>
              <a:lstStyle/>
              <a:p>
                <a:endParaRPr lang="en-US"/>
              </a:p>
            </p:txBody>
          </p:sp>
          <p:sp>
            <p:nvSpPr>
              <p:cNvPr id="25637" name="Rectangle 91"/>
              <p:cNvSpPr>
                <a:spLocks noChangeArrowheads="1"/>
              </p:cNvSpPr>
              <p:nvPr/>
            </p:nvSpPr>
            <p:spPr bwMode="auto">
              <a:xfrm>
                <a:off x="2937" y="2598"/>
                <a:ext cx="18" cy="18"/>
              </a:xfrm>
              <a:prstGeom prst="rect">
                <a:avLst/>
              </a:prstGeom>
              <a:solidFill>
                <a:srgbClr val="FF0000"/>
              </a:solidFill>
              <a:ln w="9525">
                <a:noFill/>
                <a:miter lim="800000"/>
                <a:headEnd/>
                <a:tailEnd/>
              </a:ln>
            </p:spPr>
            <p:txBody>
              <a:bodyPr/>
              <a:lstStyle/>
              <a:p>
                <a:endParaRPr lang="en-US"/>
              </a:p>
            </p:txBody>
          </p:sp>
          <p:sp>
            <p:nvSpPr>
              <p:cNvPr id="25638" name="Rectangle 92"/>
              <p:cNvSpPr>
                <a:spLocks noChangeArrowheads="1"/>
              </p:cNvSpPr>
              <p:nvPr/>
            </p:nvSpPr>
            <p:spPr bwMode="auto">
              <a:xfrm>
                <a:off x="2937" y="2634"/>
                <a:ext cx="18" cy="18"/>
              </a:xfrm>
              <a:prstGeom prst="rect">
                <a:avLst/>
              </a:prstGeom>
              <a:solidFill>
                <a:srgbClr val="FF0000"/>
              </a:solidFill>
              <a:ln w="9525">
                <a:noFill/>
                <a:miter lim="800000"/>
                <a:headEnd/>
                <a:tailEnd/>
              </a:ln>
            </p:spPr>
            <p:txBody>
              <a:bodyPr/>
              <a:lstStyle/>
              <a:p>
                <a:endParaRPr lang="en-US"/>
              </a:p>
            </p:txBody>
          </p:sp>
          <p:sp>
            <p:nvSpPr>
              <p:cNvPr id="25639" name="Rectangle 93"/>
              <p:cNvSpPr>
                <a:spLocks noChangeArrowheads="1"/>
              </p:cNvSpPr>
              <p:nvPr/>
            </p:nvSpPr>
            <p:spPr bwMode="auto">
              <a:xfrm>
                <a:off x="2937" y="2670"/>
                <a:ext cx="18" cy="18"/>
              </a:xfrm>
              <a:prstGeom prst="rect">
                <a:avLst/>
              </a:prstGeom>
              <a:solidFill>
                <a:srgbClr val="FF0000"/>
              </a:solidFill>
              <a:ln w="9525">
                <a:noFill/>
                <a:miter lim="800000"/>
                <a:headEnd/>
                <a:tailEnd/>
              </a:ln>
            </p:spPr>
            <p:txBody>
              <a:bodyPr/>
              <a:lstStyle/>
              <a:p>
                <a:endParaRPr lang="en-US"/>
              </a:p>
            </p:txBody>
          </p:sp>
          <p:sp>
            <p:nvSpPr>
              <p:cNvPr id="25640" name="Rectangle 94"/>
              <p:cNvSpPr>
                <a:spLocks noChangeArrowheads="1"/>
              </p:cNvSpPr>
              <p:nvPr/>
            </p:nvSpPr>
            <p:spPr bwMode="auto">
              <a:xfrm>
                <a:off x="2937" y="2706"/>
                <a:ext cx="18" cy="18"/>
              </a:xfrm>
              <a:prstGeom prst="rect">
                <a:avLst/>
              </a:prstGeom>
              <a:solidFill>
                <a:srgbClr val="FF0000"/>
              </a:solidFill>
              <a:ln w="9525">
                <a:noFill/>
                <a:miter lim="800000"/>
                <a:headEnd/>
                <a:tailEnd/>
              </a:ln>
            </p:spPr>
            <p:txBody>
              <a:bodyPr/>
              <a:lstStyle/>
              <a:p>
                <a:endParaRPr lang="en-US"/>
              </a:p>
            </p:txBody>
          </p:sp>
          <p:sp>
            <p:nvSpPr>
              <p:cNvPr id="25641" name="Rectangle 95"/>
              <p:cNvSpPr>
                <a:spLocks noChangeArrowheads="1"/>
              </p:cNvSpPr>
              <p:nvPr/>
            </p:nvSpPr>
            <p:spPr bwMode="auto">
              <a:xfrm>
                <a:off x="2937" y="2742"/>
                <a:ext cx="18" cy="18"/>
              </a:xfrm>
              <a:prstGeom prst="rect">
                <a:avLst/>
              </a:prstGeom>
              <a:solidFill>
                <a:srgbClr val="FF0000"/>
              </a:solidFill>
              <a:ln w="9525">
                <a:noFill/>
                <a:miter lim="800000"/>
                <a:headEnd/>
                <a:tailEnd/>
              </a:ln>
            </p:spPr>
            <p:txBody>
              <a:bodyPr/>
              <a:lstStyle/>
              <a:p>
                <a:endParaRPr lang="en-US"/>
              </a:p>
            </p:txBody>
          </p:sp>
          <p:sp>
            <p:nvSpPr>
              <p:cNvPr id="25642" name="Rectangle 96"/>
              <p:cNvSpPr>
                <a:spLocks noChangeArrowheads="1"/>
              </p:cNvSpPr>
              <p:nvPr/>
            </p:nvSpPr>
            <p:spPr bwMode="auto">
              <a:xfrm>
                <a:off x="2937" y="2778"/>
                <a:ext cx="18" cy="18"/>
              </a:xfrm>
              <a:prstGeom prst="rect">
                <a:avLst/>
              </a:prstGeom>
              <a:solidFill>
                <a:srgbClr val="FF0000"/>
              </a:solidFill>
              <a:ln w="9525">
                <a:noFill/>
                <a:miter lim="800000"/>
                <a:headEnd/>
                <a:tailEnd/>
              </a:ln>
            </p:spPr>
            <p:txBody>
              <a:bodyPr/>
              <a:lstStyle/>
              <a:p>
                <a:endParaRPr lang="en-US"/>
              </a:p>
            </p:txBody>
          </p:sp>
          <p:sp>
            <p:nvSpPr>
              <p:cNvPr id="25643" name="Rectangle 97"/>
              <p:cNvSpPr>
                <a:spLocks noChangeArrowheads="1"/>
              </p:cNvSpPr>
              <p:nvPr/>
            </p:nvSpPr>
            <p:spPr bwMode="auto">
              <a:xfrm>
                <a:off x="2937" y="2814"/>
                <a:ext cx="18" cy="18"/>
              </a:xfrm>
              <a:prstGeom prst="rect">
                <a:avLst/>
              </a:prstGeom>
              <a:solidFill>
                <a:srgbClr val="FF0000"/>
              </a:solidFill>
              <a:ln w="9525">
                <a:noFill/>
                <a:miter lim="800000"/>
                <a:headEnd/>
                <a:tailEnd/>
              </a:ln>
            </p:spPr>
            <p:txBody>
              <a:bodyPr/>
              <a:lstStyle/>
              <a:p>
                <a:endParaRPr lang="en-US"/>
              </a:p>
            </p:txBody>
          </p:sp>
          <p:sp>
            <p:nvSpPr>
              <p:cNvPr id="25644" name="Rectangle 98"/>
              <p:cNvSpPr>
                <a:spLocks noChangeArrowheads="1"/>
              </p:cNvSpPr>
              <p:nvPr/>
            </p:nvSpPr>
            <p:spPr bwMode="auto">
              <a:xfrm>
                <a:off x="2937" y="2850"/>
                <a:ext cx="18" cy="18"/>
              </a:xfrm>
              <a:prstGeom prst="rect">
                <a:avLst/>
              </a:prstGeom>
              <a:solidFill>
                <a:srgbClr val="FF0000"/>
              </a:solidFill>
              <a:ln w="9525">
                <a:noFill/>
                <a:miter lim="800000"/>
                <a:headEnd/>
                <a:tailEnd/>
              </a:ln>
            </p:spPr>
            <p:txBody>
              <a:bodyPr/>
              <a:lstStyle/>
              <a:p>
                <a:endParaRPr lang="en-US"/>
              </a:p>
            </p:txBody>
          </p:sp>
          <p:sp>
            <p:nvSpPr>
              <p:cNvPr id="25645" name="Rectangle 99"/>
              <p:cNvSpPr>
                <a:spLocks noChangeArrowheads="1"/>
              </p:cNvSpPr>
              <p:nvPr/>
            </p:nvSpPr>
            <p:spPr bwMode="auto">
              <a:xfrm>
                <a:off x="2937" y="2886"/>
                <a:ext cx="18" cy="18"/>
              </a:xfrm>
              <a:prstGeom prst="rect">
                <a:avLst/>
              </a:prstGeom>
              <a:solidFill>
                <a:srgbClr val="FF0000"/>
              </a:solidFill>
              <a:ln w="9525">
                <a:noFill/>
                <a:miter lim="800000"/>
                <a:headEnd/>
                <a:tailEnd/>
              </a:ln>
            </p:spPr>
            <p:txBody>
              <a:bodyPr/>
              <a:lstStyle/>
              <a:p>
                <a:endParaRPr lang="en-US"/>
              </a:p>
            </p:txBody>
          </p:sp>
          <p:sp>
            <p:nvSpPr>
              <p:cNvPr id="25646" name="Rectangle 100"/>
              <p:cNvSpPr>
                <a:spLocks noChangeArrowheads="1"/>
              </p:cNvSpPr>
              <p:nvPr/>
            </p:nvSpPr>
            <p:spPr bwMode="auto">
              <a:xfrm>
                <a:off x="2937" y="2922"/>
                <a:ext cx="18" cy="18"/>
              </a:xfrm>
              <a:prstGeom prst="rect">
                <a:avLst/>
              </a:prstGeom>
              <a:solidFill>
                <a:srgbClr val="FF0000"/>
              </a:solidFill>
              <a:ln w="9525">
                <a:noFill/>
                <a:miter lim="800000"/>
                <a:headEnd/>
                <a:tailEnd/>
              </a:ln>
            </p:spPr>
            <p:txBody>
              <a:bodyPr/>
              <a:lstStyle/>
              <a:p>
                <a:endParaRPr lang="en-US"/>
              </a:p>
            </p:txBody>
          </p:sp>
          <p:sp>
            <p:nvSpPr>
              <p:cNvPr id="25647" name="Rectangle 101"/>
              <p:cNvSpPr>
                <a:spLocks noChangeArrowheads="1"/>
              </p:cNvSpPr>
              <p:nvPr/>
            </p:nvSpPr>
            <p:spPr bwMode="auto">
              <a:xfrm>
                <a:off x="2937" y="2958"/>
                <a:ext cx="18" cy="18"/>
              </a:xfrm>
              <a:prstGeom prst="rect">
                <a:avLst/>
              </a:prstGeom>
              <a:solidFill>
                <a:srgbClr val="FF0000"/>
              </a:solidFill>
              <a:ln w="9525">
                <a:noFill/>
                <a:miter lim="800000"/>
                <a:headEnd/>
                <a:tailEnd/>
              </a:ln>
            </p:spPr>
            <p:txBody>
              <a:bodyPr/>
              <a:lstStyle/>
              <a:p>
                <a:endParaRPr lang="en-US"/>
              </a:p>
            </p:txBody>
          </p:sp>
          <p:sp>
            <p:nvSpPr>
              <p:cNvPr id="25648" name="Rectangle 102"/>
              <p:cNvSpPr>
                <a:spLocks noChangeArrowheads="1"/>
              </p:cNvSpPr>
              <p:nvPr/>
            </p:nvSpPr>
            <p:spPr bwMode="auto">
              <a:xfrm>
                <a:off x="2937" y="2994"/>
                <a:ext cx="18" cy="18"/>
              </a:xfrm>
              <a:prstGeom prst="rect">
                <a:avLst/>
              </a:prstGeom>
              <a:solidFill>
                <a:srgbClr val="FF0000"/>
              </a:solidFill>
              <a:ln w="9525">
                <a:noFill/>
                <a:miter lim="800000"/>
                <a:headEnd/>
                <a:tailEnd/>
              </a:ln>
            </p:spPr>
            <p:txBody>
              <a:bodyPr/>
              <a:lstStyle/>
              <a:p>
                <a:endParaRPr lang="en-US"/>
              </a:p>
            </p:txBody>
          </p:sp>
          <p:sp>
            <p:nvSpPr>
              <p:cNvPr id="25649" name="Rectangle 103"/>
              <p:cNvSpPr>
                <a:spLocks noChangeArrowheads="1"/>
              </p:cNvSpPr>
              <p:nvPr/>
            </p:nvSpPr>
            <p:spPr bwMode="auto">
              <a:xfrm>
                <a:off x="2937" y="3030"/>
                <a:ext cx="18" cy="18"/>
              </a:xfrm>
              <a:prstGeom prst="rect">
                <a:avLst/>
              </a:prstGeom>
              <a:solidFill>
                <a:srgbClr val="FF0000"/>
              </a:solidFill>
              <a:ln w="9525">
                <a:noFill/>
                <a:miter lim="800000"/>
                <a:headEnd/>
                <a:tailEnd/>
              </a:ln>
            </p:spPr>
            <p:txBody>
              <a:bodyPr/>
              <a:lstStyle/>
              <a:p>
                <a:endParaRPr lang="en-US"/>
              </a:p>
            </p:txBody>
          </p:sp>
          <p:sp>
            <p:nvSpPr>
              <p:cNvPr id="25650" name="Rectangle 104"/>
              <p:cNvSpPr>
                <a:spLocks noChangeArrowheads="1"/>
              </p:cNvSpPr>
              <p:nvPr/>
            </p:nvSpPr>
            <p:spPr bwMode="auto">
              <a:xfrm>
                <a:off x="2937" y="3066"/>
                <a:ext cx="18" cy="18"/>
              </a:xfrm>
              <a:prstGeom prst="rect">
                <a:avLst/>
              </a:prstGeom>
              <a:solidFill>
                <a:srgbClr val="FF0000"/>
              </a:solidFill>
              <a:ln w="9525">
                <a:noFill/>
                <a:miter lim="800000"/>
                <a:headEnd/>
                <a:tailEnd/>
              </a:ln>
            </p:spPr>
            <p:txBody>
              <a:bodyPr/>
              <a:lstStyle/>
              <a:p>
                <a:endParaRPr lang="en-US"/>
              </a:p>
            </p:txBody>
          </p:sp>
        </p:grpSp>
      </p:grpSp>
    </p:spTree>
    <p:extLst>
      <p:ext uri="{BB962C8B-B14F-4D97-AF65-F5344CB8AC3E}">
        <p14:creationId xmlns:p14="http://schemas.microsoft.com/office/powerpoint/2010/main" val="2067039915"/>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9905</TotalTime>
  <Words>1563</Words>
  <Application>Microsoft Office PowerPoint</Application>
  <PresentationFormat>Widescreen</PresentationFormat>
  <Paragraphs>270</Paragraphs>
  <Slides>30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Calibri Light</vt:lpstr>
      <vt:lpstr>Serifa Std 45 Light</vt:lpstr>
      <vt:lpstr>Tahoma</vt:lpstr>
      <vt:lpstr>Times</vt:lpstr>
      <vt:lpstr>Trebuchet MS</vt:lpstr>
      <vt:lpstr>Univers LT Std 45 Light</vt:lpstr>
      <vt:lpstr>Office Theme</vt:lpstr>
      <vt:lpstr>Pricing and Discounting</vt:lpstr>
      <vt:lpstr>Pricing and Discounting – Camps, Colleges, K-12</vt:lpstr>
      <vt:lpstr>Goals when Establishing Pricing and Discounting Strategies</vt:lpstr>
      <vt:lpstr>PowerPoint Presentation</vt:lpstr>
      <vt:lpstr>Pricing</vt:lpstr>
      <vt:lpstr>PowerPoint Presentation</vt:lpstr>
      <vt:lpstr>PowerPoint Presentation</vt:lpstr>
      <vt:lpstr>Demand and Affordability</vt:lpstr>
      <vt:lpstr>PowerPoint Presentation</vt:lpstr>
      <vt:lpstr>Tools for Enrollment Management</vt:lpstr>
      <vt:lpstr>Pricing Strategies</vt:lpstr>
      <vt:lpstr>Motivation for Lowering Price</vt:lpstr>
      <vt:lpstr>When to Consider a Price Reset</vt:lpstr>
      <vt:lpstr>Goals for a Price Reset</vt:lpstr>
      <vt:lpstr>PowerPoint Presentation</vt:lpstr>
      <vt:lpstr>The Percentage of Students on Financial Aid Has Been Climbing at K-12 schools</vt:lpstr>
      <vt:lpstr>Independent School Tuition Increases Have Vastly Outpaced Inflation</vt:lpstr>
      <vt:lpstr>PowerPoint Presentation</vt:lpstr>
      <vt:lpstr>PowerPoint Presentation</vt:lpstr>
      <vt:lpstr>PowerPoint Presentation</vt:lpstr>
      <vt:lpstr>PowerPoint Presentation</vt:lpstr>
      <vt:lpstr>Distribution of Campers by Discount Rate (Assume 200 campers and a published price of $10,000)</vt:lpstr>
      <vt:lpstr>PowerPoint Presentation</vt:lpstr>
      <vt:lpstr>Implementation Challenges of a Price Reset</vt:lpstr>
      <vt:lpstr> What Does a Price Reset Do </vt:lpstr>
      <vt:lpstr>Roadmap for a Price Reset</vt:lpstr>
      <vt:lpstr>Roadmap for a Price Reset (cont.)</vt:lpstr>
      <vt:lpstr>What Data Should You Consider </vt:lpstr>
      <vt:lpstr>PowerPoint Presentation</vt:lpstr>
      <vt:lpstr>Questions and Conversation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Lapovsky</dc:creator>
  <cp:lastModifiedBy>Kevin Martone</cp:lastModifiedBy>
  <cp:revision>25</cp:revision>
  <dcterms:created xsi:type="dcterms:W3CDTF">2021-02-15T15:13:04Z</dcterms:created>
  <dcterms:modified xsi:type="dcterms:W3CDTF">2021-03-02T20:50:17Z</dcterms:modified>
</cp:coreProperties>
</file>